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64" r:id="rId2"/>
    <p:sldMasterId id="2147483677" r:id="rId3"/>
    <p:sldMasterId id="2147483691" r:id="rId4"/>
  </p:sldMasterIdLst>
  <p:notesMasterIdLst>
    <p:notesMasterId r:id="rId59"/>
  </p:notesMasterIdLst>
  <p:sldIdLst>
    <p:sldId id="259" r:id="rId5"/>
    <p:sldId id="295" r:id="rId6"/>
    <p:sldId id="296" r:id="rId7"/>
    <p:sldId id="297" r:id="rId8"/>
    <p:sldId id="335" r:id="rId9"/>
    <p:sldId id="336" r:id="rId10"/>
    <p:sldId id="337" r:id="rId11"/>
    <p:sldId id="339" r:id="rId12"/>
    <p:sldId id="340" r:id="rId13"/>
    <p:sldId id="341" r:id="rId14"/>
    <p:sldId id="298" r:id="rId15"/>
    <p:sldId id="522" r:id="rId16"/>
    <p:sldId id="485" r:id="rId17"/>
    <p:sldId id="299" r:id="rId18"/>
    <p:sldId id="366" r:id="rId19"/>
    <p:sldId id="300" r:id="rId20"/>
    <p:sldId id="523" r:id="rId21"/>
    <p:sldId id="302" r:id="rId22"/>
    <p:sldId id="303" r:id="rId23"/>
    <p:sldId id="304" r:id="rId24"/>
    <p:sldId id="305" r:id="rId25"/>
    <p:sldId id="306" r:id="rId26"/>
    <p:sldId id="307" r:id="rId27"/>
    <p:sldId id="308" r:id="rId28"/>
    <p:sldId id="309" r:id="rId29"/>
    <p:sldId id="310" r:id="rId30"/>
    <p:sldId id="311" r:id="rId31"/>
    <p:sldId id="312" r:id="rId32"/>
    <p:sldId id="313" r:id="rId33"/>
    <p:sldId id="314" r:id="rId34"/>
    <p:sldId id="315" r:id="rId35"/>
    <p:sldId id="316" r:id="rId36"/>
    <p:sldId id="317" r:id="rId37"/>
    <p:sldId id="318" r:id="rId38"/>
    <p:sldId id="319" r:id="rId39"/>
    <p:sldId id="320" r:id="rId40"/>
    <p:sldId id="321" r:id="rId41"/>
    <p:sldId id="322" r:id="rId42"/>
    <p:sldId id="323" r:id="rId43"/>
    <p:sldId id="324" r:id="rId44"/>
    <p:sldId id="325" r:id="rId45"/>
    <p:sldId id="326" r:id="rId46"/>
    <p:sldId id="327" r:id="rId47"/>
    <p:sldId id="328" r:id="rId48"/>
    <p:sldId id="329" r:id="rId49"/>
    <p:sldId id="330" r:id="rId50"/>
    <p:sldId id="331" r:id="rId51"/>
    <p:sldId id="332" r:id="rId52"/>
    <p:sldId id="333" r:id="rId53"/>
    <p:sldId id="334" r:id="rId54"/>
    <p:sldId id="348" r:id="rId55"/>
    <p:sldId id="352" r:id="rId56"/>
    <p:sldId id="355" r:id="rId57"/>
    <p:sldId id="294" r:id="rId58"/>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65"/>
    <p:restoredTop sz="93613"/>
  </p:normalViewPr>
  <p:slideViewPr>
    <p:cSldViewPr>
      <p:cViewPr varScale="1">
        <p:scale>
          <a:sx n="63" d="100"/>
          <a:sy n="63" d="100"/>
        </p:scale>
        <p:origin x="1568" y="2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61"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media/image1.png>
</file>

<file path=ppt/media/image10.tiff>
</file>

<file path=ppt/media/image2.png>
</file>

<file path=ppt/media/image3.png>
</file>

<file path=ppt/media/image4.png>
</file>

<file path=ppt/media/image5.tiff>
</file>

<file path=ppt/media/image6.tiff>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62B1D6-8B29-4576-8BF9-C029168734D1}" type="datetimeFigureOut">
              <a:rPr lang="zh-CN" altLang="en-US" smtClean="0"/>
              <a:t>2020/8/23</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75B0B3-4BDA-47AE-8AAF-04CE7632D5A3}" type="slidenum">
              <a:rPr lang="zh-CN" altLang="en-US" smtClean="0"/>
              <a:t>‹#›</a:t>
            </a:fld>
            <a:endParaRPr lang="zh-CN" altLang="en-US"/>
          </a:p>
        </p:txBody>
      </p:sp>
    </p:spTree>
    <p:extLst>
      <p:ext uri="{BB962C8B-B14F-4D97-AF65-F5344CB8AC3E}">
        <p14:creationId xmlns:p14="http://schemas.microsoft.com/office/powerpoint/2010/main" val="4195944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B3DEF2E-C765-9E47-BAC3-9402DBA10F82}" type="slidenum">
              <a:rPr lang="en-US" altLang="zh-CN">
                <a:solidFill>
                  <a:srgbClr val="000000"/>
                </a:solidFill>
              </a:rPr>
              <a:pPr/>
              <a:t>6</a:t>
            </a:fld>
            <a:endParaRPr lang="en-US" altLang="zh-CN">
              <a:solidFill>
                <a:srgbClr val="000000"/>
              </a:solidFill>
            </a:endParaRPr>
          </a:p>
        </p:txBody>
      </p:sp>
      <p:sp>
        <p:nvSpPr>
          <p:cNvPr id="377858" name="Rectangle 2"/>
          <p:cNvSpPr>
            <a:spLocks noGrp="1" noRot="1" noChangeAspect="1" noChangeArrowheads="1" noTextEdit="1"/>
          </p:cNvSpPr>
          <p:nvPr>
            <p:ph type="sldImg"/>
          </p:nvPr>
        </p:nvSpPr>
        <p:spPr>
          <a:ln/>
        </p:spPr>
      </p:sp>
      <p:sp>
        <p:nvSpPr>
          <p:cNvPr id="377859" name="Rectangle 3"/>
          <p:cNvSpPr>
            <a:spLocks noGrp="1" noChangeArrowheads="1"/>
          </p:cNvSpPr>
          <p:nvPr>
            <p:ph type="body" idx="1"/>
          </p:nvPr>
        </p:nvSpPr>
        <p:spPr/>
        <p:txBody>
          <a:bodyPr/>
          <a:lstStyle/>
          <a:p>
            <a:r>
              <a:rPr lang="zh-CN" altLang="en-US"/>
              <a:t>（</a:t>
            </a:r>
            <a:r>
              <a:rPr lang="en-US" altLang="zh-CN"/>
              <a:t>1</a:t>
            </a:r>
            <a:r>
              <a:rPr lang="zh-CN" altLang="en-US"/>
              <a:t>） 运算器的首要功能是完成对数据的算术和逻辑运算</a:t>
            </a:r>
            <a:r>
              <a:rPr lang="en-US" altLang="zh-CN"/>
              <a:t>, </a:t>
            </a:r>
            <a:r>
              <a:rPr lang="zh-CN" altLang="en-US"/>
              <a:t>由其内部的一个被称之为算术与逻辑运算部件</a:t>
            </a:r>
            <a:r>
              <a:rPr lang="en-US" altLang="zh-CN"/>
              <a:t>(</a:t>
            </a:r>
            <a:r>
              <a:rPr lang="zh-CN" altLang="en-US"/>
              <a:t>英文缩写为</a:t>
            </a:r>
            <a:r>
              <a:rPr lang="en-US" altLang="zh-CN"/>
              <a:t>ALU)</a:t>
            </a:r>
            <a:r>
              <a:rPr lang="zh-CN" altLang="en-US"/>
              <a:t>承担</a:t>
            </a:r>
            <a:r>
              <a:rPr lang="en-US" altLang="zh-CN"/>
              <a:t>, </a:t>
            </a:r>
            <a:r>
              <a:rPr lang="zh-CN" altLang="en-US"/>
              <a:t>它在给出运算结果的同时</a:t>
            </a:r>
            <a:r>
              <a:rPr lang="en-US" altLang="zh-CN"/>
              <a:t>, </a:t>
            </a:r>
            <a:r>
              <a:rPr lang="zh-CN" altLang="en-US"/>
              <a:t>还给出结果的某些特征</a:t>
            </a:r>
            <a:r>
              <a:rPr lang="en-US" altLang="zh-CN"/>
              <a:t>, </a:t>
            </a:r>
            <a:r>
              <a:rPr lang="zh-CN" altLang="en-US"/>
              <a:t>如溢出否</a:t>
            </a:r>
            <a:r>
              <a:rPr lang="en-US" altLang="zh-CN"/>
              <a:t>, </a:t>
            </a:r>
            <a:r>
              <a:rPr lang="zh-CN" altLang="en-US"/>
              <a:t>有无进位</a:t>
            </a:r>
            <a:r>
              <a:rPr lang="en-US" altLang="zh-CN"/>
              <a:t>, </a:t>
            </a:r>
            <a:r>
              <a:rPr lang="zh-CN" altLang="en-US"/>
              <a:t>结果是否为零 、为负等，这些结果特征信息通常被保存在几个特定的触发器中。要保证 </a:t>
            </a:r>
            <a:r>
              <a:rPr lang="en-US" altLang="zh-CN"/>
              <a:t>ALU </a:t>
            </a:r>
            <a:r>
              <a:rPr lang="zh-CN" altLang="en-US"/>
              <a:t>正常运行，必须向它指明应该执行的某种运算功能。</a:t>
            </a:r>
          </a:p>
          <a:p>
            <a:r>
              <a:rPr lang="zh-CN" altLang="en-US"/>
              <a:t>（</a:t>
            </a:r>
            <a:r>
              <a:rPr lang="en-US" altLang="zh-CN"/>
              <a:t>2</a:t>
            </a:r>
            <a:r>
              <a:rPr lang="zh-CN" altLang="en-US"/>
              <a:t>） 运算器的第二项功能，是暂存将参加运算的数据和中间结果</a:t>
            </a:r>
            <a:r>
              <a:rPr lang="en-US" altLang="zh-CN"/>
              <a:t>, </a:t>
            </a:r>
            <a:r>
              <a:rPr lang="zh-CN" altLang="en-US"/>
              <a:t>由其内部的一组寄存器承担。因为这些寄存器可以被汇编程序员直接访问与使用</a:t>
            </a:r>
            <a:r>
              <a:rPr lang="en-US" altLang="zh-CN"/>
              <a:t>, </a:t>
            </a:r>
            <a:r>
              <a:rPr lang="zh-CN" altLang="en-US"/>
              <a:t>故通称通用寄存器，以区别于那些计算机内部设置的、不能为汇编程序员访问的专用寄存器。为了向 </a:t>
            </a:r>
            <a:r>
              <a:rPr lang="en-US" altLang="zh-CN"/>
              <a:t>ALU</a:t>
            </a:r>
            <a:r>
              <a:rPr lang="zh-CN" altLang="en-US"/>
              <a:t>提供正确的数据来源，必须指明使用通用寄存器组中的哪</a:t>
            </a:r>
            <a:r>
              <a:rPr lang="en-US" altLang="zh-CN"/>
              <a:t>1</a:t>
            </a:r>
            <a:r>
              <a:rPr lang="zh-CN" altLang="en-US"/>
              <a:t>个或</a:t>
            </a:r>
            <a:r>
              <a:rPr lang="en-US" altLang="zh-CN"/>
              <a:t>2</a:t>
            </a:r>
            <a:r>
              <a:rPr lang="zh-CN" altLang="en-US"/>
              <a:t>个寄存器。</a:t>
            </a:r>
          </a:p>
          <a:p>
            <a:r>
              <a:rPr lang="zh-CN" altLang="en-US"/>
              <a:t>（</a:t>
            </a:r>
            <a:r>
              <a:rPr lang="en-US" altLang="zh-CN"/>
              <a:t>3</a:t>
            </a:r>
            <a:r>
              <a:rPr lang="zh-CN" altLang="en-US"/>
              <a:t>） 为了用硬件线路完成乘除指令运算</a:t>
            </a:r>
            <a:r>
              <a:rPr lang="en-US" altLang="zh-CN"/>
              <a:t>, </a:t>
            </a:r>
            <a:r>
              <a:rPr lang="zh-CN" altLang="en-US"/>
              <a:t>运算器内一般还有一个能自行左右移位的专用寄存器</a:t>
            </a:r>
            <a:r>
              <a:rPr lang="en-US" altLang="zh-CN"/>
              <a:t>, </a:t>
            </a:r>
            <a:r>
              <a:rPr lang="zh-CN" altLang="en-US"/>
              <a:t>通称乘商寄存器。由于该寄存器属于内部专用，汇编程序员不能访问，许多计算机组成原理教材和技术资料中不大提及此线路。</a:t>
            </a:r>
          </a:p>
        </p:txBody>
      </p:sp>
    </p:spTree>
    <p:extLst>
      <p:ext uri="{BB962C8B-B14F-4D97-AF65-F5344CB8AC3E}">
        <p14:creationId xmlns:p14="http://schemas.microsoft.com/office/powerpoint/2010/main" val="8896884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7"/>
          <p:cNvSpPr>
            <a:spLocks noGrp="1" noChangeArrowheads="1"/>
          </p:cNvSpPr>
          <p:nvPr>
            <p:ph type="sldNum" sz="quarter" idx="5"/>
          </p:nvPr>
        </p:nvSpPr>
        <p:spPr>
          <a:noFill/>
        </p:spPr>
        <p:txBody>
          <a:bodyPr/>
          <a:lstStyle>
            <a:lvl1pPr>
              <a:spcBef>
                <a:spcPct val="20000"/>
              </a:spcBef>
              <a:buChar char=" "/>
              <a:defRPr kumimoji="1" sz="3200" b="1">
                <a:solidFill>
                  <a:schemeClr val="tx1"/>
                </a:solidFill>
                <a:latin typeface="Times New Roman" charset="0"/>
                <a:ea typeface="宋体" charset="-122"/>
              </a:defRPr>
            </a:lvl1pPr>
            <a:lvl2pPr marL="742950" indent="-285750">
              <a:spcBef>
                <a:spcPct val="20000"/>
              </a:spcBef>
              <a:buChar char=" "/>
              <a:defRPr kumimoji="1" sz="3200" b="1">
                <a:solidFill>
                  <a:schemeClr val="tx1"/>
                </a:solidFill>
                <a:latin typeface="Times New Roman" charset="0"/>
                <a:ea typeface="宋体" charset="-122"/>
              </a:defRPr>
            </a:lvl2pPr>
            <a:lvl3pPr marL="1143000" indent="-228600">
              <a:spcBef>
                <a:spcPct val="20000"/>
              </a:spcBef>
              <a:buChar char=" "/>
              <a:defRPr kumimoji="1" sz="3200" b="1">
                <a:solidFill>
                  <a:schemeClr val="tx1"/>
                </a:solidFill>
                <a:latin typeface="Times New Roman" charset="0"/>
                <a:ea typeface="宋体" charset="-122"/>
              </a:defRPr>
            </a:lvl3pPr>
            <a:lvl4pPr marL="1600200" indent="-228600">
              <a:spcBef>
                <a:spcPct val="20000"/>
              </a:spcBef>
              <a:buChar char=" "/>
              <a:defRPr kumimoji="1" sz="3200" b="1">
                <a:solidFill>
                  <a:schemeClr val="tx1"/>
                </a:solidFill>
                <a:latin typeface="Times New Roman" charset="0"/>
                <a:ea typeface="宋体" charset="-122"/>
              </a:defRPr>
            </a:lvl4pPr>
            <a:lvl5pPr marL="2057400" indent="-228600">
              <a:spcBef>
                <a:spcPct val="20000"/>
              </a:spcBef>
              <a:buChar char=" "/>
              <a:defRPr kumimoji="1" sz="3200" b="1">
                <a:solidFill>
                  <a:schemeClr val="tx1"/>
                </a:solidFill>
                <a:latin typeface="Times New Roman" charset="0"/>
                <a:ea typeface="宋体" charset="-122"/>
              </a:defRPr>
            </a:lvl5pPr>
            <a:lvl6pPr marL="2514600" indent="-228600" eaLnBrk="0" fontAlgn="base" hangingPunct="0">
              <a:spcBef>
                <a:spcPct val="20000"/>
              </a:spcBef>
              <a:spcAft>
                <a:spcPct val="0"/>
              </a:spcAft>
              <a:buChar char=" "/>
              <a:defRPr kumimoji="1" sz="3200" b="1">
                <a:solidFill>
                  <a:schemeClr val="tx1"/>
                </a:solidFill>
                <a:latin typeface="Times New Roman" charset="0"/>
                <a:ea typeface="宋体" charset="-122"/>
              </a:defRPr>
            </a:lvl6pPr>
            <a:lvl7pPr marL="2971800" indent="-228600" eaLnBrk="0" fontAlgn="base" hangingPunct="0">
              <a:spcBef>
                <a:spcPct val="20000"/>
              </a:spcBef>
              <a:spcAft>
                <a:spcPct val="0"/>
              </a:spcAft>
              <a:buChar char=" "/>
              <a:defRPr kumimoji="1" sz="3200" b="1">
                <a:solidFill>
                  <a:schemeClr val="tx1"/>
                </a:solidFill>
                <a:latin typeface="Times New Roman" charset="0"/>
                <a:ea typeface="宋体" charset="-122"/>
              </a:defRPr>
            </a:lvl7pPr>
            <a:lvl8pPr marL="3429000" indent="-228600" eaLnBrk="0" fontAlgn="base" hangingPunct="0">
              <a:spcBef>
                <a:spcPct val="20000"/>
              </a:spcBef>
              <a:spcAft>
                <a:spcPct val="0"/>
              </a:spcAft>
              <a:buChar char=" "/>
              <a:defRPr kumimoji="1" sz="3200" b="1">
                <a:solidFill>
                  <a:schemeClr val="tx1"/>
                </a:solidFill>
                <a:latin typeface="Times New Roman" charset="0"/>
                <a:ea typeface="宋体" charset="-122"/>
              </a:defRPr>
            </a:lvl8pPr>
            <a:lvl9pPr marL="3886200" indent="-228600" eaLnBrk="0" fontAlgn="base" hangingPunct="0">
              <a:spcBef>
                <a:spcPct val="20000"/>
              </a:spcBef>
              <a:spcAft>
                <a:spcPct val="0"/>
              </a:spcAft>
              <a:buChar char=" "/>
              <a:defRPr kumimoji="1" sz="3200" b="1">
                <a:solidFill>
                  <a:schemeClr val="tx1"/>
                </a:solidFill>
                <a:latin typeface="Times New Roman" charset="0"/>
                <a:ea typeface="宋体" charset="-122"/>
              </a:defRPr>
            </a:lvl9pPr>
          </a:lstStyle>
          <a:p>
            <a:pPr>
              <a:spcBef>
                <a:spcPct val="0"/>
              </a:spcBef>
              <a:buFontTx/>
              <a:buNone/>
            </a:pPr>
            <a:fld id="{DE3E01EF-4929-A745-A0D9-CD39FCD0576C}" type="slidenum">
              <a:rPr lang="en-US" altLang="zh-CN" sz="1200" b="0">
                <a:solidFill>
                  <a:srgbClr val="000000"/>
                </a:solidFill>
              </a:rPr>
              <a:pPr>
                <a:spcBef>
                  <a:spcPct val="0"/>
                </a:spcBef>
                <a:buFontTx/>
                <a:buNone/>
              </a:pPr>
              <a:t>18</a:t>
            </a:fld>
            <a:endParaRPr lang="en-US" altLang="zh-CN" sz="1200" b="0">
              <a:solidFill>
                <a:srgbClr val="000000"/>
              </a:solidFill>
            </a:endParaRPr>
          </a:p>
        </p:txBody>
      </p:sp>
      <p:sp>
        <p:nvSpPr>
          <p:cNvPr id="11266" name="Rectangle 2"/>
          <p:cNvSpPr>
            <a:spLocks noGrp="1" noRot="1" noChangeAspect="1" noChangeArrowheads="1" noTextEdit="1"/>
          </p:cNvSpPr>
          <p:nvPr>
            <p:ph type="sldImg"/>
          </p:nvPr>
        </p:nvSpPr>
        <p:spPr>
          <a:ln/>
        </p:spPr>
      </p:sp>
      <p:sp>
        <p:nvSpPr>
          <p:cNvPr id="11267" name="Rectangle 3"/>
          <p:cNvSpPr>
            <a:spLocks noGrp="1" noChangeArrowheads="1"/>
          </p:cNvSpPr>
          <p:nvPr>
            <p:ph type="body" idx="1"/>
          </p:nvPr>
        </p:nvSpPr>
        <p:spPr>
          <a:noFill/>
        </p:spPr>
        <p:txBody>
          <a:bodyPr/>
          <a:lstStyle/>
          <a:p>
            <a:pPr eaLnBrk="1" hangingPunct="1"/>
            <a:r>
              <a:rPr lang="zh-CN" altLang="en-US"/>
              <a:t>（</a:t>
            </a:r>
            <a:r>
              <a:rPr lang="en-US" altLang="zh-CN"/>
              <a:t>1</a:t>
            </a:r>
            <a:r>
              <a:rPr lang="zh-CN" altLang="en-US"/>
              <a:t>） 运算器的首要功能是完成对数据的算术和逻辑运算</a:t>
            </a:r>
            <a:r>
              <a:rPr lang="en-US" altLang="zh-CN"/>
              <a:t>, </a:t>
            </a:r>
            <a:r>
              <a:rPr lang="zh-CN" altLang="en-US"/>
              <a:t>由其内部的一个被称之为算术与逻辑运算部件</a:t>
            </a:r>
            <a:r>
              <a:rPr lang="en-US" altLang="zh-CN"/>
              <a:t>(</a:t>
            </a:r>
            <a:r>
              <a:rPr lang="zh-CN" altLang="en-US"/>
              <a:t>英文缩写为</a:t>
            </a:r>
            <a:r>
              <a:rPr lang="en-US" altLang="zh-CN"/>
              <a:t>ALU)</a:t>
            </a:r>
            <a:r>
              <a:rPr lang="zh-CN" altLang="en-US"/>
              <a:t>承担</a:t>
            </a:r>
            <a:r>
              <a:rPr lang="en-US" altLang="zh-CN"/>
              <a:t>, </a:t>
            </a:r>
            <a:r>
              <a:rPr lang="zh-CN" altLang="en-US"/>
              <a:t>它在给出运算结果的同时</a:t>
            </a:r>
            <a:r>
              <a:rPr lang="en-US" altLang="zh-CN"/>
              <a:t>, </a:t>
            </a:r>
            <a:r>
              <a:rPr lang="zh-CN" altLang="en-US"/>
              <a:t>还给出结果的某些特征</a:t>
            </a:r>
            <a:r>
              <a:rPr lang="en-US" altLang="zh-CN"/>
              <a:t>, </a:t>
            </a:r>
            <a:r>
              <a:rPr lang="zh-CN" altLang="en-US"/>
              <a:t>如溢出否</a:t>
            </a:r>
            <a:r>
              <a:rPr lang="en-US" altLang="zh-CN"/>
              <a:t>, </a:t>
            </a:r>
            <a:r>
              <a:rPr lang="zh-CN" altLang="en-US"/>
              <a:t>有无进位</a:t>
            </a:r>
            <a:r>
              <a:rPr lang="en-US" altLang="zh-CN"/>
              <a:t>, </a:t>
            </a:r>
            <a:r>
              <a:rPr lang="zh-CN" altLang="en-US"/>
              <a:t>结果是否为零 、为负等，这些结果特征信息通常被保存在几个特定的触发器中。要保证 </a:t>
            </a:r>
            <a:r>
              <a:rPr lang="en-US" altLang="zh-CN"/>
              <a:t>ALU </a:t>
            </a:r>
            <a:r>
              <a:rPr lang="zh-CN" altLang="en-US"/>
              <a:t>正常运行，必须向它指明应该执行的某种运算功能。</a:t>
            </a:r>
          </a:p>
          <a:p>
            <a:pPr eaLnBrk="1" hangingPunct="1"/>
            <a:r>
              <a:rPr lang="zh-CN" altLang="en-US"/>
              <a:t>    （</a:t>
            </a:r>
            <a:r>
              <a:rPr lang="en-US" altLang="zh-CN"/>
              <a:t>2</a:t>
            </a:r>
            <a:r>
              <a:rPr lang="zh-CN" altLang="en-US"/>
              <a:t>） 运算器的第二项功能，是暂存将参加运算的数据和中间结果</a:t>
            </a:r>
            <a:r>
              <a:rPr lang="en-US" altLang="zh-CN"/>
              <a:t>, </a:t>
            </a:r>
            <a:r>
              <a:rPr lang="zh-CN" altLang="en-US"/>
              <a:t>由其内部的一组寄存器承担。因为这些寄存器可以被汇编程序员直接访问与使用</a:t>
            </a:r>
            <a:r>
              <a:rPr lang="en-US" altLang="zh-CN"/>
              <a:t>, </a:t>
            </a:r>
            <a:r>
              <a:rPr lang="zh-CN" altLang="en-US"/>
              <a:t>故通称通用寄存器，以区别于那些计算机内部设置的、不能为汇编程序员访问的专用寄存器。为了向 </a:t>
            </a:r>
            <a:r>
              <a:rPr lang="en-US" altLang="zh-CN"/>
              <a:t>ALU</a:t>
            </a:r>
            <a:r>
              <a:rPr lang="zh-CN" altLang="en-US"/>
              <a:t>提供正确的数据来源，必须指明使用通用寄存器组中的哪</a:t>
            </a:r>
            <a:r>
              <a:rPr lang="en-US" altLang="zh-CN"/>
              <a:t>1</a:t>
            </a:r>
            <a:r>
              <a:rPr lang="zh-CN" altLang="en-US"/>
              <a:t>个或</a:t>
            </a:r>
            <a:r>
              <a:rPr lang="en-US" altLang="zh-CN"/>
              <a:t>2</a:t>
            </a:r>
            <a:r>
              <a:rPr lang="zh-CN" altLang="en-US"/>
              <a:t>个寄存器。</a:t>
            </a:r>
          </a:p>
          <a:p>
            <a:pPr eaLnBrk="1" hangingPunct="1"/>
            <a:r>
              <a:rPr lang="zh-CN" altLang="en-US"/>
              <a:t>    （</a:t>
            </a:r>
            <a:r>
              <a:rPr lang="en-US" altLang="zh-CN"/>
              <a:t>3</a:t>
            </a:r>
            <a:r>
              <a:rPr lang="zh-CN" altLang="en-US"/>
              <a:t>） 为了用硬件线路完成乘除指令运算</a:t>
            </a:r>
            <a:r>
              <a:rPr lang="en-US" altLang="zh-CN"/>
              <a:t>, </a:t>
            </a:r>
            <a:r>
              <a:rPr lang="zh-CN" altLang="en-US"/>
              <a:t>运算器内一般还有一个能自行左右移位的专用寄存器</a:t>
            </a:r>
            <a:r>
              <a:rPr lang="en-US" altLang="zh-CN"/>
              <a:t>, </a:t>
            </a:r>
            <a:r>
              <a:rPr lang="zh-CN" altLang="en-US"/>
              <a:t>通称乘商寄存器。由于该寄存器属于内部专用，汇编程序员不能访问，许多计算机组成原理教材和技术资料中不大提及此线路。</a:t>
            </a:r>
          </a:p>
        </p:txBody>
      </p:sp>
    </p:spTree>
    <p:extLst>
      <p:ext uri="{BB962C8B-B14F-4D97-AF65-F5344CB8AC3E}">
        <p14:creationId xmlns:p14="http://schemas.microsoft.com/office/powerpoint/2010/main" val="87680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p:cNvSpPr>
            <a:spLocks noGrp="1" noChangeArrowheads="1"/>
          </p:cNvSpPr>
          <p:nvPr>
            <p:ph type="sldNum" sz="quarter" idx="5"/>
          </p:nvPr>
        </p:nvSpPr>
        <p:spPr>
          <a:noFill/>
        </p:spPr>
        <p:txBody>
          <a:bodyPr/>
          <a:lstStyle>
            <a:lvl1pPr>
              <a:spcBef>
                <a:spcPct val="20000"/>
              </a:spcBef>
              <a:buChar char=" "/>
              <a:defRPr kumimoji="1" sz="3200" b="1">
                <a:solidFill>
                  <a:schemeClr val="tx1"/>
                </a:solidFill>
                <a:latin typeface="Times New Roman" charset="0"/>
                <a:ea typeface="宋体" charset="-122"/>
              </a:defRPr>
            </a:lvl1pPr>
            <a:lvl2pPr marL="742950" indent="-285750">
              <a:spcBef>
                <a:spcPct val="20000"/>
              </a:spcBef>
              <a:buChar char=" "/>
              <a:defRPr kumimoji="1" sz="3200" b="1">
                <a:solidFill>
                  <a:schemeClr val="tx1"/>
                </a:solidFill>
                <a:latin typeface="Times New Roman" charset="0"/>
                <a:ea typeface="宋体" charset="-122"/>
              </a:defRPr>
            </a:lvl2pPr>
            <a:lvl3pPr marL="1143000" indent="-228600">
              <a:spcBef>
                <a:spcPct val="20000"/>
              </a:spcBef>
              <a:buChar char=" "/>
              <a:defRPr kumimoji="1" sz="3200" b="1">
                <a:solidFill>
                  <a:schemeClr val="tx1"/>
                </a:solidFill>
                <a:latin typeface="Times New Roman" charset="0"/>
                <a:ea typeface="宋体" charset="-122"/>
              </a:defRPr>
            </a:lvl3pPr>
            <a:lvl4pPr marL="1600200" indent="-228600">
              <a:spcBef>
                <a:spcPct val="20000"/>
              </a:spcBef>
              <a:buChar char=" "/>
              <a:defRPr kumimoji="1" sz="3200" b="1">
                <a:solidFill>
                  <a:schemeClr val="tx1"/>
                </a:solidFill>
                <a:latin typeface="Times New Roman" charset="0"/>
                <a:ea typeface="宋体" charset="-122"/>
              </a:defRPr>
            </a:lvl4pPr>
            <a:lvl5pPr marL="2057400" indent="-228600">
              <a:spcBef>
                <a:spcPct val="20000"/>
              </a:spcBef>
              <a:buChar char=" "/>
              <a:defRPr kumimoji="1" sz="3200" b="1">
                <a:solidFill>
                  <a:schemeClr val="tx1"/>
                </a:solidFill>
                <a:latin typeface="Times New Roman" charset="0"/>
                <a:ea typeface="宋体" charset="-122"/>
              </a:defRPr>
            </a:lvl5pPr>
            <a:lvl6pPr marL="2514600" indent="-228600" eaLnBrk="0" fontAlgn="base" hangingPunct="0">
              <a:spcBef>
                <a:spcPct val="20000"/>
              </a:spcBef>
              <a:spcAft>
                <a:spcPct val="0"/>
              </a:spcAft>
              <a:buChar char=" "/>
              <a:defRPr kumimoji="1" sz="3200" b="1">
                <a:solidFill>
                  <a:schemeClr val="tx1"/>
                </a:solidFill>
                <a:latin typeface="Times New Roman" charset="0"/>
                <a:ea typeface="宋体" charset="-122"/>
              </a:defRPr>
            </a:lvl6pPr>
            <a:lvl7pPr marL="2971800" indent="-228600" eaLnBrk="0" fontAlgn="base" hangingPunct="0">
              <a:spcBef>
                <a:spcPct val="20000"/>
              </a:spcBef>
              <a:spcAft>
                <a:spcPct val="0"/>
              </a:spcAft>
              <a:buChar char=" "/>
              <a:defRPr kumimoji="1" sz="3200" b="1">
                <a:solidFill>
                  <a:schemeClr val="tx1"/>
                </a:solidFill>
                <a:latin typeface="Times New Roman" charset="0"/>
                <a:ea typeface="宋体" charset="-122"/>
              </a:defRPr>
            </a:lvl7pPr>
            <a:lvl8pPr marL="3429000" indent="-228600" eaLnBrk="0" fontAlgn="base" hangingPunct="0">
              <a:spcBef>
                <a:spcPct val="20000"/>
              </a:spcBef>
              <a:spcAft>
                <a:spcPct val="0"/>
              </a:spcAft>
              <a:buChar char=" "/>
              <a:defRPr kumimoji="1" sz="3200" b="1">
                <a:solidFill>
                  <a:schemeClr val="tx1"/>
                </a:solidFill>
                <a:latin typeface="Times New Roman" charset="0"/>
                <a:ea typeface="宋体" charset="-122"/>
              </a:defRPr>
            </a:lvl8pPr>
            <a:lvl9pPr marL="3886200" indent="-228600" eaLnBrk="0" fontAlgn="base" hangingPunct="0">
              <a:spcBef>
                <a:spcPct val="20000"/>
              </a:spcBef>
              <a:spcAft>
                <a:spcPct val="0"/>
              </a:spcAft>
              <a:buChar char=" "/>
              <a:defRPr kumimoji="1" sz="3200" b="1">
                <a:solidFill>
                  <a:schemeClr val="tx1"/>
                </a:solidFill>
                <a:latin typeface="Times New Roman" charset="0"/>
                <a:ea typeface="宋体" charset="-122"/>
              </a:defRPr>
            </a:lvl9pPr>
          </a:lstStyle>
          <a:p>
            <a:pPr>
              <a:spcBef>
                <a:spcPct val="0"/>
              </a:spcBef>
              <a:buFontTx/>
              <a:buNone/>
            </a:pPr>
            <a:fld id="{69D4E09E-379F-3B4F-A017-08613CA6F05E}" type="slidenum">
              <a:rPr lang="en-US" altLang="zh-CN" sz="1200" b="0">
                <a:solidFill>
                  <a:srgbClr val="000000"/>
                </a:solidFill>
              </a:rPr>
              <a:pPr>
                <a:spcBef>
                  <a:spcPct val="0"/>
                </a:spcBef>
                <a:buFontTx/>
                <a:buNone/>
              </a:pPr>
              <a:t>20</a:t>
            </a:fld>
            <a:endParaRPr lang="en-US" altLang="zh-CN" sz="1200" b="0">
              <a:solidFill>
                <a:srgbClr val="000000"/>
              </a:solidFill>
            </a:endParaRPr>
          </a:p>
        </p:txBody>
      </p:sp>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a:noFill/>
        </p:spPr>
        <p:txBody>
          <a:bodyPr/>
          <a:lstStyle/>
          <a:p>
            <a:pPr eaLnBrk="1" hangingPunct="1"/>
            <a:r>
              <a:rPr lang="zh-CN" altLang="en-US"/>
              <a:t>该芯片的第一个组成成分是一个</a:t>
            </a:r>
            <a:r>
              <a:rPr lang="en-US" altLang="zh-CN"/>
              <a:t>4</a:t>
            </a:r>
            <a:r>
              <a:rPr lang="zh-CN" altLang="en-US"/>
              <a:t>位的</a:t>
            </a:r>
            <a:r>
              <a:rPr lang="zh-CN" altLang="en-US" b="1"/>
              <a:t>算逻运算部件</a:t>
            </a:r>
            <a:r>
              <a:rPr lang="en-US" altLang="zh-CN"/>
              <a:t>ALU, </a:t>
            </a:r>
            <a:r>
              <a:rPr lang="zh-CN" altLang="en-US"/>
              <a:t>它的输出为</a:t>
            </a:r>
            <a:r>
              <a:rPr lang="en-US" altLang="zh-CN"/>
              <a:t>F, </a:t>
            </a:r>
            <a:r>
              <a:rPr lang="zh-CN" altLang="en-US"/>
              <a:t>两路输入分别用</a:t>
            </a:r>
            <a:r>
              <a:rPr lang="en-US" altLang="zh-CN"/>
              <a:t>R</a:t>
            </a:r>
            <a:r>
              <a:rPr lang="zh-CN" altLang="en-US"/>
              <a:t>和</a:t>
            </a:r>
            <a:r>
              <a:rPr lang="en-US" altLang="zh-CN"/>
              <a:t>S</a:t>
            </a:r>
            <a:r>
              <a:rPr lang="zh-CN" altLang="en-US"/>
              <a:t>标记</a:t>
            </a:r>
            <a:r>
              <a:rPr lang="en-US" altLang="zh-CN"/>
              <a:t>, </a:t>
            </a:r>
            <a:r>
              <a:rPr lang="zh-CN" altLang="en-US"/>
              <a:t>还有送入</a:t>
            </a:r>
            <a:r>
              <a:rPr lang="en-US" altLang="zh-CN"/>
              <a:t>ALU</a:t>
            </a:r>
            <a:r>
              <a:rPr lang="zh-CN" altLang="en-US"/>
              <a:t>最低位的进位信号</a:t>
            </a:r>
            <a:r>
              <a:rPr lang="en-US" altLang="zh-CN"/>
              <a:t>Cn</a:t>
            </a:r>
            <a:r>
              <a:rPr lang="zh-CN" altLang="en-US"/>
              <a:t>。它能实现</a:t>
            </a:r>
            <a:r>
              <a:rPr lang="en-US" altLang="zh-CN"/>
              <a:t>R+S</a:t>
            </a:r>
            <a:r>
              <a:rPr lang="zh-CN" altLang="en-US"/>
              <a:t>、</a:t>
            </a:r>
            <a:r>
              <a:rPr lang="en-US" altLang="zh-CN"/>
              <a:t>S-R</a:t>
            </a:r>
            <a:r>
              <a:rPr lang="zh-CN" altLang="en-US"/>
              <a:t>、</a:t>
            </a:r>
            <a:r>
              <a:rPr lang="en-US" altLang="zh-CN"/>
              <a:t>R-S</a:t>
            </a:r>
            <a:r>
              <a:rPr lang="zh-CN" altLang="en-US"/>
              <a:t>三种算术运算功能</a:t>
            </a:r>
            <a:r>
              <a:rPr lang="en-US" altLang="zh-CN"/>
              <a:t>, </a:t>
            </a:r>
            <a:r>
              <a:rPr lang="zh-CN" altLang="en-US"/>
              <a:t>和</a:t>
            </a:r>
            <a:r>
              <a:rPr lang="en-US" altLang="zh-CN"/>
              <a:t>R∨S</a:t>
            </a:r>
            <a:r>
              <a:rPr lang="zh-CN" altLang="en-US"/>
              <a:t>、</a:t>
            </a:r>
            <a:r>
              <a:rPr lang="en-US" altLang="zh-CN"/>
              <a:t>R∧S</a:t>
            </a:r>
            <a:r>
              <a:rPr lang="zh-CN" altLang="en-US"/>
              <a:t>、</a:t>
            </a:r>
            <a:r>
              <a:rPr lang="en-US" altLang="zh-CN"/>
              <a:t>R∧S</a:t>
            </a:r>
            <a:r>
              <a:rPr lang="zh-CN" altLang="en-US"/>
              <a:t>、</a:t>
            </a:r>
            <a:r>
              <a:rPr lang="en-US" altLang="zh-CN"/>
              <a:t>R ∨S</a:t>
            </a:r>
            <a:r>
              <a:rPr lang="zh-CN" altLang="en-US"/>
              <a:t>、</a:t>
            </a:r>
            <a:r>
              <a:rPr lang="en-US" altLang="zh-CN"/>
              <a:t>R ∨S</a:t>
            </a:r>
            <a:r>
              <a:rPr lang="zh-CN" altLang="en-US"/>
              <a:t>五种逻辑运算功能。在给出运算结果的同时</a:t>
            </a:r>
            <a:r>
              <a:rPr lang="en-US" altLang="zh-CN"/>
              <a:t>, </a:t>
            </a:r>
            <a:r>
              <a:rPr lang="zh-CN" altLang="en-US"/>
              <a:t>还送出向高位的进位输出信号</a:t>
            </a:r>
            <a:r>
              <a:rPr lang="en-US" altLang="zh-CN"/>
              <a:t>Cn+4, </a:t>
            </a:r>
            <a:r>
              <a:rPr lang="zh-CN" altLang="en-US"/>
              <a:t>溢出标志信号</a:t>
            </a:r>
            <a:r>
              <a:rPr lang="en-US" altLang="zh-CN"/>
              <a:t>OVR, </a:t>
            </a:r>
            <a:r>
              <a:rPr lang="zh-CN" altLang="en-US"/>
              <a:t>最高位的状态信号</a:t>
            </a:r>
            <a:r>
              <a:rPr lang="en-US" altLang="zh-CN"/>
              <a:t>F3(</a:t>
            </a:r>
            <a:r>
              <a:rPr lang="zh-CN" altLang="en-US"/>
              <a:t>可能用作符号位</a:t>
            </a:r>
            <a:r>
              <a:rPr lang="en-US" altLang="zh-CN"/>
              <a:t>), </a:t>
            </a:r>
            <a:r>
              <a:rPr lang="zh-CN" altLang="en-US"/>
              <a:t>以及运算结果为零的标志信号</a:t>
            </a:r>
            <a:r>
              <a:rPr lang="en-US" altLang="zh-CN"/>
              <a:t>F=0000</a:t>
            </a:r>
            <a:r>
              <a:rPr lang="zh-CN" altLang="en-US"/>
              <a:t>。 </a:t>
            </a:r>
          </a:p>
        </p:txBody>
      </p:sp>
    </p:spTree>
    <p:extLst>
      <p:ext uri="{BB962C8B-B14F-4D97-AF65-F5344CB8AC3E}">
        <p14:creationId xmlns:p14="http://schemas.microsoft.com/office/powerpoint/2010/main" val="18966684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lvl1pPr>
              <a:spcBef>
                <a:spcPct val="20000"/>
              </a:spcBef>
              <a:buChar char=" "/>
              <a:defRPr kumimoji="1" sz="3200" b="1">
                <a:solidFill>
                  <a:schemeClr val="tx1"/>
                </a:solidFill>
                <a:latin typeface="Times New Roman" charset="0"/>
                <a:ea typeface="宋体" charset="-122"/>
              </a:defRPr>
            </a:lvl1pPr>
            <a:lvl2pPr marL="742950" indent="-285750">
              <a:spcBef>
                <a:spcPct val="20000"/>
              </a:spcBef>
              <a:buChar char=" "/>
              <a:defRPr kumimoji="1" sz="3200" b="1">
                <a:solidFill>
                  <a:schemeClr val="tx1"/>
                </a:solidFill>
                <a:latin typeface="Times New Roman" charset="0"/>
                <a:ea typeface="宋体" charset="-122"/>
              </a:defRPr>
            </a:lvl2pPr>
            <a:lvl3pPr marL="1143000" indent="-228600">
              <a:spcBef>
                <a:spcPct val="20000"/>
              </a:spcBef>
              <a:buChar char=" "/>
              <a:defRPr kumimoji="1" sz="3200" b="1">
                <a:solidFill>
                  <a:schemeClr val="tx1"/>
                </a:solidFill>
                <a:latin typeface="Times New Roman" charset="0"/>
                <a:ea typeface="宋体" charset="-122"/>
              </a:defRPr>
            </a:lvl3pPr>
            <a:lvl4pPr marL="1600200" indent="-228600">
              <a:spcBef>
                <a:spcPct val="20000"/>
              </a:spcBef>
              <a:buChar char=" "/>
              <a:defRPr kumimoji="1" sz="3200" b="1">
                <a:solidFill>
                  <a:schemeClr val="tx1"/>
                </a:solidFill>
                <a:latin typeface="Times New Roman" charset="0"/>
                <a:ea typeface="宋体" charset="-122"/>
              </a:defRPr>
            </a:lvl4pPr>
            <a:lvl5pPr marL="2057400" indent="-228600">
              <a:spcBef>
                <a:spcPct val="20000"/>
              </a:spcBef>
              <a:buChar char=" "/>
              <a:defRPr kumimoji="1" sz="3200" b="1">
                <a:solidFill>
                  <a:schemeClr val="tx1"/>
                </a:solidFill>
                <a:latin typeface="Times New Roman" charset="0"/>
                <a:ea typeface="宋体" charset="-122"/>
              </a:defRPr>
            </a:lvl5pPr>
            <a:lvl6pPr marL="2514600" indent="-228600" eaLnBrk="0" fontAlgn="base" hangingPunct="0">
              <a:spcBef>
                <a:spcPct val="20000"/>
              </a:spcBef>
              <a:spcAft>
                <a:spcPct val="0"/>
              </a:spcAft>
              <a:buChar char=" "/>
              <a:defRPr kumimoji="1" sz="3200" b="1">
                <a:solidFill>
                  <a:schemeClr val="tx1"/>
                </a:solidFill>
                <a:latin typeface="Times New Roman" charset="0"/>
                <a:ea typeface="宋体" charset="-122"/>
              </a:defRPr>
            </a:lvl6pPr>
            <a:lvl7pPr marL="2971800" indent="-228600" eaLnBrk="0" fontAlgn="base" hangingPunct="0">
              <a:spcBef>
                <a:spcPct val="20000"/>
              </a:spcBef>
              <a:spcAft>
                <a:spcPct val="0"/>
              </a:spcAft>
              <a:buChar char=" "/>
              <a:defRPr kumimoji="1" sz="3200" b="1">
                <a:solidFill>
                  <a:schemeClr val="tx1"/>
                </a:solidFill>
                <a:latin typeface="Times New Roman" charset="0"/>
                <a:ea typeface="宋体" charset="-122"/>
              </a:defRPr>
            </a:lvl7pPr>
            <a:lvl8pPr marL="3429000" indent="-228600" eaLnBrk="0" fontAlgn="base" hangingPunct="0">
              <a:spcBef>
                <a:spcPct val="20000"/>
              </a:spcBef>
              <a:spcAft>
                <a:spcPct val="0"/>
              </a:spcAft>
              <a:buChar char=" "/>
              <a:defRPr kumimoji="1" sz="3200" b="1">
                <a:solidFill>
                  <a:schemeClr val="tx1"/>
                </a:solidFill>
                <a:latin typeface="Times New Roman" charset="0"/>
                <a:ea typeface="宋体" charset="-122"/>
              </a:defRPr>
            </a:lvl8pPr>
            <a:lvl9pPr marL="3886200" indent="-228600" eaLnBrk="0" fontAlgn="base" hangingPunct="0">
              <a:spcBef>
                <a:spcPct val="20000"/>
              </a:spcBef>
              <a:spcAft>
                <a:spcPct val="0"/>
              </a:spcAft>
              <a:buChar char=" "/>
              <a:defRPr kumimoji="1" sz="3200" b="1">
                <a:solidFill>
                  <a:schemeClr val="tx1"/>
                </a:solidFill>
                <a:latin typeface="Times New Roman" charset="0"/>
                <a:ea typeface="宋体" charset="-122"/>
              </a:defRPr>
            </a:lvl9pPr>
          </a:lstStyle>
          <a:p>
            <a:pPr>
              <a:spcBef>
                <a:spcPct val="0"/>
              </a:spcBef>
              <a:buFontTx/>
              <a:buNone/>
            </a:pPr>
            <a:fld id="{288B492F-7F32-3A41-BC93-08005F3E905E}" type="slidenum">
              <a:rPr lang="en-US" altLang="zh-CN" sz="1200" b="0">
                <a:solidFill>
                  <a:srgbClr val="000000"/>
                </a:solidFill>
              </a:rPr>
              <a:pPr>
                <a:spcBef>
                  <a:spcPct val="0"/>
                </a:spcBef>
                <a:buFontTx/>
                <a:buNone/>
              </a:pPr>
              <a:t>21</a:t>
            </a:fld>
            <a:endParaRPr lang="en-US" altLang="zh-CN" sz="1200" b="0">
              <a:solidFill>
                <a:srgbClr val="000000"/>
              </a:solidFill>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p:spPr>
        <p:txBody>
          <a:bodyPr/>
          <a:lstStyle/>
          <a:p>
            <a:pPr eaLnBrk="1" hangingPunct="1"/>
            <a:r>
              <a:rPr lang="en-US" altLang="zh-CN"/>
              <a:t> </a:t>
            </a:r>
            <a:r>
              <a:rPr lang="zh-CN" altLang="en-US"/>
              <a:t>该芯片的第二个组成成分是由</a:t>
            </a:r>
            <a:r>
              <a:rPr lang="en-US" altLang="zh-CN"/>
              <a:t>16</a:t>
            </a:r>
            <a:r>
              <a:rPr lang="zh-CN" altLang="en-US"/>
              <a:t>个</a:t>
            </a:r>
            <a:r>
              <a:rPr lang="en-US" altLang="zh-CN"/>
              <a:t>4</a:t>
            </a:r>
            <a:r>
              <a:rPr lang="zh-CN" altLang="en-US"/>
              <a:t>位的通用寄存器组成的</a:t>
            </a:r>
            <a:r>
              <a:rPr lang="zh-CN" altLang="en-US" b="1"/>
              <a:t>寄存器组</a:t>
            </a:r>
            <a:r>
              <a:rPr lang="zh-CN" altLang="en-US"/>
              <a:t>。它是一个用双端口</a:t>
            </a:r>
            <a:r>
              <a:rPr lang="en-US" altLang="zh-CN"/>
              <a:t>(A</a:t>
            </a:r>
            <a:r>
              <a:rPr lang="zh-CN" altLang="en-US"/>
              <a:t>口和</a:t>
            </a:r>
            <a:r>
              <a:rPr lang="en-US" altLang="zh-CN"/>
              <a:t>B</a:t>
            </a:r>
            <a:r>
              <a:rPr lang="zh-CN" altLang="en-US"/>
              <a:t>口</a:t>
            </a:r>
            <a:r>
              <a:rPr lang="en-US" altLang="zh-CN"/>
              <a:t>)</a:t>
            </a:r>
            <a:r>
              <a:rPr lang="zh-CN" altLang="en-US"/>
              <a:t>控制读出</a:t>
            </a:r>
            <a:r>
              <a:rPr lang="en-US" altLang="zh-CN"/>
              <a:t>, </a:t>
            </a:r>
            <a:r>
              <a:rPr lang="zh-CN" altLang="en-US"/>
              <a:t>单端口</a:t>
            </a:r>
            <a:r>
              <a:rPr lang="en-US" altLang="zh-CN"/>
              <a:t>(B</a:t>
            </a:r>
            <a:r>
              <a:rPr lang="zh-CN" altLang="en-US"/>
              <a:t>口</a:t>
            </a:r>
            <a:r>
              <a:rPr lang="en-US" altLang="zh-CN"/>
              <a:t>)</a:t>
            </a:r>
            <a:r>
              <a:rPr lang="zh-CN" altLang="en-US"/>
              <a:t>控制写入的部件。为了对其进行读写</a:t>
            </a:r>
            <a:r>
              <a:rPr lang="en-US" altLang="zh-CN"/>
              <a:t>, </a:t>
            </a:r>
            <a:r>
              <a:rPr lang="zh-CN" altLang="en-US"/>
              <a:t>需通过</a:t>
            </a:r>
            <a:r>
              <a:rPr lang="en-US" altLang="zh-CN"/>
              <a:t>A</a:t>
            </a:r>
            <a:r>
              <a:rPr lang="zh-CN" altLang="en-US"/>
              <a:t>地址（寄存器编号）、</a:t>
            </a:r>
            <a:r>
              <a:rPr lang="en-US" altLang="zh-CN"/>
              <a:t>B</a:t>
            </a:r>
            <a:r>
              <a:rPr lang="zh-CN" altLang="en-US"/>
              <a:t>地址（寄存器编号）指定被读写的寄存器。两路读出数据分辨用</a:t>
            </a:r>
            <a:r>
              <a:rPr lang="en-US" altLang="zh-CN"/>
              <a:t>A</a:t>
            </a:r>
            <a:r>
              <a:rPr lang="zh-CN" altLang="en-US"/>
              <a:t>口、</a:t>
            </a:r>
            <a:r>
              <a:rPr lang="en-US" altLang="zh-CN"/>
              <a:t>B</a:t>
            </a:r>
            <a:r>
              <a:rPr lang="zh-CN" altLang="en-US"/>
              <a:t>口标记，经锁存器线路可以送到</a:t>
            </a:r>
            <a:r>
              <a:rPr lang="en-US" altLang="zh-CN"/>
              <a:t>ALU</a:t>
            </a:r>
            <a:r>
              <a:rPr lang="zh-CN" altLang="en-US"/>
              <a:t>的</a:t>
            </a:r>
            <a:r>
              <a:rPr lang="en-US" altLang="zh-CN"/>
              <a:t>R</a:t>
            </a:r>
            <a:r>
              <a:rPr lang="zh-CN" altLang="en-US"/>
              <a:t>、</a:t>
            </a:r>
            <a:r>
              <a:rPr lang="en-US" altLang="zh-CN"/>
              <a:t>S</a:t>
            </a:r>
            <a:r>
              <a:rPr lang="zh-CN" altLang="en-US"/>
              <a:t>输入端的多路选择器，</a:t>
            </a:r>
            <a:r>
              <a:rPr lang="en-US" altLang="zh-CN"/>
              <a:t>A</a:t>
            </a:r>
            <a:r>
              <a:rPr lang="zh-CN" altLang="en-US"/>
              <a:t>口读出数据还可以用作该芯片的可选输出数据之一。寄存器组的写入数据由一组多路选择器给出，并由</a:t>
            </a:r>
            <a:r>
              <a:rPr lang="en-US" altLang="zh-CN"/>
              <a:t>B</a:t>
            </a:r>
            <a:r>
              <a:rPr lang="zh-CN" altLang="en-US"/>
              <a:t>地址选择写入的寄存器。 </a:t>
            </a:r>
          </a:p>
        </p:txBody>
      </p:sp>
    </p:spTree>
    <p:extLst>
      <p:ext uri="{BB962C8B-B14F-4D97-AF65-F5344CB8AC3E}">
        <p14:creationId xmlns:p14="http://schemas.microsoft.com/office/powerpoint/2010/main" val="427948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p:cNvSpPr>
            <a:spLocks noGrp="1" noChangeArrowheads="1"/>
          </p:cNvSpPr>
          <p:nvPr>
            <p:ph type="sldNum" sz="quarter" idx="5"/>
          </p:nvPr>
        </p:nvSpPr>
        <p:spPr>
          <a:noFill/>
        </p:spPr>
        <p:txBody>
          <a:bodyPr/>
          <a:lstStyle>
            <a:lvl1pPr>
              <a:spcBef>
                <a:spcPct val="20000"/>
              </a:spcBef>
              <a:buChar char=" "/>
              <a:defRPr kumimoji="1" sz="3200" b="1">
                <a:solidFill>
                  <a:schemeClr val="tx1"/>
                </a:solidFill>
                <a:latin typeface="Times New Roman" charset="0"/>
                <a:ea typeface="宋体" charset="-122"/>
              </a:defRPr>
            </a:lvl1pPr>
            <a:lvl2pPr marL="742950" indent="-285750">
              <a:spcBef>
                <a:spcPct val="20000"/>
              </a:spcBef>
              <a:buChar char=" "/>
              <a:defRPr kumimoji="1" sz="3200" b="1">
                <a:solidFill>
                  <a:schemeClr val="tx1"/>
                </a:solidFill>
                <a:latin typeface="Times New Roman" charset="0"/>
                <a:ea typeface="宋体" charset="-122"/>
              </a:defRPr>
            </a:lvl2pPr>
            <a:lvl3pPr marL="1143000" indent="-228600">
              <a:spcBef>
                <a:spcPct val="20000"/>
              </a:spcBef>
              <a:buChar char=" "/>
              <a:defRPr kumimoji="1" sz="3200" b="1">
                <a:solidFill>
                  <a:schemeClr val="tx1"/>
                </a:solidFill>
                <a:latin typeface="Times New Roman" charset="0"/>
                <a:ea typeface="宋体" charset="-122"/>
              </a:defRPr>
            </a:lvl3pPr>
            <a:lvl4pPr marL="1600200" indent="-228600">
              <a:spcBef>
                <a:spcPct val="20000"/>
              </a:spcBef>
              <a:buChar char=" "/>
              <a:defRPr kumimoji="1" sz="3200" b="1">
                <a:solidFill>
                  <a:schemeClr val="tx1"/>
                </a:solidFill>
                <a:latin typeface="Times New Roman" charset="0"/>
                <a:ea typeface="宋体" charset="-122"/>
              </a:defRPr>
            </a:lvl4pPr>
            <a:lvl5pPr marL="2057400" indent="-228600">
              <a:spcBef>
                <a:spcPct val="20000"/>
              </a:spcBef>
              <a:buChar char=" "/>
              <a:defRPr kumimoji="1" sz="3200" b="1">
                <a:solidFill>
                  <a:schemeClr val="tx1"/>
                </a:solidFill>
                <a:latin typeface="Times New Roman" charset="0"/>
                <a:ea typeface="宋体" charset="-122"/>
              </a:defRPr>
            </a:lvl5pPr>
            <a:lvl6pPr marL="2514600" indent="-228600" eaLnBrk="0" fontAlgn="base" hangingPunct="0">
              <a:spcBef>
                <a:spcPct val="20000"/>
              </a:spcBef>
              <a:spcAft>
                <a:spcPct val="0"/>
              </a:spcAft>
              <a:buChar char=" "/>
              <a:defRPr kumimoji="1" sz="3200" b="1">
                <a:solidFill>
                  <a:schemeClr val="tx1"/>
                </a:solidFill>
                <a:latin typeface="Times New Roman" charset="0"/>
                <a:ea typeface="宋体" charset="-122"/>
              </a:defRPr>
            </a:lvl6pPr>
            <a:lvl7pPr marL="2971800" indent="-228600" eaLnBrk="0" fontAlgn="base" hangingPunct="0">
              <a:spcBef>
                <a:spcPct val="20000"/>
              </a:spcBef>
              <a:spcAft>
                <a:spcPct val="0"/>
              </a:spcAft>
              <a:buChar char=" "/>
              <a:defRPr kumimoji="1" sz="3200" b="1">
                <a:solidFill>
                  <a:schemeClr val="tx1"/>
                </a:solidFill>
                <a:latin typeface="Times New Roman" charset="0"/>
                <a:ea typeface="宋体" charset="-122"/>
              </a:defRPr>
            </a:lvl7pPr>
            <a:lvl8pPr marL="3429000" indent="-228600" eaLnBrk="0" fontAlgn="base" hangingPunct="0">
              <a:spcBef>
                <a:spcPct val="20000"/>
              </a:spcBef>
              <a:spcAft>
                <a:spcPct val="0"/>
              </a:spcAft>
              <a:buChar char=" "/>
              <a:defRPr kumimoji="1" sz="3200" b="1">
                <a:solidFill>
                  <a:schemeClr val="tx1"/>
                </a:solidFill>
                <a:latin typeface="Times New Roman" charset="0"/>
                <a:ea typeface="宋体" charset="-122"/>
              </a:defRPr>
            </a:lvl8pPr>
            <a:lvl9pPr marL="3886200" indent="-228600" eaLnBrk="0" fontAlgn="base" hangingPunct="0">
              <a:spcBef>
                <a:spcPct val="20000"/>
              </a:spcBef>
              <a:spcAft>
                <a:spcPct val="0"/>
              </a:spcAft>
              <a:buChar char=" "/>
              <a:defRPr kumimoji="1" sz="3200" b="1">
                <a:solidFill>
                  <a:schemeClr val="tx1"/>
                </a:solidFill>
                <a:latin typeface="Times New Roman" charset="0"/>
                <a:ea typeface="宋体" charset="-122"/>
              </a:defRPr>
            </a:lvl9pPr>
          </a:lstStyle>
          <a:p>
            <a:pPr>
              <a:spcBef>
                <a:spcPct val="0"/>
              </a:spcBef>
              <a:buFontTx/>
              <a:buNone/>
            </a:pPr>
            <a:fld id="{CC7FE31E-6C67-5E4D-9A26-BB02B33972F4}" type="slidenum">
              <a:rPr lang="en-US" altLang="zh-CN" sz="1200" b="0">
                <a:solidFill>
                  <a:srgbClr val="000000"/>
                </a:solidFill>
              </a:rPr>
              <a:pPr>
                <a:spcBef>
                  <a:spcPct val="0"/>
                </a:spcBef>
                <a:buFontTx/>
                <a:buNone/>
              </a:pPr>
              <a:t>22</a:t>
            </a:fld>
            <a:endParaRPr lang="en-US" altLang="zh-CN" sz="1200" b="0">
              <a:solidFill>
                <a:srgbClr val="000000"/>
              </a:solidFill>
            </a:endParaRPr>
          </a:p>
        </p:txBody>
      </p:sp>
      <p:sp>
        <p:nvSpPr>
          <p:cNvPr id="18434" name="Rectangle 2"/>
          <p:cNvSpPr>
            <a:spLocks noGrp="1" noRot="1" noChangeAspect="1" noChangeArrowheads="1" noTextEdit="1"/>
          </p:cNvSpPr>
          <p:nvPr>
            <p:ph type="sldImg"/>
          </p:nvPr>
        </p:nvSpPr>
        <p:spPr>
          <a:ln/>
        </p:spPr>
      </p:sp>
      <p:sp>
        <p:nvSpPr>
          <p:cNvPr id="18435" name="Rectangle 3"/>
          <p:cNvSpPr>
            <a:spLocks noGrp="1" noChangeArrowheads="1"/>
          </p:cNvSpPr>
          <p:nvPr>
            <p:ph type="body" idx="1"/>
          </p:nvPr>
        </p:nvSpPr>
        <p:spPr>
          <a:noFill/>
        </p:spPr>
        <p:txBody>
          <a:bodyPr/>
          <a:lstStyle/>
          <a:p>
            <a:pPr eaLnBrk="1" hangingPunct="1"/>
            <a:r>
              <a:rPr lang="en-US" altLang="zh-CN"/>
              <a:t> </a:t>
            </a:r>
            <a:r>
              <a:rPr lang="zh-CN" altLang="en-US"/>
              <a:t>该芯片的第三个组成成分是一个</a:t>
            </a:r>
            <a:r>
              <a:rPr lang="en-US" altLang="zh-CN"/>
              <a:t>4</a:t>
            </a:r>
            <a:r>
              <a:rPr lang="zh-CN" altLang="en-US"/>
              <a:t>位的</a:t>
            </a:r>
            <a:r>
              <a:rPr lang="en-US" altLang="zh-CN" b="1"/>
              <a:t>Q</a:t>
            </a:r>
            <a:r>
              <a:rPr lang="zh-CN" altLang="en-US" b="1"/>
              <a:t>寄存器</a:t>
            </a:r>
            <a:r>
              <a:rPr lang="en-US" altLang="zh-CN"/>
              <a:t>,</a:t>
            </a:r>
            <a:r>
              <a:rPr lang="zh-CN" altLang="en-US"/>
              <a:t>主要用于实现硬件的乘法、除法指令，能对本身的内容完成左、右移位功能，能接收</a:t>
            </a:r>
            <a:r>
              <a:rPr lang="en-US" altLang="zh-CN"/>
              <a:t>ALU</a:t>
            </a:r>
            <a:r>
              <a:rPr lang="zh-CN" altLang="en-US"/>
              <a:t>的输出，输出送到</a:t>
            </a:r>
            <a:r>
              <a:rPr lang="en-US" altLang="zh-CN"/>
              <a:t>ALU </a:t>
            </a:r>
            <a:r>
              <a:rPr lang="zh-CN" altLang="en-US"/>
              <a:t>的</a:t>
            </a:r>
            <a:r>
              <a:rPr lang="en-US" altLang="zh-CN"/>
              <a:t>S </a:t>
            </a:r>
            <a:r>
              <a:rPr lang="zh-CN" altLang="en-US"/>
              <a:t>输入端。 </a:t>
            </a:r>
          </a:p>
        </p:txBody>
      </p:sp>
    </p:spTree>
    <p:extLst>
      <p:ext uri="{BB962C8B-B14F-4D97-AF65-F5344CB8AC3E}">
        <p14:creationId xmlns:p14="http://schemas.microsoft.com/office/powerpoint/2010/main" val="604303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D750856-C5BB-5A40-A1CC-D2C9BC49E51D}" type="slidenum">
              <a:rPr lang="en-US" altLang="zh-CN">
                <a:solidFill>
                  <a:srgbClr val="000000"/>
                </a:solidFill>
              </a:rPr>
              <a:pPr/>
              <a:t>7</a:t>
            </a:fld>
            <a:endParaRPr lang="en-US" altLang="zh-CN">
              <a:solidFill>
                <a:srgbClr val="000000"/>
              </a:solidFill>
            </a:endParaRPr>
          </a:p>
        </p:txBody>
      </p:sp>
      <p:sp>
        <p:nvSpPr>
          <p:cNvPr id="386050" name="Rectangle 2"/>
          <p:cNvSpPr>
            <a:spLocks noGrp="1" noRot="1" noChangeAspect="1" noChangeArrowheads="1" noTextEdit="1"/>
          </p:cNvSpPr>
          <p:nvPr>
            <p:ph type="sldImg"/>
          </p:nvPr>
        </p:nvSpPr>
        <p:spPr>
          <a:ln/>
        </p:spPr>
      </p:sp>
      <p:sp>
        <p:nvSpPr>
          <p:cNvPr id="386051" name="Rectangle 3"/>
          <p:cNvSpPr>
            <a:spLocks noGrp="1" noChangeArrowheads="1"/>
          </p:cNvSpPr>
          <p:nvPr>
            <p:ph type="body" idx="1"/>
          </p:nvPr>
        </p:nvSpPr>
        <p:spPr/>
        <p:txBody>
          <a:bodyPr/>
          <a:lstStyle/>
          <a:p>
            <a:r>
              <a:rPr lang="zh-CN" altLang="en-US"/>
              <a:t>（</a:t>
            </a:r>
            <a:r>
              <a:rPr lang="en-US" altLang="zh-CN"/>
              <a:t>1</a:t>
            </a:r>
            <a:r>
              <a:rPr lang="zh-CN" altLang="en-US"/>
              <a:t>） 运算器的首要功能是完成对数据的算术和逻辑运算</a:t>
            </a:r>
            <a:r>
              <a:rPr lang="en-US" altLang="zh-CN"/>
              <a:t>, </a:t>
            </a:r>
            <a:r>
              <a:rPr lang="zh-CN" altLang="en-US"/>
              <a:t>由其内部的一个被称之为算术与逻辑运算部件</a:t>
            </a:r>
            <a:r>
              <a:rPr lang="en-US" altLang="zh-CN"/>
              <a:t>(</a:t>
            </a:r>
            <a:r>
              <a:rPr lang="zh-CN" altLang="en-US"/>
              <a:t>英文缩写为</a:t>
            </a:r>
            <a:r>
              <a:rPr lang="en-US" altLang="zh-CN"/>
              <a:t>ALU)</a:t>
            </a:r>
            <a:r>
              <a:rPr lang="zh-CN" altLang="en-US"/>
              <a:t>承担</a:t>
            </a:r>
            <a:r>
              <a:rPr lang="en-US" altLang="zh-CN"/>
              <a:t>, </a:t>
            </a:r>
            <a:r>
              <a:rPr lang="zh-CN" altLang="en-US"/>
              <a:t>它在给出运算结果的同时</a:t>
            </a:r>
            <a:r>
              <a:rPr lang="en-US" altLang="zh-CN"/>
              <a:t>, </a:t>
            </a:r>
            <a:r>
              <a:rPr lang="zh-CN" altLang="en-US"/>
              <a:t>还给出结果的某些特征</a:t>
            </a:r>
            <a:r>
              <a:rPr lang="en-US" altLang="zh-CN"/>
              <a:t>, </a:t>
            </a:r>
            <a:r>
              <a:rPr lang="zh-CN" altLang="en-US"/>
              <a:t>如溢出否</a:t>
            </a:r>
            <a:r>
              <a:rPr lang="en-US" altLang="zh-CN"/>
              <a:t>, </a:t>
            </a:r>
            <a:r>
              <a:rPr lang="zh-CN" altLang="en-US"/>
              <a:t>有无进位</a:t>
            </a:r>
            <a:r>
              <a:rPr lang="en-US" altLang="zh-CN"/>
              <a:t>, </a:t>
            </a:r>
            <a:r>
              <a:rPr lang="zh-CN" altLang="en-US"/>
              <a:t>结果是否为零 、为负等，这些结果特征信息通常被保存在几个特定的触发器中。要保证 </a:t>
            </a:r>
            <a:r>
              <a:rPr lang="en-US" altLang="zh-CN"/>
              <a:t>ALU </a:t>
            </a:r>
            <a:r>
              <a:rPr lang="zh-CN" altLang="en-US"/>
              <a:t>正常运行，必须向它指明应该执行的某种运算功能。</a:t>
            </a:r>
          </a:p>
          <a:p>
            <a:r>
              <a:rPr lang="zh-CN" altLang="en-US"/>
              <a:t>（</a:t>
            </a:r>
            <a:r>
              <a:rPr lang="en-US" altLang="zh-CN"/>
              <a:t>2</a:t>
            </a:r>
            <a:r>
              <a:rPr lang="zh-CN" altLang="en-US"/>
              <a:t>） 运算器的第二项功能，是暂存将参加运算的数据和中间结果</a:t>
            </a:r>
            <a:r>
              <a:rPr lang="en-US" altLang="zh-CN"/>
              <a:t>, </a:t>
            </a:r>
            <a:r>
              <a:rPr lang="zh-CN" altLang="en-US"/>
              <a:t>由其内部的一组寄存器承担。因为这些寄存器可以被汇编程序员直接访问与使用</a:t>
            </a:r>
            <a:r>
              <a:rPr lang="en-US" altLang="zh-CN"/>
              <a:t>, </a:t>
            </a:r>
            <a:r>
              <a:rPr lang="zh-CN" altLang="en-US"/>
              <a:t>故通称通用寄存器，以区别于那些计算机内部设置的、不能为汇编程序员访问的专用寄存器。为了向 </a:t>
            </a:r>
            <a:r>
              <a:rPr lang="en-US" altLang="zh-CN"/>
              <a:t>ALU</a:t>
            </a:r>
            <a:r>
              <a:rPr lang="zh-CN" altLang="en-US"/>
              <a:t>提供正确的数据来源，必须指明使用通用寄存器组中的哪</a:t>
            </a:r>
            <a:r>
              <a:rPr lang="en-US" altLang="zh-CN"/>
              <a:t>1</a:t>
            </a:r>
            <a:r>
              <a:rPr lang="zh-CN" altLang="en-US"/>
              <a:t>个或</a:t>
            </a:r>
            <a:r>
              <a:rPr lang="en-US" altLang="zh-CN"/>
              <a:t>2</a:t>
            </a:r>
            <a:r>
              <a:rPr lang="zh-CN" altLang="en-US"/>
              <a:t>个寄存器。</a:t>
            </a:r>
          </a:p>
          <a:p>
            <a:r>
              <a:rPr lang="zh-CN" altLang="en-US"/>
              <a:t>（</a:t>
            </a:r>
            <a:r>
              <a:rPr lang="en-US" altLang="zh-CN"/>
              <a:t>3</a:t>
            </a:r>
            <a:r>
              <a:rPr lang="zh-CN" altLang="en-US"/>
              <a:t>） 为了用硬件线路完成乘除指令运算</a:t>
            </a:r>
            <a:r>
              <a:rPr lang="en-US" altLang="zh-CN"/>
              <a:t>, </a:t>
            </a:r>
            <a:r>
              <a:rPr lang="zh-CN" altLang="en-US"/>
              <a:t>运算器内一般还有一个能自行左右移位的专用寄存器</a:t>
            </a:r>
            <a:r>
              <a:rPr lang="en-US" altLang="zh-CN"/>
              <a:t>, </a:t>
            </a:r>
            <a:r>
              <a:rPr lang="zh-CN" altLang="en-US"/>
              <a:t>通称乘商寄存器。由于该寄存器属于内部专用，汇编程序员不能访问，许多计算机组成原理教材和技术资料中不大提及此线路。</a:t>
            </a:r>
          </a:p>
        </p:txBody>
      </p:sp>
    </p:spTree>
    <p:extLst>
      <p:ext uri="{BB962C8B-B14F-4D97-AF65-F5344CB8AC3E}">
        <p14:creationId xmlns:p14="http://schemas.microsoft.com/office/powerpoint/2010/main" val="11437068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136FFF-4288-F644-AC9A-B29F3D1E752F}" type="slidenum">
              <a:rPr lang="en-US" altLang="zh-CN">
                <a:solidFill>
                  <a:srgbClr val="000000"/>
                </a:solidFill>
              </a:rPr>
              <a:pPr/>
              <a:t>8</a:t>
            </a:fld>
            <a:endParaRPr lang="en-US" altLang="zh-CN">
              <a:solidFill>
                <a:srgbClr val="000000"/>
              </a:solidFill>
            </a:endParaRPr>
          </a:p>
        </p:txBody>
      </p:sp>
      <p:sp>
        <p:nvSpPr>
          <p:cNvPr id="381954" name="Rectangle 2"/>
          <p:cNvSpPr>
            <a:spLocks noGrp="1" noRot="1" noChangeAspect="1" noChangeArrowheads="1" noTextEdit="1"/>
          </p:cNvSpPr>
          <p:nvPr>
            <p:ph type="sldImg"/>
          </p:nvPr>
        </p:nvSpPr>
        <p:spPr>
          <a:ln/>
        </p:spPr>
      </p:sp>
      <p:sp>
        <p:nvSpPr>
          <p:cNvPr id="381955" name="Rectangle 3"/>
          <p:cNvSpPr>
            <a:spLocks noGrp="1" noChangeArrowheads="1"/>
          </p:cNvSpPr>
          <p:nvPr>
            <p:ph type="body" idx="1"/>
          </p:nvPr>
        </p:nvSpPr>
        <p:spPr/>
        <p:txBody>
          <a:bodyPr/>
          <a:lstStyle/>
          <a:p>
            <a:r>
              <a:rPr lang="zh-CN" altLang="en-US"/>
              <a:t>（</a:t>
            </a:r>
            <a:r>
              <a:rPr lang="en-US" altLang="zh-CN"/>
              <a:t>1</a:t>
            </a:r>
            <a:r>
              <a:rPr lang="zh-CN" altLang="en-US"/>
              <a:t>） 运算器的首要功能是完成对数据的算术和逻辑运算</a:t>
            </a:r>
            <a:r>
              <a:rPr lang="en-US" altLang="zh-CN"/>
              <a:t>, </a:t>
            </a:r>
            <a:r>
              <a:rPr lang="zh-CN" altLang="en-US"/>
              <a:t>由其内部的一个被称之为算术与逻辑运算部件</a:t>
            </a:r>
            <a:r>
              <a:rPr lang="en-US" altLang="zh-CN"/>
              <a:t>(</a:t>
            </a:r>
            <a:r>
              <a:rPr lang="zh-CN" altLang="en-US"/>
              <a:t>英文缩写为</a:t>
            </a:r>
            <a:r>
              <a:rPr lang="en-US" altLang="zh-CN"/>
              <a:t>ALU)</a:t>
            </a:r>
            <a:r>
              <a:rPr lang="zh-CN" altLang="en-US"/>
              <a:t>承担</a:t>
            </a:r>
            <a:r>
              <a:rPr lang="en-US" altLang="zh-CN"/>
              <a:t>, </a:t>
            </a:r>
            <a:r>
              <a:rPr lang="zh-CN" altLang="en-US"/>
              <a:t>它在给出运算结果的同时</a:t>
            </a:r>
            <a:r>
              <a:rPr lang="en-US" altLang="zh-CN"/>
              <a:t>, </a:t>
            </a:r>
            <a:r>
              <a:rPr lang="zh-CN" altLang="en-US"/>
              <a:t>还给出结果的某些特征</a:t>
            </a:r>
            <a:r>
              <a:rPr lang="en-US" altLang="zh-CN"/>
              <a:t>, </a:t>
            </a:r>
            <a:r>
              <a:rPr lang="zh-CN" altLang="en-US"/>
              <a:t>如溢出否</a:t>
            </a:r>
            <a:r>
              <a:rPr lang="en-US" altLang="zh-CN"/>
              <a:t>, </a:t>
            </a:r>
            <a:r>
              <a:rPr lang="zh-CN" altLang="en-US"/>
              <a:t>有无进位</a:t>
            </a:r>
            <a:r>
              <a:rPr lang="en-US" altLang="zh-CN"/>
              <a:t>, </a:t>
            </a:r>
            <a:r>
              <a:rPr lang="zh-CN" altLang="en-US"/>
              <a:t>结果是否为零 、为负等，这些结果特征信息通常被保存在几个特定的触发器中。要保证 </a:t>
            </a:r>
            <a:r>
              <a:rPr lang="en-US" altLang="zh-CN"/>
              <a:t>ALU </a:t>
            </a:r>
            <a:r>
              <a:rPr lang="zh-CN" altLang="en-US"/>
              <a:t>正常运行，必须向它指明应该执行的某种运算功能。</a:t>
            </a:r>
          </a:p>
          <a:p>
            <a:r>
              <a:rPr lang="zh-CN" altLang="en-US"/>
              <a:t>（</a:t>
            </a:r>
            <a:r>
              <a:rPr lang="en-US" altLang="zh-CN"/>
              <a:t>2</a:t>
            </a:r>
            <a:r>
              <a:rPr lang="zh-CN" altLang="en-US"/>
              <a:t>） 运算器的第二项功能，是暂存将参加运算的数据和中间结果</a:t>
            </a:r>
            <a:r>
              <a:rPr lang="en-US" altLang="zh-CN"/>
              <a:t>, </a:t>
            </a:r>
            <a:r>
              <a:rPr lang="zh-CN" altLang="en-US"/>
              <a:t>由其内部的一组寄存器承担。因为这些寄存器可以被汇编程序员直接访问与使用</a:t>
            </a:r>
            <a:r>
              <a:rPr lang="en-US" altLang="zh-CN"/>
              <a:t>, </a:t>
            </a:r>
            <a:r>
              <a:rPr lang="zh-CN" altLang="en-US"/>
              <a:t>故通称通用寄存器，以区别于那些计算机内部设置的、不能为汇编程序员访问的专用寄存器。为了向 </a:t>
            </a:r>
            <a:r>
              <a:rPr lang="en-US" altLang="zh-CN"/>
              <a:t>ALU</a:t>
            </a:r>
            <a:r>
              <a:rPr lang="zh-CN" altLang="en-US"/>
              <a:t>提供正确的数据来源，必须指明使用通用寄存器组中的哪</a:t>
            </a:r>
            <a:r>
              <a:rPr lang="en-US" altLang="zh-CN"/>
              <a:t>1</a:t>
            </a:r>
            <a:r>
              <a:rPr lang="zh-CN" altLang="en-US"/>
              <a:t>个或</a:t>
            </a:r>
            <a:r>
              <a:rPr lang="en-US" altLang="zh-CN"/>
              <a:t>2</a:t>
            </a:r>
            <a:r>
              <a:rPr lang="zh-CN" altLang="en-US"/>
              <a:t>个寄存器。</a:t>
            </a:r>
          </a:p>
          <a:p>
            <a:r>
              <a:rPr lang="zh-CN" altLang="en-US"/>
              <a:t>（</a:t>
            </a:r>
            <a:r>
              <a:rPr lang="en-US" altLang="zh-CN"/>
              <a:t>3</a:t>
            </a:r>
            <a:r>
              <a:rPr lang="zh-CN" altLang="en-US"/>
              <a:t>） 为了用硬件线路完成乘除指令运算</a:t>
            </a:r>
            <a:r>
              <a:rPr lang="en-US" altLang="zh-CN"/>
              <a:t>, </a:t>
            </a:r>
            <a:r>
              <a:rPr lang="zh-CN" altLang="en-US"/>
              <a:t>运算器内一般还有一个能自行左右移位的专用寄存器</a:t>
            </a:r>
            <a:r>
              <a:rPr lang="en-US" altLang="zh-CN"/>
              <a:t>, </a:t>
            </a:r>
            <a:r>
              <a:rPr lang="zh-CN" altLang="en-US"/>
              <a:t>通称乘商寄存器。由于该寄存器属于内部专用，汇编程序员不能访问，许多计算机组成原理教材和技术资料中不大提及此线路。</a:t>
            </a:r>
          </a:p>
        </p:txBody>
      </p:sp>
    </p:spTree>
    <p:extLst>
      <p:ext uri="{BB962C8B-B14F-4D97-AF65-F5344CB8AC3E}">
        <p14:creationId xmlns:p14="http://schemas.microsoft.com/office/powerpoint/2010/main" val="1248756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1C8C79E-A0EB-8F41-847A-0EB767770C46}" type="slidenum">
              <a:rPr lang="en-US" altLang="zh-CN">
                <a:solidFill>
                  <a:srgbClr val="000000"/>
                </a:solidFill>
              </a:rPr>
              <a:pPr/>
              <a:t>9</a:t>
            </a:fld>
            <a:endParaRPr lang="en-US" altLang="zh-CN">
              <a:solidFill>
                <a:srgbClr val="000000"/>
              </a:solidFill>
            </a:endParaRPr>
          </a:p>
        </p:txBody>
      </p:sp>
      <p:sp>
        <p:nvSpPr>
          <p:cNvPr id="388098" name="Rectangle 2"/>
          <p:cNvSpPr>
            <a:spLocks noGrp="1" noRot="1" noChangeAspect="1" noChangeArrowheads="1" noTextEdit="1"/>
          </p:cNvSpPr>
          <p:nvPr>
            <p:ph type="sldImg"/>
          </p:nvPr>
        </p:nvSpPr>
        <p:spPr>
          <a:ln/>
        </p:spPr>
      </p:sp>
      <p:sp>
        <p:nvSpPr>
          <p:cNvPr id="388099" name="Rectangle 3"/>
          <p:cNvSpPr>
            <a:spLocks noGrp="1" noChangeArrowheads="1"/>
          </p:cNvSpPr>
          <p:nvPr>
            <p:ph type="body" idx="1"/>
          </p:nvPr>
        </p:nvSpPr>
        <p:spPr/>
        <p:txBody>
          <a:bodyPr/>
          <a:lstStyle/>
          <a:p>
            <a:r>
              <a:rPr lang="zh-CN" altLang="en-US"/>
              <a:t>（</a:t>
            </a:r>
            <a:r>
              <a:rPr lang="en-US" altLang="zh-CN"/>
              <a:t>1</a:t>
            </a:r>
            <a:r>
              <a:rPr lang="zh-CN" altLang="en-US"/>
              <a:t>） 运算器的首要功能是完成对数据的算术和逻辑运算</a:t>
            </a:r>
            <a:r>
              <a:rPr lang="en-US" altLang="zh-CN"/>
              <a:t>, </a:t>
            </a:r>
            <a:r>
              <a:rPr lang="zh-CN" altLang="en-US"/>
              <a:t>由其内部的一个被称之为算术与逻辑运算部件</a:t>
            </a:r>
            <a:r>
              <a:rPr lang="en-US" altLang="zh-CN"/>
              <a:t>(</a:t>
            </a:r>
            <a:r>
              <a:rPr lang="zh-CN" altLang="en-US"/>
              <a:t>英文缩写为</a:t>
            </a:r>
            <a:r>
              <a:rPr lang="en-US" altLang="zh-CN"/>
              <a:t>ALU)</a:t>
            </a:r>
            <a:r>
              <a:rPr lang="zh-CN" altLang="en-US"/>
              <a:t>承担</a:t>
            </a:r>
            <a:r>
              <a:rPr lang="en-US" altLang="zh-CN"/>
              <a:t>, </a:t>
            </a:r>
            <a:r>
              <a:rPr lang="zh-CN" altLang="en-US"/>
              <a:t>它在给出运算结果的同时</a:t>
            </a:r>
            <a:r>
              <a:rPr lang="en-US" altLang="zh-CN"/>
              <a:t>, </a:t>
            </a:r>
            <a:r>
              <a:rPr lang="zh-CN" altLang="en-US"/>
              <a:t>还给出结果的某些特征</a:t>
            </a:r>
            <a:r>
              <a:rPr lang="en-US" altLang="zh-CN"/>
              <a:t>, </a:t>
            </a:r>
            <a:r>
              <a:rPr lang="zh-CN" altLang="en-US"/>
              <a:t>如溢出否</a:t>
            </a:r>
            <a:r>
              <a:rPr lang="en-US" altLang="zh-CN"/>
              <a:t>, </a:t>
            </a:r>
            <a:r>
              <a:rPr lang="zh-CN" altLang="en-US"/>
              <a:t>有无进位</a:t>
            </a:r>
            <a:r>
              <a:rPr lang="en-US" altLang="zh-CN"/>
              <a:t>, </a:t>
            </a:r>
            <a:r>
              <a:rPr lang="zh-CN" altLang="en-US"/>
              <a:t>结果是否为零 、为负等，这些结果特征信息通常被保存在几个特定的触发器中。要保证 </a:t>
            </a:r>
            <a:r>
              <a:rPr lang="en-US" altLang="zh-CN"/>
              <a:t>ALU </a:t>
            </a:r>
            <a:r>
              <a:rPr lang="zh-CN" altLang="en-US"/>
              <a:t>正常运行，必须向它指明应该执行的某种运算功能。</a:t>
            </a:r>
          </a:p>
          <a:p>
            <a:r>
              <a:rPr lang="zh-CN" altLang="en-US"/>
              <a:t>（</a:t>
            </a:r>
            <a:r>
              <a:rPr lang="en-US" altLang="zh-CN"/>
              <a:t>2</a:t>
            </a:r>
            <a:r>
              <a:rPr lang="zh-CN" altLang="en-US"/>
              <a:t>） 运算器的第二项功能，是暂存将参加运算的数据和中间结果</a:t>
            </a:r>
            <a:r>
              <a:rPr lang="en-US" altLang="zh-CN"/>
              <a:t>, </a:t>
            </a:r>
            <a:r>
              <a:rPr lang="zh-CN" altLang="en-US"/>
              <a:t>由其内部的一组寄存器承担。因为这些寄存器可以被汇编程序员直接访问与使用</a:t>
            </a:r>
            <a:r>
              <a:rPr lang="en-US" altLang="zh-CN"/>
              <a:t>, </a:t>
            </a:r>
            <a:r>
              <a:rPr lang="zh-CN" altLang="en-US"/>
              <a:t>故通称通用寄存器，以区别于那些计算机内部设置的、不能为汇编程序员访问的专用寄存器。为了向 </a:t>
            </a:r>
            <a:r>
              <a:rPr lang="en-US" altLang="zh-CN"/>
              <a:t>ALU</a:t>
            </a:r>
            <a:r>
              <a:rPr lang="zh-CN" altLang="en-US"/>
              <a:t>提供正确的数据来源，必须指明使用通用寄存器组中的哪</a:t>
            </a:r>
            <a:r>
              <a:rPr lang="en-US" altLang="zh-CN"/>
              <a:t>1</a:t>
            </a:r>
            <a:r>
              <a:rPr lang="zh-CN" altLang="en-US"/>
              <a:t>个或</a:t>
            </a:r>
            <a:r>
              <a:rPr lang="en-US" altLang="zh-CN"/>
              <a:t>2</a:t>
            </a:r>
            <a:r>
              <a:rPr lang="zh-CN" altLang="en-US"/>
              <a:t>个寄存器。</a:t>
            </a:r>
          </a:p>
          <a:p>
            <a:r>
              <a:rPr lang="zh-CN" altLang="en-US"/>
              <a:t>（</a:t>
            </a:r>
            <a:r>
              <a:rPr lang="en-US" altLang="zh-CN"/>
              <a:t>3</a:t>
            </a:r>
            <a:r>
              <a:rPr lang="zh-CN" altLang="en-US"/>
              <a:t>） 为了用硬件线路完成乘除指令运算</a:t>
            </a:r>
            <a:r>
              <a:rPr lang="en-US" altLang="zh-CN"/>
              <a:t>, </a:t>
            </a:r>
            <a:r>
              <a:rPr lang="zh-CN" altLang="en-US"/>
              <a:t>运算器内一般还有一个能自行左右移位的专用寄存器</a:t>
            </a:r>
            <a:r>
              <a:rPr lang="en-US" altLang="zh-CN"/>
              <a:t>, </a:t>
            </a:r>
            <a:r>
              <a:rPr lang="zh-CN" altLang="en-US"/>
              <a:t>通称乘商寄存器。由于该寄存器属于内部专用，汇编程序员不能访问，许多计算机组成原理教材和技术资料中不大提及此线路。</a:t>
            </a:r>
          </a:p>
        </p:txBody>
      </p:sp>
    </p:spTree>
    <p:extLst>
      <p:ext uri="{BB962C8B-B14F-4D97-AF65-F5344CB8AC3E}">
        <p14:creationId xmlns:p14="http://schemas.microsoft.com/office/powerpoint/2010/main" val="2143103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ED070CE-9F54-704A-93D3-9F37E550B67D}" type="slidenum">
              <a:rPr lang="en-US" altLang="zh-CN">
                <a:solidFill>
                  <a:srgbClr val="000000"/>
                </a:solidFill>
              </a:rPr>
              <a:pPr/>
              <a:t>10</a:t>
            </a:fld>
            <a:endParaRPr lang="en-US" altLang="zh-CN">
              <a:solidFill>
                <a:srgbClr val="000000"/>
              </a:solidFill>
            </a:endParaRPr>
          </a:p>
        </p:txBody>
      </p:sp>
      <p:sp>
        <p:nvSpPr>
          <p:cNvPr id="392194" name="Rectangle 2"/>
          <p:cNvSpPr>
            <a:spLocks noGrp="1" noRot="1" noChangeAspect="1" noChangeArrowheads="1" noTextEdit="1"/>
          </p:cNvSpPr>
          <p:nvPr>
            <p:ph type="sldImg"/>
          </p:nvPr>
        </p:nvSpPr>
        <p:spPr>
          <a:ln/>
        </p:spPr>
      </p:sp>
      <p:sp>
        <p:nvSpPr>
          <p:cNvPr id="392195" name="Rectangle 3"/>
          <p:cNvSpPr>
            <a:spLocks noGrp="1" noChangeArrowheads="1"/>
          </p:cNvSpPr>
          <p:nvPr>
            <p:ph type="body" idx="1"/>
          </p:nvPr>
        </p:nvSpPr>
        <p:spPr/>
        <p:txBody>
          <a:bodyPr/>
          <a:lstStyle/>
          <a:p>
            <a:r>
              <a:rPr lang="zh-CN" altLang="en-US"/>
              <a:t>（</a:t>
            </a:r>
            <a:r>
              <a:rPr lang="en-US" altLang="zh-CN"/>
              <a:t>1</a:t>
            </a:r>
            <a:r>
              <a:rPr lang="zh-CN" altLang="en-US"/>
              <a:t>） 运算器的首要功能是完成对数据的算术和逻辑运算</a:t>
            </a:r>
            <a:r>
              <a:rPr lang="en-US" altLang="zh-CN"/>
              <a:t>, </a:t>
            </a:r>
            <a:r>
              <a:rPr lang="zh-CN" altLang="en-US"/>
              <a:t>由其内部的一个被称之为算术与逻辑运算部件</a:t>
            </a:r>
            <a:r>
              <a:rPr lang="en-US" altLang="zh-CN"/>
              <a:t>(</a:t>
            </a:r>
            <a:r>
              <a:rPr lang="zh-CN" altLang="en-US"/>
              <a:t>英文缩写为</a:t>
            </a:r>
            <a:r>
              <a:rPr lang="en-US" altLang="zh-CN"/>
              <a:t>ALU)</a:t>
            </a:r>
            <a:r>
              <a:rPr lang="zh-CN" altLang="en-US"/>
              <a:t>承担</a:t>
            </a:r>
            <a:r>
              <a:rPr lang="en-US" altLang="zh-CN"/>
              <a:t>, </a:t>
            </a:r>
            <a:r>
              <a:rPr lang="zh-CN" altLang="en-US"/>
              <a:t>它在给出运算结果的同时</a:t>
            </a:r>
            <a:r>
              <a:rPr lang="en-US" altLang="zh-CN"/>
              <a:t>, </a:t>
            </a:r>
            <a:r>
              <a:rPr lang="zh-CN" altLang="en-US"/>
              <a:t>还给出结果的某些特征</a:t>
            </a:r>
            <a:r>
              <a:rPr lang="en-US" altLang="zh-CN"/>
              <a:t>, </a:t>
            </a:r>
            <a:r>
              <a:rPr lang="zh-CN" altLang="en-US"/>
              <a:t>如溢出否</a:t>
            </a:r>
            <a:r>
              <a:rPr lang="en-US" altLang="zh-CN"/>
              <a:t>, </a:t>
            </a:r>
            <a:r>
              <a:rPr lang="zh-CN" altLang="en-US"/>
              <a:t>有无进位</a:t>
            </a:r>
            <a:r>
              <a:rPr lang="en-US" altLang="zh-CN"/>
              <a:t>, </a:t>
            </a:r>
            <a:r>
              <a:rPr lang="zh-CN" altLang="en-US"/>
              <a:t>结果是否为零 、为负等，这些结果特征信息通常被保存在几个特定的触发器中。要保证 </a:t>
            </a:r>
            <a:r>
              <a:rPr lang="en-US" altLang="zh-CN"/>
              <a:t>ALU </a:t>
            </a:r>
            <a:r>
              <a:rPr lang="zh-CN" altLang="en-US"/>
              <a:t>正常运行，必须向它指明应该执行的某种运算功能。</a:t>
            </a:r>
          </a:p>
          <a:p>
            <a:r>
              <a:rPr lang="zh-CN" altLang="en-US"/>
              <a:t>（</a:t>
            </a:r>
            <a:r>
              <a:rPr lang="en-US" altLang="zh-CN"/>
              <a:t>2</a:t>
            </a:r>
            <a:r>
              <a:rPr lang="zh-CN" altLang="en-US"/>
              <a:t>） 运算器的第二项功能，是暂存将参加运算的数据和中间结果</a:t>
            </a:r>
            <a:r>
              <a:rPr lang="en-US" altLang="zh-CN"/>
              <a:t>, </a:t>
            </a:r>
            <a:r>
              <a:rPr lang="zh-CN" altLang="en-US"/>
              <a:t>由其内部的一组寄存器承担。因为这些寄存器可以被汇编程序员直接访问与使用</a:t>
            </a:r>
            <a:r>
              <a:rPr lang="en-US" altLang="zh-CN"/>
              <a:t>, </a:t>
            </a:r>
            <a:r>
              <a:rPr lang="zh-CN" altLang="en-US"/>
              <a:t>故通称通用寄存器，以区别于那些计算机内部设置的、不能为汇编程序员访问的专用寄存器。为了向 </a:t>
            </a:r>
            <a:r>
              <a:rPr lang="en-US" altLang="zh-CN"/>
              <a:t>ALU</a:t>
            </a:r>
            <a:r>
              <a:rPr lang="zh-CN" altLang="en-US"/>
              <a:t>提供正确的数据来源，必须指明使用通用寄存器组中的哪</a:t>
            </a:r>
            <a:r>
              <a:rPr lang="en-US" altLang="zh-CN"/>
              <a:t>1</a:t>
            </a:r>
            <a:r>
              <a:rPr lang="zh-CN" altLang="en-US"/>
              <a:t>个或</a:t>
            </a:r>
            <a:r>
              <a:rPr lang="en-US" altLang="zh-CN"/>
              <a:t>2</a:t>
            </a:r>
            <a:r>
              <a:rPr lang="zh-CN" altLang="en-US"/>
              <a:t>个寄存器。</a:t>
            </a:r>
          </a:p>
          <a:p>
            <a:r>
              <a:rPr lang="zh-CN" altLang="en-US"/>
              <a:t>（</a:t>
            </a:r>
            <a:r>
              <a:rPr lang="en-US" altLang="zh-CN"/>
              <a:t>3</a:t>
            </a:r>
            <a:r>
              <a:rPr lang="zh-CN" altLang="en-US"/>
              <a:t>） 为了用硬件线路完成乘除指令运算</a:t>
            </a:r>
            <a:r>
              <a:rPr lang="en-US" altLang="zh-CN"/>
              <a:t>, </a:t>
            </a:r>
            <a:r>
              <a:rPr lang="zh-CN" altLang="en-US"/>
              <a:t>运算器内一般还有一个能自行左右移位的专用寄存器</a:t>
            </a:r>
            <a:r>
              <a:rPr lang="en-US" altLang="zh-CN"/>
              <a:t>, </a:t>
            </a:r>
            <a:r>
              <a:rPr lang="zh-CN" altLang="en-US"/>
              <a:t>通称乘商寄存器。由于该寄存器属于内部专用，汇编程序员不能访问，许多计算机组成原理教材和技术资料中不大提及此线路。</a:t>
            </a:r>
          </a:p>
        </p:txBody>
      </p:sp>
    </p:spTree>
    <p:extLst>
      <p:ext uri="{BB962C8B-B14F-4D97-AF65-F5344CB8AC3E}">
        <p14:creationId xmlns:p14="http://schemas.microsoft.com/office/powerpoint/2010/main" val="9011824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7"/>
          <p:cNvSpPr>
            <a:spLocks noGrp="1" noChangeArrowheads="1"/>
          </p:cNvSpPr>
          <p:nvPr>
            <p:ph type="sldNum" sz="quarter" idx="5"/>
          </p:nvPr>
        </p:nvSpPr>
        <p:spPr>
          <a:noFill/>
        </p:spPr>
        <p:txBody>
          <a:bodyPr/>
          <a:lstStyle>
            <a:lvl1pPr>
              <a:spcBef>
                <a:spcPct val="20000"/>
              </a:spcBef>
              <a:buChar char=" "/>
              <a:defRPr kumimoji="1" sz="3200" b="1">
                <a:solidFill>
                  <a:schemeClr val="tx1"/>
                </a:solidFill>
                <a:latin typeface="Times New Roman" charset="0"/>
                <a:ea typeface="宋体" charset="-122"/>
              </a:defRPr>
            </a:lvl1pPr>
            <a:lvl2pPr marL="742950" indent="-285750">
              <a:spcBef>
                <a:spcPct val="20000"/>
              </a:spcBef>
              <a:buChar char=" "/>
              <a:defRPr kumimoji="1" sz="3200" b="1">
                <a:solidFill>
                  <a:schemeClr val="tx1"/>
                </a:solidFill>
                <a:latin typeface="Times New Roman" charset="0"/>
                <a:ea typeface="宋体" charset="-122"/>
              </a:defRPr>
            </a:lvl2pPr>
            <a:lvl3pPr marL="1143000" indent="-228600">
              <a:spcBef>
                <a:spcPct val="20000"/>
              </a:spcBef>
              <a:buChar char=" "/>
              <a:defRPr kumimoji="1" sz="3200" b="1">
                <a:solidFill>
                  <a:schemeClr val="tx1"/>
                </a:solidFill>
                <a:latin typeface="Times New Roman" charset="0"/>
                <a:ea typeface="宋体" charset="-122"/>
              </a:defRPr>
            </a:lvl3pPr>
            <a:lvl4pPr marL="1600200" indent="-228600">
              <a:spcBef>
                <a:spcPct val="20000"/>
              </a:spcBef>
              <a:buChar char=" "/>
              <a:defRPr kumimoji="1" sz="3200" b="1">
                <a:solidFill>
                  <a:schemeClr val="tx1"/>
                </a:solidFill>
                <a:latin typeface="Times New Roman" charset="0"/>
                <a:ea typeface="宋体" charset="-122"/>
              </a:defRPr>
            </a:lvl4pPr>
            <a:lvl5pPr marL="2057400" indent="-228600">
              <a:spcBef>
                <a:spcPct val="20000"/>
              </a:spcBef>
              <a:buChar char=" "/>
              <a:defRPr kumimoji="1" sz="3200" b="1">
                <a:solidFill>
                  <a:schemeClr val="tx1"/>
                </a:solidFill>
                <a:latin typeface="Times New Roman" charset="0"/>
                <a:ea typeface="宋体" charset="-122"/>
              </a:defRPr>
            </a:lvl5pPr>
            <a:lvl6pPr marL="2514600" indent="-228600" eaLnBrk="0" fontAlgn="base" hangingPunct="0">
              <a:spcBef>
                <a:spcPct val="20000"/>
              </a:spcBef>
              <a:spcAft>
                <a:spcPct val="0"/>
              </a:spcAft>
              <a:buChar char=" "/>
              <a:defRPr kumimoji="1" sz="3200" b="1">
                <a:solidFill>
                  <a:schemeClr val="tx1"/>
                </a:solidFill>
                <a:latin typeface="Times New Roman" charset="0"/>
                <a:ea typeface="宋体" charset="-122"/>
              </a:defRPr>
            </a:lvl6pPr>
            <a:lvl7pPr marL="2971800" indent="-228600" eaLnBrk="0" fontAlgn="base" hangingPunct="0">
              <a:spcBef>
                <a:spcPct val="20000"/>
              </a:spcBef>
              <a:spcAft>
                <a:spcPct val="0"/>
              </a:spcAft>
              <a:buChar char=" "/>
              <a:defRPr kumimoji="1" sz="3200" b="1">
                <a:solidFill>
                  <a:schemeClr val="tx1"/>
                </a:solidFill>
                <a:latin typeface="Times New Roman" charset="0"/>
                <a:ea typeface="宋体" charset="-122"/>
              </a:defRPr>
            </a:lvl7pPr>
            <a:lvl8pPr marL="3429000" indent="-228600" eaLnBrk="0" fontAlgn="base" hangingPunct="0">
              <a:spcBef>
                <a:spcPct val="20000"/>
              </a:spcBef>
              <a:spcAft>
                <a:spcPct val="0"/>
              </a:spcAft>
              <a:buChar char=" "/>
              <a:defRPr kumimoji="1" sz="3200" b="1">
                <a:solidFill>
                  <a:schemeClr val="tx1"/>
                </a:solidFill>
                <a:latin typeface="Times New Roman" charset="0"/>
                <a:ea typeface="宋体" charset="-122"/>
              </a:defRPr>
            </a:lvl8pPr>
            <a:lvl9pPr marL="3886200" indent="-228600" eaLnBrk="0" fontAlgn="base" hangingPunct="0">
              <a:spcBef>
                <a:spcPct val="20000"/>
              </a:spcBef>
              <a:spcAft>
                <a:spcPct val="0"/>
              </a:spcAft>
              <a:buChar char=" "/>
              <a:defRPr kumimoji="1" sz="3200" b="1">
                <a:solidFill>
                  <a:schemeClr val="tx1"/>
                </a:solidFill>
                <a:latin typeface="Times New Roman" charset="0"/>
                <a:ea typeface="宋体" charset="-122"/>
              </a:defRPr>
            </a:lvl9pPr>
          </a:lstStyle>
          <a:p>
            <a:pPr>
              <a:spcBef>
                <a:spcPct val="0"/>
              </a:spcBef>
              <a:buFontTx/>
              <a:buNone/>
            </a:pPr>
            <a:fld id="{AA2CA081-9930-A747-9208-018BB9DBF9B3}" type="slidenum">
              <a:rPr lang="en-US" altLang="zh-CN" sz="1200" b="0">
                <a:solidFill>
                  <a:srgbClr val="000000"/>
                </a:solidFill>
              </a:rPr>
              <a:pPr>
                <a:spcBef>
                  <a:spcPct val="0"/>
                </a:spcBef>
                <a:buFontTx/>
                <a:buNone/>
              </a:pPr>
              <a:t>14</a:t>
            </a:fld>
            <a:endParaRPr lang="en-US" altLang="zh-CN" sz="1200" b="0">
              <a:solidFill>
                <a:srgbClr val="000000"/>
              </a:solidFill>
            </a:endParaRPr>
          </a:p>
        </p:txBody>
      </p:sp>
      <p:sp>
        <p:nvSpPr>
          <p:cNvPr id="5122" name="Rectangle 2"/>
          <p:cNvSpPr>
            <a:spLocks noGrp="1" noRot="1" noChangeAspect="1" noChangeArrowheads="1" noTextEdit="1"/>
          </p:cNvSpPr>
          <p:nvPr>
            <p:ph type="sldImg"/>
          </p:nvPr>
        </p:nvSpPr>
        <p:spPr>
          <a:ln/>
        </p:spPr>
      </p:sp>
      <p:sp>
        <p:nvSpPr>
          <p:cNvPr id="5123" name="Rectangle 3"/>
          <p:cNvSpPr>
            <a:spLocks noGrp="1" noChangeArrowheads="1"/>
          </p:cNvSpPr>
          <p:nvPr>
            <p:ph type="body" idx="1"/>
          </p:nvPr>
        </p:nvSpPr>
        <p:spPr>
          <a:noFill/>
        </p:spPr>
        <p:txBody>
          <a:bodyPr/>
          <a:lstStyle/>
          <a:p>
            <a:pPr eaLnBrk="1" hangingPunct="1"/>
            <a:r>
              <a:rPr lang="zh-CN" altLang="en-US"/>
              <a:t>运算器通常包括定点运算器和浮点运算器两种类型。定点运算器主要完成对整数类型的数据、逻辑类型的数据的算术、逻辑运算，而浮点运算器主要用于完成对浮点数的算术运算。</a:t>
            </a:r>
          </a:p>
          <a:p>
            <a:pPr eaLnBrk="1" hangingPunct="1"/>
            <a:endParaRPr lang="zh-CN" altLang="en-US"/>
          </a:p>
          <a:p>
            <a:pPr eaLnBrk="1" hangingPunct="1"/>
            <a:r>
              <a:rPr lang="zh-CN" altLang="en-US"/>
              <a:t>给出是否具有浮点运算器性能差异的例子。</a:t>
            </a:r>
          </a:p>
          <a:p>
            <a:pPr eaLnBrk="1" hangingPunct="1"/>
            <a:endParaRPr lang="zh-CN" altLang="en-US"/>
          </a:p>
          <a:p>
            <a:pPr eaLnBrk="1" hangingPunct="1"/>
            <a:endParaRPr lang="zh-CN" altLang="en-US"/>
          </a:p>
          <a:p>
            <a:pPr eaLnBrk="1" hangingPunct="1"/>
            <a:endParaRPr lang="zh-CN" altLang="en-US"/>
          </a:p>
        </p:txBody>
      </p:sp>
    </p:spTree>
    <p:extLst>
      <p:ext uri="{BB962C8B-B14F-4D97-AF65-F5344CB8AC3E}">
        <p14:creationId xmlns:p14="http://schemas.microsoft.com/office/powerpoint/2010/main" val="1351748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p:cNvSpPr>
            <a:spLocks noGrp="1" noChangeArrowheads="1"/>
          </p:cNvSpPr>
          <p:nvPr>
            <p:ph type="sldNum" sz="quarter" idx="5"/>
          </p:nvPr>
        </p:nvSpPr>
        <p:spPr>
          <a:noFill/>
        </p:spPr>
        <p:txBody>
          <a:bodyPr/>
          <a:lstStyle>
            <a:lvl1pPr>
              <a:spcBef>
                <a:spcPct val="20000"/>
              </a:spcBef>
              <a:buChar char=" "/>
              <a:defRPr kumimoji="1" sz="3200" b="1">
                <a:solidFill>
                  <a:schemeClr val="tx1"/>
                </a:solidFill>
                <a:latin typeface="Times New Roman" charset="0"/>
                <a:ea typeface="宋体" charset="-122"/>
              </a:defRPr>
            </a:lvl1pPr>
            <a:lvl2pPr marL="742950" indent="-285750">
              <a:spcBef>
                <a:spcPct val="20000"/>
              </a:spcBef>
              <a:buChar char=" "/>
              <a:defRPr kumimoji="1" sz="3200" b="1">
                <a:solidFill>
                  <a:schemeClr val="tx1"/>
                </a:solidFill>
                <a:latin typeface="Times New Roman" charset="0"/>
                <a:ea typeface="宋体" charset="-122"/>
              </a:defRPr>
            </a:lvl2pPr>
            <a:lvl3pPr marL="1143000" indent="-228600">
              <a:spcBef>
                <a:spcPct val="20000"/>
              </a:spcBef>
              <a:buChar char=" "/>
              <a:defRPr kumimoji="1" sz="3200" b="1">
                <a:solidFill>
                  <a:schemeClr val="tx1"/>
                </a:solidFill>
                <a:latin typeface="Times New Roman" charset="0"/>
                <a:ea typeface="宋体" charset="-122"/>
              </a:defRPr>
            </a:lvl3pPr>
            <a:lvl4pPr marL="1600200" indent="-228600">
              <a:spcBef>
                <a:spcPct val="20000"/>
              </a:spcBef>
              <a:buChar char=" "/>
              <a:defRPr kumimoji="1" sz="3200" b="1">
                <a:solidFill>
                  <a:schemeClr val="tx1"/>
                </a:solidFill>
                <a:latin typeface="Times New Roman" charset="0"/>
                <a:ea typeface="宋体" charset="-122"/>
              </a:defRPr>
            </a:lvl4pPr>
            <a:lvl5pPr marL="2057400" indent="-228600">
              <a:spcBef>
                <a:spcPct val="20000"/>
              </a:spcBef>
              <a:buChar char=" "/>
              <a:defRPr kumimoji="1" sz="3200" b="1">
                <a:solidFill>
                  <a:schemeClr val="tx1"/>
                </a:solidFill>
                <a:latin typeface="Times New Roman" charset="0"/>
                <a:ea typeface="宋体" charset="-122"/>
              </a:defRPr>
            </a:lvl5pPr>
            <a:lvl6pPr marL="2514600" indent="-228600" eaLnBrk="0" fontAlgn="base" hangingPunct="0">
              <a:spcBef>
                <a:spcPct val="20000"/>
              </a:spcBef>
              <a:spcAft>
                <a:spcPct val="0"/>
              </a:spcAft>
              <a:buChar char=" "/>
              <a:defRPr kumimoji="1" sz="3200" b="1">
                <a:solidFill>
                  <a:schemeClr val="tx1"/>
                </a:solidFill>
                <a:latin typeface="Times New Roman" charset="0"/>
                <a:ea typeface="宋体" charset="-122"/>
              </a:defRPr>
            </a:lvl6pPr>
            <a:lvl7pPr marL="2971800" indent="-228600" eaLnBrk="0" fontAlgn="base" hangingPunct="0">
              <a:spcBef>
                <a:spcPct val="20000"/>
              </a:spcBef>
              <a:spcAft>
                <a:spcPct val="0"/>
              </a:spcAft>
              <a:buChar char=" "/>
              <a:defRPr kumimoji="1" sz="3200" b="1">
                <a:solidFill>
                  <a:schemeClr val="tx1"/>
                </a:solidFill>
                <a:latin typeface="Times New Roman" charset="0"/>
                <a:ea typeface="宋体" charset="-122"/>
              </a:defRPr>
            </a:lvl7pPr>
            <a:lvl8pPr marL="3429000" indent="-228600" eaLnBrk="0" fontAlgn="base" hangingPunct="0">
              <a:spcBef>
                <a:spcPct val="20000"/>
              </a:spcBef>
              <a:spcAft>
                <a:spcPct val="0"/>
              </a:spcAft>
              <a:buChar char=" "/>
              <a:defRPr kumimoji="1" sz="3200" b="1">
                <a:solidFill>
                  <a:schemeClr val="tx1"/>
                </a:solidFill>
                <a:latin typeface="Times New Roman" charset="0"/>
                <a:ea typeface="宋体" charset="-122"/>
              </a:defRPr>
            </a:lvl8pPr>
            <a:lvl9pPr marL="3886200" indent="-228600" eaLnBrk="0" fontAlgn="base" hangingPunct="0">
              <a:spcBef>
                <a:spcPct val="20000"/>
              </a:spcBef>
              <a:spcAft>
                <a:spcPct val="0"/>
              </a:spcAft>
              <a:buChar char=" "/>
              <a:defRPr kumimoji="1" sz="3200" b="1">
                <a:solidFill>
                  <a:schemeClr val="tx1"/>
                </a:solidFill>
                <a:latin typeface="Times New Roman" charset="0"/>
                <a:ea typeface="宋体" charset="-122"/>
              </a:defRPr>
            </a:lvl9pPr>
          </a:lstStyle>
          <a:p>
            <a:pPr>
              <a:spcBef>
                <a:spcPct val="0"/>
              </a:spcBef>
              <a:buFontTx/>
              <a:buNone/>
            </a:pPr>
            <a:fld id="{69D4E09E-379F-3B4F-A017-08613CA6F05E}" type="slidenum">
              <a:rPr lang="en-US" altLang="zh-CN" sz="1200" b="0">
                <a:solidFill>
                  <a:srgbClr val="000000"/>
                </a:solidFill>
              </a:rPr>
              <a:pPr>
                <a:spcBef>
                  <a:spcPct val="0"/>
                </a:spcBef>
                <a:buFontTx/>
                <a:buNone/>
              </a:pPr>
              <a:t>15</a:t>
            </a:fld>
            <a:endParaRPr lang="en-US" altLang="zh-CN" sz="1200" b="0">
              <a:solidFill>
                <a:srgbClr val="000000"/>
              </a:solidFill>
            </a:endParaRPr>
          </a:p>
        </p:txBody>
      </p:sp>
      <p:sp>
        <p:nvSpPr>
          <p:cNvPr id="14338" name="Rectangle 2"/>
          <p:cNvSpPr>
            <a:spLocks noGrp="1" noRot="1" noChangeAspect="1" noChangeArrowheads="1" noTextEdit="1"/>
          </p:cNvSpPr>
          <p:nvPr>
            <p:ph type="sldImg"/>
          </p:nvPr>
        </p:nvSpPr>
        <p:spPr>
          <a:ln/>
        </p:spPr>
      </p:sp>
      <p:sp>
        <p:nvSpPr>
          <p:cNvPr id="14339" name="Rectangle 3"/>
          <p:cNvSpPr>
            <a:spLocks noGrp="1" noChangeArrowheads="1"/>
          </p:cNvSpPr>
          <p:nvPr>
            <p:ph type="body" idx="1"/>
          </p:nvPr>
        </p:nvSpPr>
        <p:spPr>
          <a:noFill/>
        </p:spPr>
        <p:txBody>
          <a:bodyPr/>
          <a:lstStyle/>
          <a:p>
            <a:pPr eaLnBrk="1" hangingPunct="1"/>
            <a:r>
              <a:rPr lang="zh-CN" altLang="en-US"/>
              <a:t>该芯片的第一个组成成分是一个</a:t>
            </a:r>
            <a:r>
              <a:rPr lang="en-US" altLang="zh-CN"/>
              <a:t>4</a:t>
            </a:r>
            <a:r>
              <a:rPr lang="zh-CN" altLang="en-US"/>
              <a:t>位的</a:t>
            </a:r>
            <a:r>
              <a:rPr lang="zh-CN" altLang="en-US" b="1"/>
              <a:t>算逻运算部件</a:t>
            </a:r>
            <a:r>
              <a:rPr lang="en-US" altLang="zh-CN"/>
              <a:t>ALU, </a:t>
            </a:r>
            <a:r>
              <a:rPr lang="zh-CN" altLang="en-US"/>
              <a:t>它的输出为</a:t>
            </a:r>
            <a:r>
              <a:rPr lang="en-US" altLang="zh-CN"/>
              <a:t>F, </a:t>
            </a:r>
            <a:r>
              <a:rPr lang="zh-CN" altLang="en-US"/>
              <a:t>两路输入分别用</a:t>
            </a:r>
            <a:r>
              <a:rPr lang="en-US" altLang="zh-CN"/>
              <a:t>R</a:t>
            </a:r>
            <a:r>
              <a:rPr lang="zh-CN" altLang="en-US"/>
              <a:t>和</a:t>
            </a:r>
            <a:r>
              <a:rPr lang="en-US" altLang="zh-CN"/>
              <a:t>S</a:t>
            </a:r>
            <a:r>
              <a:rPr lang="zh-CN" altLang="en-US"/>
              <a:t>标记</a:t>
            </a:r>
            <a:r>
              <a:rPr lang="en-US" altLang="zh-CN"/>
              <a:t>, </a:t>
            </a:r>
            <a:r>
              <a:rPr lang="zh-CN" altLang="en-US"/>
              <a:t>还有送入</a:t>
            </a:r>
            <a:r>
              <a:rPr lang="en-US" altLang="zh-CN"/>
              <a:t>ALU</a:t>
            </a:r>
            <a:r>
              <a:rPr lang="zh-CN" altLang="en-US"/>
              <a:t>最低位的进位信号</a:t>
            </a:r>
            <a:r>
              <a:rPr lang="en-US" altLang="zh-CN"/>
              <a:t>Cn</a:t>
            </a:r>
            <a:r>
              <a:rPr lang="zh-CN" altLang="en-US"/>
              <a:t>。它能实现</a:t>
            </a:r>
            <a:r>
              <a:rPr lang="en-US" altLang="zh-CN"/>
              <a:t>R+S</a:t>
            </a:r>
            <a:r>
              <a:rPr lang="zh-CN" altLang="en-US"/>
              <a:t>、</a:t>
            </a:r>
            <a:r>
              <a:rPr lang="en-US" altLang="zh-CN"/>
              <a:t>S-R</a:t>
            </a:r>
            <a:r>
              <a:rPr lang="zh-CN" altLang="en-US"/>
              <a:t>、</a:t>
            </a:r>
            <a:r>
              <a:rPr lang="en-US" altLang="zh-CN"/>
              <a:t>R-S</a:t>
            </a:r>
            <a:r>
              <a:rPr lang="zh-CN" altLang="en-US"/>
              <a:t>三种算术运算功能</a:t>
            </a:r>
            <a:r>
              <a:rPr lang="en-US" altLang="zh-CN"/>
              <a:t>, </a:t>
            </a:r>
            <a:r>
              <a:rPr lang="zh-CN" altLang="en-US"/>
              <a:t>和</a:t>
            </a:r>
            <a:r>
              <a:rPr lang="en-US" altLang="zh-CN"/>
              <a:t>R∨S</a:t>
            </a:r>
            <a:r>
              <a:rPr lang="zh-CN" altLang="en-US"/>
              <a:t>、</a:t>
            </a:r>
            <a:r>
              <a:rPr lang="en-US" altLang="zh-CN"/>
              <a:t>R∧S</a:t>
            </a:r>
            <a:r>
              <a:rPr lang="zh-CN" altLang="en-US"/>
              <a:t>、</a:t>
            </a:r>
            <a:r>
              <a:rPr lang="en-US" altLang="zh-CN"/>
              <a:t>R∧S</a:t>
            </a:r>
            <a:r>
              <a:rPr lang="zh-CN" altLang="en-US"/>
              <a:t>、</a:t>
            </a:r>
            <a:r>
              <a:rPr lang="en-US" altLang="zh-CN"/>
              <a:t>R ∨S</a:t>
            </a:r>
            <a:r>
              <a:rPr lang="zh-CN" altLang="en-US"/>
              <a:t>、</a:t>
            </a:r>
            <a:r>
              <a:rPr lang="en-US" altLang="zh-CN"/>
              <a:t>R ∨S</a:t>
            </a:r>
            <a:r>
              <a:rPr lang="zh-CN" altLang="en-US"/>
              <a:t>五种逻辑运算功能。在给出运算结果的同时</a:t>
            </a:r>
            <a:r>
              <a:rPr lang="en-US" altLang="zh-CN"/>
              <a:t>, </a:t>
            </a:r>
            <a:r>
              <a:rPr lang="zh-CN" altLang="en-US"/>
              <a:t>还送出向高位的进位输出信号</a:t>
            </a:r>
            <a:r>
              <a:rPr lang="en-US" altLang="zh-CN"/>
              <a:t>Cn+4, </a:t>
            </a:r>
            <a:r>
              <a:rPr lang="zh-CN" altLang="en-US"/>
              <a:t>溢出标志信号</a:t>
            </a:r>
            <a:r>
              <a:rPr lang="en-US" altLang="zh-CN"/>
              <a:t>OVR, </a:t>
            </a:r>
            <a:r>
              <a:rPr lang="zh-CN" altLang="en-US"/>
              <a:t>最高位的状态信号</a:t>
            </a:r>
            <a:r>
              <a:rPr lang="en-US" altLang="zh-CN"/>
              <a:t>F3(</a:t>
            </a:r>
            <a:r>
              <a:rPr lang="zh-CN" altLang="en-US"/>
              <a:t>可能用作符号位</a:t>
            </a:r>
            <a:r>
              <a:rPr lang="en-US" altLang="zh-CN"/>
              <a:t>), </a:t>
            </a:r>
            <a:r>
              <a:rPr lang="zh-CN" altLang="en-US"/>
              <a:t>以及运算结果为零的标志信号</a:t>
            </a:r>
            <a:r>
              <a:rPr lang="en-US" altLang="zh-CN"/>
              <a:t>F=0000</a:t>
            </a:r>
            <a:r>
              <a:rPr lang="zh-CN" altLang="en-US"/>
              <a:t>。 </a:t>
            </a:r>
          </a:p>
        </p:txBody>
      </p:sp>
    </p:spTree>
    <p:extLst>
      <p:ext uri="{BB962C8B-B14F-4D97-AF65-F5344CB8AC3E}">
        <p14:creationId xmlns:p14="http://schemas.microsoft.com/office/powerpoint/2010/main" val="3173863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7"/>
          <p:cNvSpPr>
            <a:spLocks noGrp="1" noChangeArrowheads="1"/>
          </p:cNvSpPr>
          <p:nvPr>
            <p:ph type="sldNum" sz="quarter" idx="5"/>
          </p:nvPr>
        </p:nvSpPr>
        <p:spPr>
          <a:noFill/>
        </p:spPr>
        <p:txBody>
          <a:bodyPr/>
          <a:lstStyle>
            <a:lvl1pPr>
              <a:spcBef>
                <a:spcPct val="20000"/>
              </a:spcBef>
              <a:buChar char=" "/>
              <a:defRPr kumimoji="1" sz="3200" b="1">
                <a:solidFill>
                  <a:schemeClr val="tx1"/>
                </a:solidFill>
                <a:latin typeface="Times New Roman" charset="0"/>
                <a:ea typeface="宋体" charset="-122"/>
              </a:defRPr>
            </a:lvl1pPr>
            <a:lvl2pPr marL="742950" indent="-285750">
              <a:spcBef>
                <a:spcPct val="20000"/>
              </a:spcBef>
              <a:buChar char=" "/>
              <a:defRPr kumimoji="1" sz="3200" b="1">
                <a:solidFill>
                  <a:schemeClr val="tx1"/>
                </a:solidFill>
                <a:latin typeface="Times New Roman" charset="0"/>
                <a:ea typeface="宋体" charset="-122"/>
              </a:defRPr>
            </a:lvl2pPr>
            <a:lvl3pPr marL="1143000" indent="-228600">
              <a:spcBef>
                <a:spcPct val="20000"/>
              </a:spcBef>
              <a:buChar char=" "/>
              <a:defRPr kumimoji="1" sz="3200" b="1">
                <a:solidFill>
                  <a:schemeClr val="tx1"/>
                </a:solidFill>
                <a:latin typeface="Times New Roman" charset="0"/>
                <a:ea typeface="宋体" charset="-122"/>
              </a:defRPr>
            </a:lvl3pPr>
            <a:lvl4pPr marL="1600200" indent="-228600">
              <a:spcBef>
                <a:spcPct val="20000"/>
              </a:spcBef>
              <a:buChar char=" "/>
              <a:defRPr kumimoji="1" sz="3200" b="1">
                <a:solidFill>
                  <a:schemeClr val="tx1"/>
                </a:solidFill>
                <a:latin typeface="Times New Roman" charset="0"/>
                <a:ea typeface="宋体" charset="-122"/>
              </a:defRPr>
            </a:lvl4pPr>
            <a:lvl5pPr marL="2057400" indent="-228600">
              <a:spcBef>
                <a:spcPct val="20000"/>
              </a:spcBef>
              <a:buChar char=" "/>
              <a:defRPr kumimoji="1" sz="3200" b="1">
                <a:solidFill>
                  <a:schemeClr val="tx1"/>
                </a:solidFill>
                <a:latin typeface="Times New Roman" charset="0"/>
                <a:ea typeface="宋体" charset="-122"/>
              </a:defRPr>
            </a:lvl5pPr>
            <a:lvl6pPr marL="2514600" indent="-228600" eaLnBrk="0" fontAlgn="base" hangingPunct="0">
              <a:spcBef>
                <a:spcPct val="20000"/>
              </a:spcBef>
              <a:spcAft>
                <a:spcPct val="0"/>
              </a:spcAft>
              <a:buChar char=" "/>
              <a:defRPr kumimoji="1" sz="3200" b="1">
                <a:solidFill>
                  <a:schemeClr val="tx1"/>
                </a:solidFill>
                <a:latin typeface="Times New Roman" charset="0"/>
                <a:ea typeface="宋体" charset="-122"/>
              </a:defRPr>
            </a:lvl6pPr>
            <a:lvl7pPr marL="2971800" indent="-228600" eaLnBrk="0" fontAlgn="base" hangingPunct="0">
              <a:spcBef>
                <a:spcPct val="20000"/>
              </a:spcBef>
              <a:spcAft>
                <a:spcPct val="0"/>
              </a:spcAft>
              <a:buChar char=" "/>
              <a:defRPr kumimoji="1" sz="3200" b="1">
                <a:solidFill>
                  <a:schemeClr val="tx1"/>
                </a:solidFill>
                <a:latin typeface="Times New Roman" charset="0"/>
                <a:ea typeface="宋体" charset="-122"/>
              </a:defRPr>
            </a:lvl7pPr>
            <a:lvl8pPr marL="3429000" indent="-228600" eaLnBrk="0" fontAlgn="base" hangingPunct="0">
              <a:spcBef>
                <a:spcPct val="20000"/>
              </a:spcBef>
              <a:spcAft>
                <a:spcPct val="0"/>
              </a:spcAft>
              <a:buChar char=" "/>
              <a:defRPr kumimoji="1" sz="3200" b="1">
                <a:solidFill>
                  <a:schemeClr val="tx1"/>
                </a:solidFill>
                <a:latin typeface="Times New Roman" charset="0"/>
                <a:ea typeface="宋体" charset="-122"/>
              </a:defRPr>
            </a:lvl8pPr>
            <a:lvl9pPr marL="3886200" indent="-228600" eaLnBrk="0" fontAlgn="base" hangingPunct="0">
              <a:spcBef>
                <a:spcPct val="20000"/>
              </a:spcBef>
              <a:spcAft>
                <a:spcPct val="0"/>
              </a:spcAft>
              <a:buChar char=" "/>
              <a:defRPr kumimoji="1" sz="3200" b="1">
                <a:solidFill>
                  <a:schemeClr val="tx1"/>
                </a:solidFill>
                <a:latin typeface="Times New Roman" charset="0"/>
                <a:ea typeface="宋体" charset="-122"/>
              </a:defRPr>
            </a:lvl9pPr>
          </a:lstStyle>
          <a:p>
            <a:pPr>
              <a:spcBef>
                <a:spcPct val="0"/>
              </a:spcBef>
              <a:buFontTx/>
              <a:buNone/>
            </a:pPr>
            <a:fld id="{524A9954-06BE-3647-8E3D-B49996C5C86F}" type="slidenum">
              <a:rPr lang="en-US" altLang="zh-CN" sz="1200" b="0">
                <a:solidFill>
                  <a:srgbClr val="000000"/>
                </a:solidFill>
              </a:rPr>
              <a:pPr>
                <a:spcBef>
                  <a:spcPct val="0"/>
                </a:spcBef>
                <a:buFontTx/>
                <a:buNone/>
              </a:pPr>
              <a:t>16</a:t>
            </a:fld>
            <a:endParaRPr lang="en-US" altLang="zh-CN" sz="1200" b="0">
              <a:solidFill>
                <a:srgbClr val="000000"/>
              </a:solidFill>
            </a:endParaRPr>
          </a:p>
        </p:txBody>
      </p:sp>
      <p:sp>
        <p:nvSpPr>
          <p:cNvPr id="7170" name="Rectangle 2"/>
          <p:cNvSpPr>
            <a:spLocks noGrp="1" noRot="1" noChangeAspect="1" noChangeArrowheads="1" noTextEdit="1"/>
          </p:cNvSpPr>
          <p:nvPr>
            <p:ph type="sldImg"/>
          </p:nvPr>
        </p:nvSpPr>
        <p:spPr>
          <a:ln/>
        </p:spPr>
      </p:sp>
      <p:sp>
        <p:nvSpPr>
          <p:cNvPr id="7171" name="Rectangle 3"/>
          <p:cNvSpPr>
            <a:spLocks noGrp="1" noChangeArrowheads="1"/>
          </p:cNvSpPr>
          <p:nvPr>
            <p:ph type="body" idx="1"/>
          </p:nvPr>
        </p:nvSpPr>
        <p:spPr>
          <a:noFill/>
        </p:spPr>
        <p:txBody>
          <a:bodyPr/>
          <a:lstStyle/>
          <a:p>
            <a:pPr eaLnBrk="1" hangingPunct="1"/>
            <a:r>
              <a:rPr lang="zh-CN" altLang="en-US" sz="1000"/>
              <a:t>首先需要明确参加运算的数据来源，运算结果的去向。运算器能直接运算的数据，通常来自于运算器本身的寄存器。这里有</a:t>
            </a:r>
            <a:r>
              <a:rPr lang="en-US" altLang="zh-CN" sz="1000"/>
              <a:t>3</a:t>
            </a:r>
            <a:r>
              <a:rPr lang="zh-CN" altLang="en-US" sz="1000"/>
              <a:t>个概念。一是这些寄存器的数量为几个、十几个、一百多个不等，它们能最快速地提供参加运算的数据，需要有办法指定使用哪</a:t>
            </a:r>
            <a:r>
              <a:rPr lang="en-US" altLang="zh-CN" sz="1000"/>
              <a:t>1</a:t>
            </a:r>
            <a:r>
              <a:rPr lang="zh-CN" altLang="en-US" sz="1000"/>
              <a:t>个或</a:t>
            </a:r>
            <a:r>
              <a:rPr lang="en-US" altLang="zh-CN" sz="1000"/>
              <a:t>2</a:t>
            </a:r>
            <a:r>
              <a:rPr lang="zh-CN" altLang="en-US" sz="1000"/>
              <a:t>个寄存器的内容参加运算。二是这些寄存器还能接收数据运算的结果，需要有办法指定让哪</a:t>
            </a:r>
            <a:r>
              <a:rPr lang="en-US" altLang="zh-CN" sz="1000"/>
              <a:t>1</a:t>
            </a:r>
            <a:r>
              <a:rPr lang="zh-CN" altLang="en-US" sz="1000"/>
              <a:t>个寄存器来接收数据运算的结果。三是在时间关系上，什么时刻送出数据去参加运算，什么时刻才能正确地接收数据运算的结果，这些内容在下图有示意性表示。请注意，这些寄存器本身是暂存数据用的，是由触发器构成的时序逻辑电路。</a:t>
            </a:r>
          </a:p>
          <a:p>
            <a:pPr eaLnBrk="1" hangingPunct="1"/>
            <a:endParaRPr lang="zh-CN" altLang="en-US" sz="1000"/>
          </a:p>
          <a:p>
            <a:pPr eaLnBrk="1" hangingPunct="1"/>
            <a:r>
              <a:rPr lang="zh-CN" altLang="en-US" sz="1000"/>
              <a:t>其次需要明确将要执行的运算功能，是对数值数据的算术运算功能，哪一种算术运算，还是对逻辑数据的逻辑运算功能，哪一种逻辑运算。另外一个问题是，运算器完成一次数据运算过程由多个时间段组成，其时序关系示意表示在下图。请注意，完成数据运算功能的线路是组合逻辑电路。</a:t>
            </a:r>
          </a:p>
          <a:p>
            <a:pPr eaLnBrk="1" hangingPunct="1"/>
            <a:endParaRPr lang="zh-CN" altLang="en-US" sz="1000"/>
          </a:p>
          <a:p>
            <a:pPr eaLnBrk="1" hangingPunct="1"/>
            <a:r>
              <a:rPr lang="zh-CN" altLang="en-US" sz="1000"/>
              <a:t>最后还要说明，运算器部件只有和计算机的其他部件连接起来才能协同完成指令的执行过程，就是说，运算器需要有办法接收其他部件（例如内存储器或者计算机的输入设备）送来的数据，才能源源不断地得到参加运算的数据来源；运算器还需要有办法送出它的运算结果到其他部件（例如内存储器或者计算机的输出设备），才能体现出它的运算处理效能和使用价值，这些内容在下图有示意性表示。运算器接受数据输入和送出运算结果都是经过计算机的总线实现的，总线同样属于组合逻辑电路，不能企图用总线记忆数据。</a:t>
            </a:r>
          </a:p>
          <a:p>
            <a:pPr eaLnBrk="1" hangingPunct="1"/>
            <a:endParaRPr lang="zh-CN" altLang="en-US" sz="1000"/>
          </a:p>
        </p:txBody>
      </p:sp>
    </p:spTree>
    <p:extLst>
      <p:ext uri="{BB962C8B-B14F-4D97-AF65-F5344CB8AC3E}">
        <p14:creationId xmlns:p14="http://schemas.microsoft.com/office/powerpoint/2010/main" val="1493231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050B87A2-B5A4-4642-B682-7C839B1915EF}"/>
              </a:ext>
            </a:extLst>
          </p:cNvPr>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6044CF9-9182-6A4A-80D4-42DB102342F7}" type="slidenum">
              <a:rPr kumimoji="1" lang="en-US" altLang="zh-CN" sz="1200" b="0" i="0" u="none" strike="noStrike" kern="1200" cap="none" spc="0" normalizeH="0" baseline="0" noProof="0" smtClean="0">
                <a:ln>
                  <a:noFill/>
                </a:ln>
                <a:solidFill>
                  <a:srgbClr val="000000"/>
                </a:solidFill>
                <a:effectLst/>
                <a:uLnTx/>
                <a:uFillTx/>
                <a:latin typeface="Times New Roman" panose="02020603050405020304" pitchFamily="18"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1" lang="en-US" altLang="zh-CN" sz="1200" b="0"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endParaRPr>
          </a:p>
        </p:txBody>
      </p:sp>
      <p:sp>
        <p:nvSpPr>
          <p:cNvPr id="211970" name="Rectangle 2">
            <a:extLst>
              <a:ext uri="{FF2B5EF4-FFF2-40B4-BE49-F238E27FC236}">
                <a16:creationId xmlns:a16="http://schemas.microsoft.com/office/drawing/2014/main" id="{24A5CB36-8CF0-C242-AA14-7F066EEEDDE1}"/>
              </a:ext>
            </a:extLst>
          </p:cNvPr>
          <p:cNvSpPr>
            <a:spLocks noGrp="1" noRot="1" noChangeAspect="1" noChangeArrowheads="1" noTextEdit="1"/>
          </p:cNvSpPr>
          <p:nvPr>
            <p:ph type="sldImg"/>
          </p:nvPr>
        </p:nvSpPr>
        <p:spPr>
          <a:ln/>
        </p:spPr>
      </p:sp>
      <p:sp>
        <p:nvSpPr>
          <p:cNvPr id="211971" name="Rectangle 3">
            <a:extLst>
              <a:ext uri="{FF2B5EF4-FFF2-40B4-BE49-F238E27FC236}">
                <a16:creationId xmlns:a16="http://schemas.microsoft.com/office/drawing/2014/main" id="{2DD66B0B-F646-5C44-BCA1-2A6BEEBFB266}"/>
              </a:ext>
            </a:extLst>
          </p:cNvPr>
          <p:cNvSpPr>
            <a:spLocks noGrp="1" noChangeArrowheads="1"/>
          </p:cNvSpPr>
          <p:nvPr>
            <p:ph type="body" idx="1"/>
          </p:nvPr>
        </p:nvSpPr>
        <p:spPr/>
        <p:txBody>
          <a:bodyPr/>
          <a:lstStyle/>
          <a:p>
            <a:r>
              <a:rPr lang="zh-CN" altLang="en-US"/>
              <a:t>综上所述，运算器部件中确实存在众多不同功能需要区分和处理，这要通过向它提供许多位的控制信号来完成，这些控制信号是由计算机的控制器部件提供出来的，换句话说，运算器是在控制器的指挥控制下，来完成指定给它的运算处理功能，运算器只是一个被动的执行部件。</a:t>
            </a:r>
          </a:p>
          <a:p>
            <a:endParaRPr lang="zh-CN" altLang="en-US"/>
          </a:p>
        </p:txBody>
      </p:sp>
    </p:spTree>
    <p:extLst>
      <p:ext uri="{BB962C8B-B14F-4D97-AF65-F5344CB8AC3E}">
        <p14:creationId xmlns:p14="http://schemas.microsoft.com/office/powerpoint/2010/main" val="1998943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dirty="0"/>
              <a:t>单击此处编辑母版副标题样式</a:t>
            </a:r>
          </a:p>
        </p:txBody>
      </p:sp>
      <p:sp>
        <p:nvSpPr>
          <p:cNvPr id="4" name="日期占位符 13"/>
          <p:cNvSpPr>
            <a:spLocks noGrp="1" noChangeArrowheads="1"/>
          </p:cNvSpPr>
          <p:nvPr>
            <p:ph type="dt" sz="half" idx="10"/>
          </p:nvPr>
        </p:nvSpPr>
        <p:spPr>
          <a:ln/>
        </p:spPr>
        <p:txBody>
          <a:bodyPr/>
          <a:lstStyle>
            <a:lvl1pPr>
              <a:defRPr/>
            </a:lvl1pPr>
          </a:lstStyle>
          <a:p>
            <a:pPr>
              <a:defRPr/>
            </a:pPr>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dirty="0">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F14F7C2F-BCBD-A149-8F90-21DECE8FB1A6}"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E4EDC554-C71D-0B4D-B230-9F695217E8DF}"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764453C-9525-E447-A1F7-8B381194411B}"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D6D8FC70-D45C-B848-B557-572B100459DF}"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7EC9ED89-1B48-1345-869D-25B894ED51D6}"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81ECA240-AB79-5548-B5B7-5D3CC9C90D1F}"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5CC0034-431C-0F49-A467-3CE3A3B9D94E}"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A50F470-587B-9F48-9126-C50ED3B0D23D}"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B981ACF-E843-D54E-8B3F-204F180B34BE}"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F502938-EFA6-0643-9068-8CE9468D319A}"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85800" y="609600"/>
            <a:ext cx="77724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ED8C0AC5-14E8-394E-A702-C2CEF592BA6E}"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13"/>
          <p:cNvSpPr>
            <a:spLocks noGrp="1" noChangeArrowheads="1"/>
          </p:cNvSpPr>
          <p:nvPr>
            <p:ph type="dt" sz="half" idx="10"/>
          </p:nvPr>
        </p:nvSpPr>
        <p:spPr>
          <a:ln/>
        </p:spPr>
        <p:txBody>
          <a:bodyPr/>
          <a:lstStyle>
            <a:lvl1pPr>
              <a:defRPr/>
            </a:lvl1pPr>
          </a:lstStyle>
          <a:p>
            <a:pPr>
              <a:defRPr/>
            </a:pPr>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C98CD7A6-1B93-9844-850A-7A754EAB083E}" type="slidenum">
              <a:rPr lang="en-US" altLang="zh-CN">
                <a:solidFill>
                  <a:srgbClr val="1F497D"/>
                </a:solidFill>
              </a:rPr>
              <a:pPr>
                <a:defRPr/>
              </a:pPr>
              <a:t>‹#›</a:t>
            </a:fld>
            <a:endParaRPr lang="zh-CN" altLang="en-US">
              <a:solidFill>
                <a:srgbClr val="1F497D"/>
              </a:solidFill>
            </a:endParaRPr>
          </a:p>
        </p:txBody>
      </p:sp>
      <p:sp>
        <p:nvSpPr>
          <p:cNvPr id="7"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35170" name="Rectangle 2"/>
          <p:cNvSpPr>
            <a:spLocks noGrp="1" noChangeArrowheads="1"/>
          </p:cNvSpPr>
          <p:nvPr>
            <p:ph type="ctrTitle"/>
          </p:nvPr>
        </p:nvSpPr>
        <p:spPr>
          <a:xfrm>
            <a:off x="684213" y="1341438"/>
            <a:ext cx="7920037" cy="1619250"/>
          </a:xfrm>
          <a:extLst>
            <a:ext uri="{AF507438-7753-43E0-B8FC-AC1667EBCBE1}">
              <a14:hiddenEffects xmlns:a14="http://schemas.microsoft.com/office/drawing/2010/main">
                <a:effectLst>
                  <a:outerShdw blurRad="63500" dist="38099" dir="2700000" algn="ctr" rotWithShape="0">
                    <a:schemeClr val="bg2">
                      <a:alpha val="50000"/>
                    </a:schemeClr>
                  </a:outerShdw>
                </a:effectLst>
              </a14:hiddenEffects>
            </a:ext>
          </a:extLst>
        </p:spPr>
        <p:txBody>
          <a:bodyPr/>
          <a:lstStyle>
            <a:lvl1pPr algn="ctr">
              <a:defRPr sz="4400">
                <a:latin typeface="Comic Sans MS" charset="0"/>
              </a:defRPr>
            </a:lvl1pPr>
          </a:lstStyle>
          <a:p>
            <a:pPr lvl="0"/>
            <a:r>
              <a:rPr lang="zh-CN" altLang="en-US" noProof="0"/>
              <a:t>单击此处编辑母版标题样式</a:t>
            </a:r>
          </a:p>
        </p:txBody>
      </p:sp>
      <p:sp>
        <p:nvSpPr>
          <p:cNvPr id="135171" name="Rectangle 3"/>
          <p:cNvSpPr>
            <a:spLocks noGrp="1" noChangeArrowheads="1"/>
          </p:cNvSpPr>
          <p:nvPr>
            <p:ph type="subTitle" idx="1"/>
          </p:nvPr>
        </p:nvSpPr>
        <p:spPr>
          <a:xfrm>
            <a:off x="1258888" y="3068638"/>
            <a:ext cx="7410450" cy="1152525"/>
          </a:xfrm>
        </p:spPr>
        <p:txBody>
          <a:bodyPr/>
          <a:lstStyle>
            <a:lvl1pPr marL="0" indent="0" algn="ctr">
              <a:buFontTx/>
              <a:buNone/>
              <a:defRPr sz="2000">
                <a:solidFill>
                  <a:srgbClr val="660066"/>
                </a:solidFill>
                <a:latin typeface="Comic Sans MS" charset="0"/>
              </a:defRPr>
            </a:lvl1pPr>
          </a:lstStyle>
          <a:p>
            <a:pPr lvl="0"/>
            <a:endParaRPr lang="en-US" altLang="en-US" noProof="0"/>
          </a:p>
        </p:txBody>
      </p:sp>
      <p:sp>
        <p:nvSpPr>
          <p:cNvPr id="135174" name="Rectangle 6"/>
          <p:cNvSpPr>
            <a:spLocks noChangeArrowheads="1"/>
          </p:cNvSpPr>
          <p:nvPr/>
        </p:nvSpPr>
        <p:spPr bwMode="auto">
          <a:xfrm>
            <a:off x="0" y="6373813"/>
            <a:ext cx="9144000" cy="484187"/>
          </a:xfrm>
          <a:prstGeom prst="rect">
            <a:avLst/>
          </a:prstGeom>
          <a:solidFill>
            <a:srgbClr val="660066">
              <a:alpha val="69000"/>
            </a:srgbClr>
          </a:solidFill>
          <a:ln>
            <a:noFill/>
          </a:ln>
          <a:effectLst/>
          <a:extLst>
            <a:ext uri="{91240B29-F687-4F45-9708-019B960494DF}">
              <a14:hiddenLine xmlns:a14="http://schemas.microsoft.com/office/drawing/2010/main" w="12700">
                <a:solidFill>
                  <a:srgbClr val="FF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50000"/>
              </a:spcBef>
              <a:spcAft>
                <a:spcPct val="0"/>
              </a:spcAft>
              <a:buSzPct val="75000"/>
            </a:pPr>
            <a:endParaRPr lang="en-US" altLang="en-US">
              <a:solidFill>
                <a:srgbClr val="FFFFFF"/>
              </a:solidFill>
              <a:latin typeface="Comic Sans MS" charset="0"/>
              <a:ea typeface="宋体" charset="-122"/>
            </a:endParaRPr>
          </a:p>
        </p:txBody>
      </p:sp>
    </p:spTree>
  </p:cSld>
  <p:clrMapOvr>
    <a:masterClrMapping/>
  </p:clrMapOvr>
  <p:transition>
    <p:cove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p:cNvSpPr>
            <a:spLocks noGrp="1"/>
          </p:cNvSpPr>
          <p:nvPr>
            <p:ph type="sldNum" sz="quarter" idx="10"/>
          </p:nvPr>
        </p:nvSpPr>
        <p:spPr/>
        <p:txBody>
          <a:bodyPr/>
          <a:lstStyle>
            <a:lvl1pPr>
              <a:defRPr/>
            </a:lvl1pPr>
          </a:lstStyle>
          <a:p>
            <a:fld id="{B054FD5B-55CA-A84F-9D23-CE3FE0B9F04D}"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Slide Number Placeholder 3"/>
          <p:cNvSpPr>
            <a:spLocks noGrp="1"/>
          </p:cNvSpPr>
          <p:nvPr>
            <p:ph type="sldNum" sz="quarter" idx="10"/>
          </p:nvPr>
        </p:nvSpPr>
        <p:spPr/>
        <p:txBody>
          <a:bodyPr/>
          <a:lstStyle>
            <a:lvl1pPr>
              <a:defRPr/>
            </a:lvl1pPr>
          </a:lstStyle>
          <a:p>
            <a:fld id="{83CCFF5C-EADF-3F40-86D2-AB0D8E2172A6}"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50825" y="1052513"/>
            <a:ext cx="4279900" cy="5184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83125" y="1052513"/>
            <a:ext cx="4281488" cy="5184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p:cNvSpPr>
          <p:nvPr>
            <p:ph type="sldNum" sz="quarter" idx="10"/>
          </p:nvPr>
        </p:nvSpPr>
        <p:spPr/>
        <p:txBody>
          <a:bodyPr/>
          <a:lstStyle>
            <a:lvl1pPr>
              <a:defRPr/>
            </a:lvl1pPr>
          </a:lstStyle>
          <a:p>
            <a:fld id="{187C0459-8C24-5C41-AFFC-1878A9E382F0}"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0"/>
          </p:nvPr>
        </p:nvSpPr>
        <p:spPr/>
        <p:txBody>
          <a:bodyPr/>
          <a:lstStyle>
            <a:lvl1pPr>
              <a:defRPr/>
            </a:lvl1pPr>
          </a:lstStyle>
          <a:p>
            <a:fld id="{D1A8AC24-7156-1942-AF0B-9B7913CBA205}"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lvl1pPr>
              <a:defRPr/>
            </a:lvl1pPr>
          </a:lstStyle>
          <a:p>
            <a:fld id="{410D0579-B083-1C41-A7F2-C3E6A647CD53}"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fld id="{C4EA4E32-450C-A14D-869B-344F08AC1229}"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Slide Number Placeholder 4"/>
          <p:cNvSpPr>
            <a:spLocks noGrp="1"/>
          </p:cNvSpPr>
          <p:nvPr>
            <p:ph type="sldNum" sz="quarter" idx="10"/>
          </p:nvPr>
        </p:nvSpPr>
        <p:spPr/>
        <p:txBody>
          <a:bodyPr/>
          <a:lstStyle>
            <a:lvl1pPr>
              <a:defRPr/>
            </a:lvl1pPr>
          </a:lstStyle>
          <a:p>
            <a:fld id="{18EEEC2C-4997-EB46-80CE-219DF1EE10B8}"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Slide Number Placeholder 4"/>
          <p:cNvSpPr>
            <a:spLocks noGrp="1"/>
          </p:cNvSpPr>
          <p:nvPr>
            <p:ph type="sldNum" sz="quarter" idx="10"/>
          </p:nvPr>
        </p:nvSpPr>
        <p:spPr/>
        <p:txBody>
          <a:bodyPr/>
          <a:lstStyle>
            <a:lvl1pPr>
              <a:defRPr/>
            </a:lvl1pPr>
          </a:lstStyle>
          <a:p>
            <a:fld id="{6CF5CE83-6194-9E40-A8A9-1C26FEF57FA0}"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p:cNvSpPr>
            <a:spLocks noGrp="1"/>
          </p:cNvSpPr>
          <p:nvPr>
            <p:ph type="sldNum" sz="quarter" idx="10"/>
          </p:nvPr>
        </p:nvSpPr>
        <p:spPr/>
        <p:txBody>
          <a:bodyPr/>
          <a:lstStyle>
            <a:lvl1pPr>
              <a:defRPr/>
            </a:lvl1pPr>
          </a:lstStyle>
          <a:p>
            <a:fld id="{3967C990-85D3-FE4C-9F37-5D60A4999964}"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dirty="0"/>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dirty="0"/>
              <a:t>单击此处编辑母版文本样式</a:t>
            </a:r>
          </a:p>
        </p:txBody>
      </p:sp>
      <p:sp>
        <p:nvSpPr>
          <p:cNvPr id="4" name="日期占位符 13"/>
          <p:cNvSpPr>
            <a:spLocks noGrp="1" noChangeArrowheads="1"/>
          </p:cNvSpPr>
          <p:nvPr>
            <p:ph type="dt" sz="half" idx="10"/>
          </p:nvPr>
        </p:nvSpPr>
        <p:spPr>
          <a:ln/>
        </p:spPr>
        <p:txBody>
          <a:bodyPr/>
          <a:lstStyle>
            <a:lvl1pPr>
              <a:defRPr/>
            </a:lvl1pPr>
          </a:lstStyle>
          <a:p>
            <a:pPr>
              <a:defRPr/>
            </a:pPr>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555F886C-0A22-6F4D-BC08-A1674DBCDE43}"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6563" y="188913"/>
            <a:ext cx="2178050" cy="60483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50825" y="188913"/>
            <a:ext cx="6383338" cy="60483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p:cNvSpPr>
            <a:spLocks noGrp="1"/>
          </p:cNvSpPr>
          <p:nvPr>
            <p:ph type="sldNum" sz="quarter" idx="10"/>
          </p:nvPr>
        </p:nvSpPr>
        <p:spPr/>
        <p:txBody>
          <a:bodyPr/>
          <a:lstStyle>
            <a:lvl1pPr>
              <a:defRPr/>
            </a:lvl1pPr>
          </a:lstStyle>
          <a:p>
            <a:fld id="{2F6A67C6-113A-2844-9C02-504A8B17FECA}"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txAndChart" preserve="1">
  <p:cSld name="Title, Text and Chart">
    <p:spTree>
      <p:nvGrpSpPr>
        <p:cNvPr id="1" name=""/>
        <p:cNvGrpSpPr/>
        <p:nvPr/>
      </p:nvGrpSpPr>
      <p:grpSpPr>
        <a:xfrm>
          <a:off x="0" y="0"/>
          <a:ext cx="0" cy="0"/>
          <a:chOff x="0" y="0"/>
          <a:chExt cx="0" cy="0"/>
        </a:xfrm>
      </p:grpSpPr>
      <p:sp>
        <p:nvSpPr>
          <p:cNvPr id="2" name="Title 1"/>
          <p:cNvSpPr>
            <a:spLocks noGrp="1"/>
          </p:cNvSpPr>
          <p:nvPr>
            <p:ph type="title"/>
          </p:nvPr>
        </p:nvSpPr>
        <p:spPr>
          <a:xfrm>
            <a:off x="250825" y="188913"/>
            <a:ext cx="6408738" cy="766762"/>
          </a:xfrm>
        </p:spPr>
        <p:txBody>
          <a:bodyPr/>
          <a:lstStyle/>
          <a:p>
            <a:r>
              <a:rPr lang="en-US"/>
              <a:t>Click to edit Master title style</a:t>
            </a:r>
          </a:p>
        </p:txBody>
      </p:sp>
      <p:sp>
        <p:nvSpPr>
          <p:cNvPr id="3" name="Text Placeholder 2"/>
          <p:cNvSpPr>
            <a:spLocks noGrp="1"/>
          </p:cNvSpPr>
          <p:nvPr>
            <p:ph type="body" sz="half" idx="1"/>
          </p:nvPr>
        </p:nvSpPr>
        <p:spPr>
          <a:xfrm>
            <a:off x="250825" y="1052513"/>
            <a:ext cx="4279900" cy="5184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hart Placeholder 3"/>
          <p:cNvSpPr>
            <a:spLocks noGrp="1"/>
          </p:cNvSpPr>
          <p:nvPr>
            <p:ph type="chart" sz="half" idx="2"/>
          </p:nvPr>
        </p:nvSpPr>
        <p:spPr>
          <a:xfrm>
            <a:off x="4683125" y="1052513"/>
            <a:ext cx="4281488" cy="5184775"/>
          </a:xfrm>
        </p:spPr>
        <p:txBody>
          <a:bodyPr/>
          <a:lstStyle/>
          <a:p>
            <a:endParaRPr lang="en-US"/>
          </a:p>
        </p:txBody>
      </p:sp>
      <p:sp>
        <p:nvSpPr>
          <p:cNvPr id="5" name="Slide Number Placeholder 4"/>
          <p:cNvSpPr>
            <a:spLocks noGrp="1"/>
          </p:cNvSpPr>
          <p:nvPr>
            <p:ph type="sldNum" sz="quarter" idx="10"/>
          </p:nvPr>
        </p:nvSpPr>
        <p:spPr>
          <a:xfrm>
            <a:off x="8172450" y="6524625"/>
            <a:ext cx="971550" cy="333375"/>
          </a:xfrm>
        </p:spPr>
        <p:txBody>
          <a:bodyPr/>
          <a:lstStyle>
            <a:lvl1pPr>
              <a:defRPr/>
            </a:lvl1pPr>
          </a:lstStyle>
          <a:p>
            <a:fld id="{AD7F999B-B347-A14E-B15D-B85A74877EAA}"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50825" y="188913"/>
            <a:ext cx="6408738" cy="766762"/>
          </a:xfrm>
        </p:spPr>
        <p:txBody>
          <a:bodyPr/>
          <a:lstStyle/>
          <a:p>
            <a:r>
              <a:rPr lang="en-US"/>
              <a:t>Click to edit Master title style</a:t>
            </a:r>
          </a:p>
        </p:txBody>
      </p:sp>
      <p:sp>
        <p:nvSpPr>
          <p:cNvPr id="3" name="Table Placeholder 2"/>
          <p:cNvSpPr>
            <a:spLocks noGrp="1"/>
          </p:cNvSpPr>
          <p:nvPr>
            <p:ph type="tbl" idx="1"/>
          </p:nvPr>
        </p:nvSpPr>
        <p:spPr>
          <a:xfrm>
            <a:off x="250825" y="1052513"/>
            <a:ext cx="8713788" cy="5184775"/>
          </a:xfrm>
        </p:spPr>
        <p:txBody>
          <a:bodyPr/>
          <a:lstStyle/>
          <a:p>
            <a:endParaRPr lang="en-US"/>
          </a:p>
        </p:txBody>
      </p:sp>
      <p:sp>
        <p:nvSpPr>
          <p:cNvPr id="4" name="Slide Number Placeholder 3"/>
          <p:cNvSpPr>
            <a:spLocks noGrp="1"/>
          </p:cNvSpPr>
          <p:nvPr>
            <p:ph type="sldNum" sz="quarter" idx="10"/>
          </p:nvPr>
        </p:nvSpPr>
        <p:spPr>
          <a:xfrm>
            <a:off x="8172450" y="6524625"/>
            <a:ext cx="971550" cy="333375"/>
          </a:xfrm>
        </p:spPr>
        <p:txBody>
          <a:bodyPr/>
          <a:lstStyle>
            <a:lvl1pPr>
              <a:defRPr/>
            </a:lvl1pPr>
          </a:lstStyle>
          <a:p>
            <a:fld id="{CC6FB482-CEA9-3D41-86B6-C3CDF6382624}" type="slidenum">
              <a:rPr lang="en-US" altLang="zh-CN">
                <a:solidFill>
                  <a:srgbClr val="FFFFFF"/>
                </a:solidFill>
              </a:rPr>
              <a:pPr/>
              <a:t>‹#›</a:t>
            </a:fld>
            <a:endParaRPr lang="en-US" altLang="zh-CN">
              <a:solidFill>
                <a:srgbClr val="FFFFFF"/>
              </a:solidFill>
            </a:endParaRPr>
          </a:p>
        </p:txBody>
      </p:sp>
    </p:spTree>
  </p:cSld>
  <p:clrMapOvr>
    <a:masterClrMapping/>
  </p:clrMapOvr>
  <p:transition>
    <p:cove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35170" name="Rectangle 2">
            <a:extLst>
              <a:ext uri="{FF2B5EF4-FFF2-40B4-BE49-F238E27FC236}">
                <a16:creationId xmlns:a16="http://schemas.microsoft.com/office/drawing/2014/main" id="{6917C6B6-FF87-DB4D-B68B-23CB4E8B7BD2}"/>
              </a:ext>
            </a:extLst>
          </p:cNvPr>
          <p:cNvSpPr>
            <a:spLocks noGrp="1" noChangeArrowheads="1"/>
          </p:cNvSpPr>
          <p:nvPr>
            <p:ph type="ctrTitle"/>
          </p:nvPr>
        </p:nvSpPr>
        <p:spPr>
          <a:xfrm>
            <a:off x="684213" y="1341438"/>
            <a:ext cx="7920037" cy="1619250"/>
          </a:xfrm>
          <a:extLs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a:lstStyle>
            <a:lvl1pPr algn="ctr">
              <a:defRPr sz="4400">
                <a:latin typeface="Comic Sans MS" panose="030F0902030302020204" pitchFamily="66" charset="0"/>
              </a:defRPr>
            </a:lvl1pPr>
          </a:lstStyle>
          <a:p>
            <a:pPr lvl="0"/>
            <a:r>
              <a:rPr lang="zh-CN" altLang="en-US" noProof="0"/>
              <a:t>单击此处编辑母版标题样式</a:t>
            </a:r>
          </a:p>
        </p:txBody>
      </p:sp>
      <p:sp>
        <p:nvSpPr>
          <p:cNvPr id="135171" name="Rectangle 3">
            <a:extLst>
              <a:ext uri="{FF2B5EF4-FFF2-40B4-BE49-F238E27FC236}">
                <a16:creationId xmlns:a16="http://schemas.microsoft.com/office/drawing/2014/main" id="{9A114737-4281-BE42-9355-A142D9555AC1}"/>
              </a:ext>
            </a:extLst>
          </p:cNvPr>
          <p:cNvSpPr>
            <a:spLocks noGrp="1" noChangeArrowheads="1"/>
          </p:cNvSpPr>
          <p:nvPr>
            <p:ph type="subTitle" idx="1"/>
          </p:nvPr>
        </p:nvSpPr>
        <p:spPr>
          <a:xfrm>
            <a:off x="1258888" y="3068638"/>
            <a:ext cx="7410450" cy="1152525"/>
          </a:xfrm>
        </p:spPr>
        <p:txBody>
          <a:bodyPr/>
          <a:lstStyle>
            <a:lvl1pPr marL="0" indent="0" algn="ctr">
              <a:buFontTx/>
              <a:buNone/>
              <a:defRPr sz="2000">
                <a:solidFill>
                  <a:srgbClr val="660066"/>
                </a:solidFill>
                <a:latin typeface="Comic Sans MS" panose="030F0902030302020204" pitchFamily="66" charset="0"/>
              </a:defRPr>
            </a:lvl1pPr>
          </a:lstStyle>
          <a:p>
            <a:pPr lvl="0"/>
            <a:endParaRPr lang="en-US" altLang="en-US" noProof="0"/>
          </a:p>
        </p:txBody>
      </p:sp>
      <p:sp>
        <p:nvSpPr>
          <p:cNvPr id="135174" name="Rectangle 6">
            <a:extLst>
              <a:ext uri="{FF2B5EF4-FFF2-40B4-BE49-F238E27FC236}">
                <a16:creationId xmlns:a16="http://schemas.microsoft.com/office/drawing/2014/main" id="{72FD5A25-A275-5E4B-A3DC-0B36B7077FD4}"/>
              </a:ext>
            </a:extLst>
          </p:cNvPr>
          <p:cNvSpPr>
            <a:spLocks noChangeArrowheads="1"/>
          </p:cNvSpPr>
          <p:nvPr/>
        </p:nvSpPr>
        <p:spPr bwMode="auto">
          <a:xfrm>
            <a:off x="0" y="6373813"/>
            <a:ext cx="9144000" cy="484187"/>
          </a:xfrm>
          <a:prstGeom prst="rect">
            <a:avLst/>
          </a:prstGeom>
          <a:solidFill>
            <a:srgbClr val="660066">
              <a:alpha val="69000"/>
            </a:srgbClr>
          </a:solidFill>
          <a:ln>
            <a:noFill/>
          </a:ln>
          <a:effectLst/>
          <a:extLst>
            <a:ext uri="{91240B29-F687-4F45-9708-019B960494DF}">
              <a14:hiddenLine xmlns:a14="http://schemas.microsoft.com/office/drawing/2010/main" w="12700">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buSzPct val="75000"/>
            </a:pPr>
            <a:endParaRPr kumimoji="0" lang="en-US" altLang="en-US" sz="1800">
              <a:solidFill>
                <a:schemeClr val="bg1"/>
              </a:solidFill>
              <a:latin typeface="Comic Sans MS" panose="030F0902030302020204" pitchFamily="66" charset="0"/>
              <a:ea typeface="宋体" panose="02010600030101010101" pitchFamily="2" charset="-122"/>
            </a:endParaRPr>
          </a:p>
        </p:txBody>
      </p:sp>
    </p:spTree>
    <p:extLst>
      <p:ext uri="{BB962C8B-B14F-4D97-AF65-F5344CB8AC3E}">
        <p14:creationId xmlns:p14="http://schemas.microsoft.com/office/powerpoint/2010/main" val="3678482034"/>
      </p:ext>
    </p:extLst>
  </p:cSld>
  <p:clrMapOvr>
    <a:masterClrMapping/>
  </p:clrMapOvr>
  <p:transition>
    <p:cove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DF13E-A0DF-7B4D-9683-FF8A6EA9A7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BFB064-E700-A047-B924-E034B69DE4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47F83183-3B21-034C-AB32-E376D3E14C40}"/>
              </a:ext>
            </a:extLst>
          </p:cNvPr>
          <p:cNvSpPr>
            <a:spLocks noGrp="1"/>
          </p:cNvSpPr>
          <p:nvPr>
            <p:ph type="sldNum" sz="quarter" idx="10"/>
          </p:nvPr>
        </p:nvSpPr>
        <p:spPr/>
        <p:txBody>
          <a:bodyPr/>
          <a:lstStyle>
            <a:lvl1pPr>
              <a:defRPr/>
            </a:lvl1pPr>
          </a:lstStyle>
          <a:p>
            <a:fld id="{C5ECF0A4-DC19-F64F-BC96-33A2B3C1518A}" type="slidenum">
              <a:rPr lang="en-US" altLang="zh-CN"/>
              <a:pPr/>
              <a:t>‹#›</a:t>
            </a:fld>
            <a:endParaRPr lang="en-US" altLang="zh-CN"/>
          </a:p>
        </p:txBody>
      </p:sp>
    </p:spTree>
    <p:extLst>
      <p:ext uri="{BB962C8B-B14F-4D97-AF65-F5344CB8AC3E}">
        <p14:creationId xmlns:p14="http://schemas.microsoft.com/office/powerpoint/2010/main" val="3295396299"/>
      </p:ext>
    </p:extLst>
  </p:cSld>
  <p:clrMapOvr>
    <a:masterClrMapping/>
  </p:clrMapOvr>
  <p:transition>
    <p:cove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2B5CF-228E-7441-8E36-1CC3836CD934}"/>
              </a:ext>
            </a:extLst>
          </p:cNvPr>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3366AB-E512-764D-A71F-7420674B9632}"/>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Slide Number Placeholder 3">
            <a:extLst>
              <a:ext uri="{FF2B5EF4-FFF2-40B4-BE49-F238E27FC236}">
                <a16:creationId xmlns:a16="http://schemas.microsoft.com/office/drawing/2014/main" id="{F93A9A2B-E47A-8C4B-AFE7-2590513EB89D}"/>
              </a:ext>
            </a:extLst>
          </p:cNvPr>
          <p:cNvSpPr>
            <a:spLocks noGrp="1"/>
          </p:cNvSpPr>
          <p:nvPr>
            <p:ph type="sldNum" sz="quarter" idx="10"/>
          </p:nvPr>
        </p:nvSpPr>
        <p:spPr/>
        <p:txBody>
          <a:bodyPr/>
          <a:lstStyle>
            <a:lvl1pPr>
              <a:defRPr/>
            </a:lvl1pPr>
          </a:lstStyle>
          <a:p>
            <a:fld id="{7E1D2175-B625-CE41-8144-2E17E878F881}" type="slidenum">
              <a:rPr lang="en-US" altLang="zh-CN"/>
              <a:pPr/>
              <a:t>‹#›</a:t>
            </a:fld>
            <a:endParaRPr lang="en-US" altLang="zh-CN"/>
          </a:p>
        </p:txBody>
      </p:sp>
    </p:spTree>
    <p:extLst>
      <p:ext uri="{BB962C8B-B14F-4D97-AF65-F5344CB8AC3E}">
        <p14:creationId xmlns:p14="http://schemas.microsoft.com/office/powerpoint/2010/main" val="736834398"/>
      </p:ext>
    </p:extLst>
  </p:cSld>
  <p:clrMapOvr>
    <a:masterClrMapping/>
  </p:clrMapOvr>
  <p:transition>
    <p:cove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304B6-397A-384E-8778-F0E536FAD3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33E833-1550-CB42-86EF-7C14748D13E4}"/>
              </a:ext>
            </a:extLst>
          </p:cNvPr>
          <p:cNvSpPr>
            <a:spLocks noGrp="1"/>
          </p:cNvSpPr>
          <p:nvPr>
            <p:ph sz="half" idx="1"/>
          </p:nvPr>
        </p:nvSpPr>
        <p:spPr>
          <a:xfrm>
            <a:off x="250825" y="1052513"/>
            <a:ext cx="4279900" cy="5184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F59867-4CD5-0A43-8BA1-7E456C5785E5}"/>
              </a:ext>
            </a:extLst>
          </p:cNvPr>
          <p:cNvSpPr>
            <a:spLocks noGrp="1"/>
          </p:cNvSpPr>
          <p:nvPr>
            <p:ph sz="half" idx="2"/>
          </p:nvPr>
        </p:nvSpPr>
        <p:spPr>
          <a:xfrm>
            <a:off x="4683125" y="1052513"/>
            <a:ext cx="4281488" cy="5184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a:extLst>
              <a:ext uri="{FF2B5EF4-FFF2-40B4-BE49-F238E27FC236}">
                <a16:creationId xmlns:a16="http://schemas.microsoft.com/office/drawing/2014/main" id="{B3A08EE7-0091-DA46-A954-E6DF132AE20E}"/>
              </a:ext>
            </a:extLst>
          </p:cNvPr>
          <p:cNvSpPr>
            <a:spLocks noGrp="1"/>
          </p:cNvSpPr>
          <p:nvPr>
            <p:ph type="sldNum" sz="quarter" idx="10"/>
          </p:nvPr>
        </p:nvSpPr>
        <p:spPr/>
        <p:txBody>
          <a:bodyPr/>
          <a:lstStyle>
            <a:lvl1pPr>
              <a:defRPr/>
            </a:lvl1pPr>
          </a:lstStyle>
          <a:p>
            <a:fld id="{4FADA8C6-6CCB-334F-8A7F-DA381D58E10B}" type="slidenum">
              <a:rPr lang="en-US" altLang="zh-CN"/>
              <a:pPr/>
              <a:t>‹#›</a:t>
            </a:fld>
            <a:endParaRPr lang="en-US" altLang="zh-CN"/>
          </a:p>
        </p:txBody>
      </p:sp>
    </p:spTree>
    <p:extLst>
      <p:ext uri="{BB962C8B-B14F-4D97-AF65-F5344CB8AC3E}">
        <p14:creationId xmlns:p14="http://schemas.microsoft.com/office/powerpoint/2010/main" val="1080206814"/>
      </p:ext>
    </p:extLst>
  </p:cSld>
  <p:clrMapOvr>
    <a:masterClrMapping/>
  </p:clrMapOvr>
  <p:transition>
    <p:cove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2781E-0B81-D44A-8A87-A54B1CBA79C3}"/>
              </a:ext>
            </a:extLst>
          </p:cNvPr>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C0A01F-113B-5D41-8BAD-74BBACB43E55}"/>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982761-E250-EC43-A5BA-F8F5ACF99068}"/>
              </a:ext>
            </a:extLst>
          </p:cNvPr>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FCCC5B4-7642-884D-AC51-F267F3A6D692}"/>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C67F00-AAFE-BC4E-98A9-2D06FC98277D}"/>
              </a:ext>
            </a:extLst>
          </p:cNvPr>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0D8A1EBE-E8AA-B841-915E-C1CFFFC2F127}"/>
              </a:ext>
            </a:extLst>
          </p:cNvPr>
          <p:cNvSpPr>
            <a:spLocks noGrp="1"/>
          </p:cNvSpPr>
          <p:nvPr>
            <p:ph type="sldNum" sz="quarter" idx="10"/>
          </p:nvPr>
        </p:nvSpPr>
        <p:spPr/>
        <p:txBody>
          <a:bodyPr/>
          <a:lstStyle>
            <a:lvl1pPr>
              <a:defRPr/>
            </a:lvl1pPr>
          </a:lstStyle>
          <a:p>
            <a:fld id="{8ACFC689-77DD-B74A-AF17-ABEF909C010B}" type="slidenum">
              <a:rPr lang="en-US" altLang="zh-CN"/>
              <a:pPr/>
              <a:t>‹#›</a:t>
            </a:fld>
            <a:endParaRPr lang="en-US" altLang="zh-CN"/>
          </a:p>
        </p:txBody>
      </p:sp>
    </p:spTree>
    <p:extLst>
      <p:ext uri="{BB962C8B-B14F-4D97-AF65-F5344CB8AC3E}">
        <p14:creationId xmlns:p14="http://schemas.microsoft.com/office/powerpoint/2010/main" val="582596451"/>
      </p:ext>
    </p:extLst>
  </p:cSld>
  <p:clrMapOvr>
    <a:masterClrMapping/>
  </p:clrMapOvr>
  <p:transition>
    <p:cove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EE1E9-39B3-9546-9A63-F6B0DC0E1A56}"/>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BA2A74F-3C29-934C-82EF-5F16253EE765}"/>
              </a:ext>
            </a:extLst>
          </p:cNvPr>
          <p:cNvSpPr>
            <a:spLocks noGrp="1"/>
          </p:cNvSpPr>
          <p:nvPr>
            <p:ph type="sldNum" sz="quarter" idx="10"/>
          </p:nvPr>
        </p:nvSpPr>
        <p:spPr/>
        <p:txBody>
          <a:bodyPr/>
          <a:lstStyle>
            <a:lvl1pPr>
              <a:defRPr/>
            </a:lvl1pPr>
          </a:lstStyle>
          <a:p>
            <a:fld id="{1A356BB3-A300-5746-8559-EBD36A424C67}" type="slidenum">
              <a:rPr lang="en-US" altLang="zh-CN"/>
              <a:pPr/>
              <a:t>‹#›</a:t>
            </a:fld>
            <a:endParaRPr lang="en-US" altLang="zh-CN"/>
          </a:p>
        </p:txBody>
      </p:sp>
    </p:spTree>
    <p:extLst>
      <p:ext uri="{BB962C8B-B14F-4D97-AF65-F5344CB8AC3E}">
        <p14:creationId xmlns:p14="http://schemas.microsoft.com/office/powerpoint/2010/main" val="1528806413"/>
      </p:ext>
    </p:extLst>
  </p:cSld>
  <p:clrMapOvr>
    <a:masterClrMapping/>
  </p:clrMapOvr>
  <p:transition>
    <p:cove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F55462-597E-2F48-8C75-D66CC8350CC5}"/>
              </a:ext>
            </a:extLst>
          </p:cNvPr>
          <p:cNvSpPr>
            <a:spLocks noGrp="1"/>
          </p:cNvSpPr>
          <p:nvPr>
            <p:ph type="sldNum" sz="quarter" idx="10"/>
          </p:nvPr>
        </p:nvSpPr>
        <p:spPr/>
        <p:txBody>
          <a:bodyPr/>
          <a:lstStyle>
            <a:lvl1pPr>
              <a:defRPr/>
            </a:lvl1pPr>
          </a:lstStyle>
          <a:p>
            <a:fld id="{1A649FA6-C099-314D-B595-5878F82C1D7D}" type="slidenum">
              <a:rPr lang="en-US" altLang="zh-CN"/>
              <a:pPr/>
              <a:t>‹#›</a:t>
            </a:fld>
            <a:endParaRPr lang="en-US" altLang="zh-CN"/>
          </a:p>
        </p:txBody>
      </p:sp>
    </p:spTree>
    <p:extLst>
      <p:ext uri="{BB962C8B-B14F-4D97-AF65-F5344CB8AC3E}">
        <p14:creationId xmlns:p14="http://schemas.microsoft.com/office/powerpoint/2010/main" val="2551354214"/>
      </p:ext>
    </p:extLst>
  </p:cSld>
  <p:clrMapOvr>
    <a:masterClrMapping/>
  </p:clrMapOvr>
  <p:transition>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457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3"/>
          <p:cNvSpPr>
            <a:spLocks noGrp="1" noChangeArrowheads="1"/>
          </p:cNvSpPr>
          <p:nvPr>
            <p:ph type="dt" sz="half" idx="10"/>
          </p:nvPr>
        </p:nvSpPr>
        <p:spPr>
          <a:ln/>
        </p:spPr>
        <p:txBody>
          <a:bodyPr/>
          <a:lstStyle>
            <a:lvl1pPr>
              <a:defRPr/>
            </a:lvl1pPr>
          </a:lstStyle>
          <a:p>
            <a:pPr>
              <a:defRPr/>
            </a:pPr>
            <a:endParaRPr lang="zh-CN" altLang="en-US">
              <a:solidFill>
                <a:srgbClr val="1F497D"/>
              </a:solidFill>
            </a:endParaRPr>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7" name="灯片编号占位符 22"/>
          <p:cNvSpPr>
            <a:spLocks noGrp="1" noChangeArrowheads="1"/>
          </p:cNvSpPr>
          <p:nvPr>
            <p:ph type="sldNum" sz="quarter" idx="12"/>
          </p:nvPr>
        </p:nvSpPr>
        <p:spPr>
          <a:ln/>
        </p:spPr>
        <p:txBody>
          <a:bodyPr/>
          <a:lstStyle>
            <a:lvl1pPr>
              <a:defRPr/>
            </a:lvl1pPr>
          </a:lstStyle>
          <a:p>
            <a:pPr>
              <a:defRPr/>
            </a:pPr>
            <a:fld id="{E69122E1-BD46-574B-9943-26C68811A002}" type="slidenum">
              <a:rPr lang="en-US" altLang="zh-CN">
                <a:solidFill>
                  <a:srgbClr val="1F497D"/>
                </a:solidFill>
              </a:rPr>
              <a:pPr>
                <a:defRPr/>
              </a:pPr>
              <a:t>‹#›</a:t>
            </a:fld>
            <a:endParaRPr lang="zh-CN" altLang="en-US">
              <a:solidFill>
                <a:srgbClr val="1F497D"/>
              </a:solidFill>
            </a:endParaRPr>
          </a:p>
        </p:txBody>
      </p:sp>
      <p:sp>
        <p:nvSpPr>
          <p:cNvPr id="8"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10925-6517-8442-AF3E-A8FE8A85E434}"/>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11FF07-955C-FF45-8843-D2348383668F}"/>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B1D26A-1208-B04A-9CDA-5BCB7A8A6E1A}"/>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Slide Number Placeholder 4">
            <a:extLst>
              <a:ext uri="{FF2B5EF4-FFF2-40B4-BE49-F238E27FC236}">
                <a16:creationId xmlns:a16="http://schemas.microsoft.com/office/drawing/2014/main" id="{ADD2280A-C59C-2D40-9285-4D4C2060C9DD}"/>
              </a:ext>
            </a:extLst>
          </p:cNvPr>
          <p:cNvSpPr>
            <a:spLocks noGrp="1"/>
          </p:cNvSpPr>
          <p:nvPr>
            <p:ph type="sldNum" sz="quarter" idx="10"/>
          </p:nvPr>
        </p:nvSpPr>
        <p:spPr/>
        <p:txBody>
          <a:bodyPr/>
          <a:lstStyle>
            <a:lvl1pPr>
              <a:defRPr/>
            </a:lvl1pPr>
          </a:lstStyle>
          <a:p>
            <a:fld id="{6DAF5163-F35E-5C4F-B61E-D89376E5B806}" type="slidenum">
              <a:rPr lang="en-US" altLang="zh-CN"/>
              <a:pPr/>
              <a:t>‹#›</a:t>
            </a:fld>
            <a:endParaRPr lang="en-US" altLang="zh-CN"/>
          </a:p>
        </p:txBody>
      </p:sp>
    </p:spTree>
    <p:extLst>
      <p:ext uri="{BB962C8B-B14F-4D97-AF65-F5344CB8AC3E}">
        <p14:creationId xmlns:p14="http://schemas.microsoft.com/office/powerpoint/2010/main" val="4186717265"/>
      </p:ext>
    </p:extLst>
  </p:cSld>
  <p:clrMapOvr>
    <a:masterClrMapping/>
  </p:clrMapOvr>
  <p:transition>
    <p:cove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600E9-15B7-A64A-B718-5C202A4E56F8}"/>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F4A7313-6488-1244-84DD-BA87D32DF49A}"/>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D449FB-2452-1043-9F19-B570DE2DE773}"/>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Slide Number Placeholder 4">
            <a:extLst>
              <a:ext uri="{FF2B5EF4-FFF2-40B4-BE49-F238E27FC236}">
                <a16:creationId xmlns:a16="http://schemas.microsoft.com/office/drawing/2014/main" id="{1BBD4788-A635-824B-9247-CBCE177FDD4A}"/>
              </a:ext>
            </a:extLst>
          </p:cNvPr>
          <p:cNvSpPr>
            <a:spLocks noGrp="1"/>
          </p:cNvSpPr>
          <p:nvPr>
            <p:ph type="sldNum" sz="quarter" idx="10"/>
          </p:nvPr>
        </p:nvSpPr>
        <p:spPr/>
        <p:txBody>
          <a:bodyPr/>
          <a:lstStyle>
            <a:lvl1pPr>
              <a:defRPr/>
            </a:lvl1pPr>
          </a:lstStyle>
          <a:p>
            <a:fld id="{758CDCAA-AB2D-E74A-8BB4-C368C3BB350B}" type="slidenum">
              <a:rPr lang="en-US" altLang="zh-CN"/>
              <a:pPr/>
              <a:t>‹#›</a:t>
            </a:fld>
            <a:endParaRPr lang="en-US" altLang="zh-CN"/>
          </a:p>
        </p:txBody>
      </p:sp>
    </p:spTree>
    <p:extLst>
      <p:ext uri="{BB962C8B-B14F-4D97-AF65-F5344CB8AC3E}">
        <p14:creationId xmlns:p14="http://schemas.microsoft.com/office/powerpoint/2010/main" val="1661268407"/>
      </p:ext>
    </p:extLst>
  </p:cSld>
  <p:clrMapOvr>
    <a:masterClrMapping/>
  </p:clrMapOvr>
  <p:transition>
    <p:cove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7DD64-B98E-554C-889E-B37BCBEBCF2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70E5B0-CA1A-F04C-81B6-0FA0CB6BF0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AD9DCEDD-251C-774F-9FA1-5DE585EA2E41}"/>
              </a:ext>
            </a:extLst>
          </p:cNvPr>
          <p:cNvSpPr>
            <a:spLocks noGrp="1"/>
          </p:cNvSpPr>
          <p:nvPr>
            <p:ph type="sldNum" sz="quarter" idx="10"/>
          </p:nvPr>
        </p:nvSpPr>
        <p:spPr/>
        <p:txBody>
          <a:bodyPr/>
          <a:lstStyle>
            <a:lvl1pPr>
              <a:defRPr/>
            </a:lvl1pPr>
          </a:lstStyle>
          <a:p>
            <a:fld id="{4C9F2850-F955-FF4E-93CD-E93DEADC04B0}" type="slidenum">
              <a:rPr lang="en-US" altLang="zh-CN"/>
              <a:pPr/>
              <a:t>‹#›</a:t>
            </a:fld>
            <a:endParaRPr lang="en-US" altLang="zh-CN"/>
          </a:p>
        </p:txBody>
      </p:sp>
    </p:spTree>
    <p:extLst>
      <p:ext uri="{BB962C8B-B14F-4D97-AF65-F5344CB8AC3E}">
        <p14:creationId xmlns:p14="http://schemas.microsoft.com/office/powerpoint/2010/main" val="4278693393"/>
      </p:ext>
    </p:extLst>
  </p:cSld>
  <p:clrMapOvr>
    <a:masterClrMapping/>
  </p:clrMapOvr>
  <p:transition>
    <p:cove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A590CD-DFF5-7847-8194-555D1BC3F7A3}"/>
              </a:ext>
            </a:extLst>
          </p:cNvPr>
          <p:cNvSpPr>
            <a:spLocks noGrp="1"/>
          </p:cNvSpPr>
          <p:nvPr>
            <p:ph type="title" orient="vert"/>
          </p:nvPr>
        </p:nvSpPr>
        <p:spPr>
          <a:xfrm>
            <a:off x="6786563" y="188913"/>
            <a:ext cx="2178050" cy="604837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674DC3-16D2-CE4D-8AED-CFBD0976F9D3}"/>
              </a:ext>
            </a:extLst>
          </p:cNvPr>
          <p:cNvSpPr>
            <a:spLocks noGrp="1"/>
          </p:cNvSpPr>
          <p:nvPr>
            <p:ph type="body" orient="vert" idx="1"/>
          </p:nvPr>
        </p:nvSpPr>
        <p:spPr>
          <a:xfrm>
            <a:off x="250825" y="188913"/>
            <a:ext cx="6383338" cy="60483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C4A2C1BE-63BD-7344-A8F1-17E0995D4A70}"/>
              </a:ext>
            </a:extLst>
          </p:cNvPr>
          <p:cNvSpPr>
            <a:spLocks noGrp="1"/>
          </p:cNvSpPr>
          <p:nvPr>
            <p:ph type="sldNum" sz="quarter" idx="10"/>
          </p:nvPr>
        </p:nvSpPr>
        <p:spPr/>
        <p:txBody>
          <a:bodyPr/>
          <a:lstStyle>
            <a:lvl1pPr>
              <a:defRPr/>
            </a:lvl1pPr>
          </a:lstStyle>
          <a:p>
            <a:fld id="{846F9E92-C21E-204A-8634-5454F678F0BC}" type="slidenum">
              <a:rPr lang="en-US" altLang="zh-CN"/>
              <a:pPr/>
              <a:t>‹#›</a:t>
            </a:fld>
            <a:endParaRPr lang="en-US" altLang="zh-CN"/>
          </a:p>
        </p:txBody>
      </p:sp>
    </p:spTree>
    <p:extLst>
      <p:ext uri="{BB962C8B-B14F-4D97-AF65-F5344CB8AC3E}">
        <p14:creationId xmlns:p14="http://schemas.microsoft.com/office/powerpoint/2010/main" val="2236132592"/>
      </p:ext>
    </p:extLst>
  </p:cSld>
  <p:clrMapOvr>
    <a:masterClrMapping/>
  </p:clrMapOvr>
  <p:transition>
    <p:cove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txAndChart" preserve="1">
  <p:cSld name="Title, Text and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34718-E6AC-C043-829D-A9E3CF8D74CE}"/>
              </a:ext>
            </a:extLst>
          </p:cNvPr>
          <p:cNvSpPr>
            <a:spLocks noGrp="1"/>
          </p:cNvSpPr>
          <p:nvPr>
            <p:ph type="title"/>
          </p:nvPr>
        </p:nvSpPr>
        <p:spPr>
          <a:xfrm>
            <a:off x="250825" y="188913"/>
            <a:ext cx="6408738" cy="76676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198070-6073-FD49-8626-00B268E5169D}"/>
              </a:ext>
            </a:extLst>
          </p:cNvPr>
          <p:cNvSpPr>
            <a:spLocks noGrp="1"/>
          </p:cNvSpPr>
          <p:nvPr>
            <p:ph type="body" sz="half" idx="1"/>
          </p:nvPr>
        </p:nvSpPr>
        <p:spPr>
          <a:xfrm>
            <a:off x="250825" y="1052513"/>
            <a:ext cx="4279900" cy="5184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hart Placeholder 3">
            <a:extLst>
              <a:ext uri="{FF2B5EF4-FFF2-40B4-BE49-F238E27FC236}">
                <a16:creationId xmlns:a16="http://schemas.microsoft.com/office/drawing/2014/main" id="{B2BE88DA-E055-924C-B762-65CC11CFF233}"/>
              </a:ext>
            </a:extLst>
          </p:cNvPr>
          <p:cNvSpPr>
            <a:spLocks noGrp="1"/>
          </p:cNvSpPr>
          <p:nvPr>
            <p:ph type="chart" sz="half" idx="2"/>
          </p:nvPr>
        </p:nvSpPr>
        <p:spPr>
          <a:xfrm>
            <a:off x="4683125" y="1052513"/>
            <a:ext cx="4281488" cy="5184775"/>
          </a:xfrm>
        </p:spPr>
        <p:txBody>
          <a:bodyPr/>
          <a:lstStyle/>
          <a:p>
            <a:endParaRPr lang="en-US"/>
          </a:p>
        </p:txBody>
      </p:sp>
      <p:sp>
        <p:nvSpPr>
          <p:cNvPr id="5" name="Slide Number Placeholder 4">
            <a:extLst>
              <a:ext uri="{FF2B5EF4-FFF2-40B4-BE49-F238E27FC236}">
                <a16:creationId xmlns:a16="http://schemas.microsoft.com/office/drawing/2014/main" id="{EFAE35B0-A57E-284D-92F1-024AF7109A40}"/>
              </a:ext>
            </a:extLst>
          </p:cNvPr>
          <p:cNvSpPr>
            <a:spLocks noGrp="1"/>
          </p:cNvSpPr>
          <p:nvPr>
            <p:ph type="sldNum" sz="quarter" idx="10"/>
          </p:nvPr>
        </p:nvSpPr>
        <p:spPr>
          <a:xfrm>
            <a:off x="8172450" y="6524625"/>
            <a:ext cx="971550" cy="333375"/>
          </a:xfrm>
        </p:spPr>
        <p:txBody>
          <a:bodyPr/>
          <a:lstStyle>
            <a:lvl1pPr>
              <a:defRPr/>
            </a:lvl1pPr>
          </a:lstStyle>
          <a:p>
            <a:fld id="{B60946D6-7760-974A-8C94-7F17F9D2252B}" type="slidenum">
              <a:rPr lang="en-US" altLang="zh-CN"/>
              <a:pPr/>
              <a:t>‹#›</a:t>
            </a:fld>
            <a:endParaRPr lang="en-US" altLang="zh-CN"/>
          </a:p>
        </p:txBody>
      </p:sp>
    </p:spTree>
    <p:extLst>
      <p:ext uri="{BB962C8B-B14F-4D97-AF65-F5344CB8AC3E}">
        <p14:creationId xmlns:p14="http://schemas.microsoft.com/office/powerpoint/2010/main" val="198255436"/>
      </p:ext>
    </p:extLst>
  </p:cSld>
  <p:clrMapOvr>
    <a:masterClrMapping/>
  </p:clrMapOvr>
  <p:transition>
    <p:cove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A031A-76D2-9542-B8C4-565CE0CB3527}"/>
              </a:ext>
            </a:extLst>
          </p:cNvPr>
          <p:cNvSpPr>
            <a:spLocks noGrp="1"/>
          </p:cNvSpPr>
          <p:nvPr>
            <p:ph type="title"/>
          </p:nvPr>
        </p:nvSpPr>
        <p:spPr>
          <a:xfrm>
            <a:off x="250825" y="188913"/>
            <a:ext cx="6408738" cy="766762"/>
          </a:xfrm>
        </p:spPr>
        <p:txBody>
          <a:bodyPr/>
          <a:lstStyle/>
          <a:p>
            <a:r>
              <a:rPr lang="en-US"/>
              <a:t>Click to edit Master title style</a:t>
            </a:r>
          </a:p>
        </p:txBody>
      </p:sp>
      <p:sp>
        <p:nvSpPr>
          <p:cNvPr id="3" name="Table Placeholder 2">
            <a:extLst>
              <a:ext uri="{FF2B5EF4-FFF2-40B4-BE49-F238E27FC236}">
                <a16:creationId xmlns:a16="http://schemas.microsoft.com/office/drawing/2014/main" id="{6B9354D7-1E97-9245-AAE1-DC824F49CC0E}"/>
              </a:ext>
            </a:extLst>
          </p:cNvPr>
          <p:cNvSpPr>
            <a:spLocks noGrp="1"/>
          </p:cNvSpPr>
          <p:nvPr>
            <p:ph type="tbl" idx="1"/>
          </p:nvPr>
        </p:nvSpPr>
        <p:spPr>
          <a:xfrm>
            <a:off x="250825" y="1052513"/>
            <a:ext cx="8713788" cy="5184775"/>
          </a:xfrm>
        </p:spPr>
        <p:txBody>
          <a:bodyPr/>
          <a:lstStyle/>
          <a:p>
            <a:endParaRPr lang="en-US"/>
          </a:p>
        </p:txBody>
      </p:sp>
      <p:sp>
        <p:nvSpPr>
          <p:cNvPr id="4" name="Slide Number Placeholder 3">
            <a:extLst>
              <a:ext uri="{FF2B5EF4-FFF2-40B4-BE49-F238E27FC236}">
                <a16:creationId xmlns:a16="http://schemas.microsoft.com/office/drawing/2014/main" id="{91F43FD2-2260-C342-8BC4-AC4990AA76FA}"/>
              </a:ext>
            </a:extLst>
          </p:cNvPr>
          <p:cNvSpPr>
            <a:spLocks noGrp="1"/>
          </p:cNvSpPr>
          <p:nvPr>
            <p:ph type="sldNum" sz="quarter" idx="10"/>
          </p:nvPr>
        </p:nvSpPr>
        <p:spPr>
          <a:xfrm>
            <a:off x="8172450" y="6524625"/>
            <a:ext cx="971550" cy="333375"/>
          </a:xfrm>
        </p:spPr>
        <p:txBody>
          <a:bodyPr/>
          <a:lstStyle>
            <a:lvl1pPr>
              <a:defRPr/>
            </a:lvl1pPr>
          </a:lstStyle>
          <a:p>
            <a:fld id="{82B0A555-123F-294D-B8A2-645D30A74F1D}" type="slidenum">
              <a:rPr lang="en-US" altLang="zh-CN"/>
              <a:pPr/>
              <a:t>‹#›</a:t>
            </a:fld>
            <a:endParaRPr lang="en-US" altLang="zh-CN"/>
          </a:p>
        </p:txBody>
      </p:sp>
    </p:spTree>
    <p:extLst>
      <p:ext uri="{BB962C8B-B14F-4D97-AF65-F5344CB8AC3E}">
        <p14:creationId xmlns:p14="http://schemas.microsoft.com/office/powerpoint/2010/main" val="537058004"/>
      </p:ext>
    </p:extLst>
  </p:cSld>
  <p:clrMapOvr>
    <a:masterClrMapping/>
  </p:clrMapOvr>
  <p:transition>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850106"/>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268761"/>
            <a:ext cx="4040188"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988842"/>
            <a:ext cx="4040188"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645025" y="1268761"/>
            <a:ext cx="4041775"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988842"/>
            <a:ext cx="4041775"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13"/>
          <p:cNvSpPr>
            <a:spLocks noGrp="1" noChangeArrowheads="1"/>
          </p:cNvSpPr>
          <p:nvPr>
            <p:ph type="dt" sz="half" idx="10"/>
          </p:nvPr>
        </p:nvSpPr>
        <p:spPr>
          <a:ln/>
        </p:spPr>
        <p:txBody>
          <a:bodyPr/>
          <a:lstStyle>
            <a:lvl1pPr>
              <a:defRPr/>
            </a:lvl1pPr>
          </a:lstStyle>
          <a:p>
            <a:pPr>
              <a:defRPr/>
            </a:pPr>
            <a:endParaRPr lang="zh-CN" altLang="en-US" dirty="0">
              <a:solidFill>
                <a:srgbClr val="1F497D"/>
              </a:solidFill>
            </a:endParaRPr>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9" name="灯片编号占位符 22"/>
          <p:cNvSpPr>
            <a:spLocks noGrp="1" noChangeArrowheads="1"/>
          </p:cNvSpPr>
          <p:nvPr>
            <p:ph type="sldNum" sz="quarter" idx="12"/>
          </p:nvPr>
        </p:nvSpPr>
        <p:spPr>
          <a:ln/>
        </p:spPr>
        <p:txBody>
          <a:bodyPr/>
          <a:lstStyle>
            <a:lvl1pPr>
              <a:defRPr/>
            </a:lvl1pPr>
          </a:lstStyle>
          <a:p>
            <a:pPr>
              <a:defRPr/>
            </a:pPr>
            <a:fld id="{F13E8BE7-6E3E-B64D-A23E-8CEB690E7C2B}"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3"/>
          <p:cNvSpPr>
            <a:spLocks noGrp="1" noChangeArrowheads="1"/>
          </p:cNvSpPr>
          <p:nvPr>
            <p:ph type="dt" sz="half" idx="10"/>
          </p:nvPr>
        </p:nvSpPr>
        <p:spPr>
          <a:ln/>
        </p:spPr>
        <p:txBody>
          <a:bodyPr/>
          <a:lstStyle>
            <a:lvl1pPr>
              <a:defRPr/>
            </a:lvl1pPr>
          </a:lstStyle>
          <a:p>
            <a:pPr>
              <a:defRPr/>
            </a:pPr>
            <a:endParaRPr lang="zh-CN" altLang="en-US">
              <a:solidFill>
                <a:srgbClr val="1F497D"/>
              </a:solidFill>
            </a:endParaRPr>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5" name="灯片编号占位符 22"/>
          <p:cNvSpPr>
            <a:spLocks noGrp="1" noChangeArrowheads="1"/>
          </p:cNvSpPr>
          <p:nvPr>
            <p:ph type="sldNum" sz="quarter" idx="12"/>
          </p:nvPr>
        </p:nvSpPr>
        <p:spPr>
          <a:ln/>
        </p:spPr>
        <p:txBody>
          <a:bodyPr/>
          <a:lstStyle>
            <a:lvl1pPr>
              <a:defRPr/>
            </a:lvl1pPr>
          </a:lstStyle>
          <a:p>
            <a:pPr>
              <a:defRPr/>
            </a:pPr>
            <a:fld id="{3BCA681B-4702-CB4A-9A29-560E57031AB1}" type="slidenum">
              <a:rPr lang="en-US" altLang="zh-CN">
                <a:solidFill>
                  <a:srgbClr val="1F497D"/>
                </a:solidFill>
              </a:rPr>
              <a:pPr>
                <a:defRPr/>
              </a:pPr>
              <a:t>‹#›</a:t>
            </a:fld>
            <a:endParaRPr lang="zh-CN" altLang="en-US">
              <a:solidFill>
                <a:srgbClr val="1F497D"/>
              </a:solidFill>
            </a:endParaRPr>
          </a:p>
        </p:txBody>
      </p:sp>
      <p:sp>
        <p:nvSpPr>
          <p:cNvPr id="6"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3"/>
          <p:cNvSpPr>
            <a:spLocks noGrp="1" noChangeArrowheads="1"/>
          </p:cNvSpPr>
          <p:nvPr>
            <p:ph type="dt" sz="half" idx="10"/>
          </p:nvPr>
        </p:nvSpPr>
        <p:spPr>
          <a:ln/>
        </p:spPr>
        <p:txBody>
          <a:bodyPr/>
          <a:lstStyle>
            <a:lvl1pPr>
              <a:defRPr/>
            </a:lvl1pPr>
          </a:lstStyle>
          <a:p>
            <a:pPr>
              <a:defRPr/>
            </a:pPr>
            <a:endParaRPr lang="zh-CN" altLang="en-US">
              <a:solidFill>
                <a:srgbClr val="1F497D"/>
              </a:solidFill>
            </a:endParaRPr>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4" name="灯片编号占位符 22"/>
          <p:cNvSpPr>
            <a:spLocks noGrp="1" noChangeArrowheads="1"/>
          </p:cNvSpPr>
          <p:nvPr>
            <p:ph type="sldNum" sz="quarter" idx="12"/>
          </p:nvPr>
        </p:nvSpPr>
        <p:spPr>
          <a:ln/>
        </p:spPr>
        <p:txBody>
          <a:bodyPr/>
          <a:lstStyle>
            <a:lvl1pPr>
              <a:defRPr/>
            </a:lvl1pPr>
          </a:lstStyle>
          <a:p>
            <a:pPr>
              <a:defRPr/>
            </a:pPr>
            <a:fld id="{91646815-98F3-E14D-9C5E-D0E4A86CE9AC}"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F9AD6F2-2C4B-3844-A1FD-F114608AAC06}"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6499D7-49A7-5D42-B21D-79CDE5F1FAAB}" type="slidenum">
              <a:rPr lang="en-US" altLang="zh-CN">
                <a:solidFill>
                  <a:srgbClr val="000000"/>
                </a:solidFill>
              </a:rPr>
              <a:pPr>
                <a:defRPr/>
              </a:pPr>
              <a:t>‹#›</a:t>
            </a:fld>
            <a:endParaRPr lang="en-US" altLang="zh-CN">
              <a:solidFill>
                <a:srgbClr val="000000"/>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image" Target="../media/image4.png"/><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image" Target="../media/image3.png"/><Relationship Id="rId2" Type="http://schemas.openxmlformats.org/officeDocument/2006/relationships/slideLayout" Target="../slideLayouts/slideLayout21.xml"/><Relationship Id="rId16" Type="http://schemas.openxmlformats.org/officeDocument/2006/relationships/image" Target="../media/image2.png"/><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image" Target="../media/image1.png"/><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image" Target="../media/image4.png"/><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image" Target="../media/image3.png"/><Relationship Id="rId2" Type="http://schemas.openxmlformats.org/officeDocument/2006/relationships/slideLayout" Target="../slideLayouts/slideLayout34.xml"/><Relationship Id="rId16" Type="http://schemas.openxmlformats.org/officeDocument/2006/relationships/image" Target="../media/image2.png"/><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image" Target="../media/image1.png"/><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21"/>
          <p:cNvSpPr>
            <a:spLocks noGrp="1" noChangeArrowheads="1"/>
          </p:cNvSpPr>
          <p:nvPr>
            <p:ph type="title" idx="4294967295"/>
          </p:nvPr>
        </p:nvSpPr>
        <p:spPr bwMode="auto">
          <a:xfrm>
            <a:off x="457200" y="1524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p>
            <a:pPr lvl="0"/>
            <a:r>
              <a:rPr lang="zh-CN" altLang="en-US">
                <a:sym typeface="Arial" charset="0"/>
              </a:rPr>
              <a:t>单击此处编辑母版标题样式</a:t>
            </a:r>
          </a:p>
        </p:txBody>
      </p:sp>
      <p:sp>
        <p:nvSpPr>
          <p:cNvPr id="1027" name="文本占位符 12"/>
          <p:cNvSpPr>
            <a:spLocks noGrp="1" noChangeArrowheads="1"/>
          </p:cNvSpPr>
          <p:nvPr>
            <p:ph type="body" idx="1"/>
          </p:nvPr>
        </p:nvSpPr>
        <p:spPr bwMode="auto">
          <a:xfrm>
            <a:off x="457200" y="1219200"/>
            <a:ext cx="82296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dirty="0">
                <a:sym typeface="Times New Roman" charset="0"/>
              </a:rPr>
              <a:t>单击此处编辑母版文本样式</a:t>
            </a:r>
            <a:endParaRPr lang="zh-CN" dirty="0">
              <a:sym typeface="Times New Roman" charset="0"/>
            </a:endParaRPr>
          </a:p>
          <a:p>
            <a:pPr lvl="1"/>
            <a:r>
              <a:rPr lang="zh-CN" altLang="en-US" dirty="0">
                <a:sym typeface="Times New Roman" charset="0"/>
              </a:rPr>
              <a:t>第二级</a:t>
            </a:r>
            <a:endParaRPr lang="zh-CN" dirty="0">
              <a:sym typeface="Times New Roman" charset="0"/>
            </a:endParaRPr>
          </a:p>
          <a:p>
            <a:pPr lvl="2"/>
            <a:r>
              <a:rPr lang="zh-CN" altLang="en-US" dirty="0">
                <a:sym typeface="Times New Roman" charset="0"/>
              </a:rPr>
              <a:t>第三级</a:t>
            </a:r>
            <a:endParaRPr lang="zh-CN" dirty="0">
              <a:sym typeface="Times New Roman" charset="0"/>
            </a:endParaRPr>
          </a:p>
          <a:p>
            <a:pPr lvl="3"/>
            <a:r>
              <a:rPr lang="zh-CN" altLang="en-US" dirty="0">
                <a:sym typeface="Times New Roman" charset="0"/>
              </a:rPr>
              <a:t>第四级</a:t>
            </a:r>
            <a:endParaRPr lang="zh-CN" dirty="0">
              <a:sym typeface="Times New Roman" charset="0"/>
            </a:endParaRPr>
          </a:p>
          <a:p>
            <a:pPr lvl="4"/>
            <a:r>
              <a:rPr lang="zh-CN" altLang="en-US" dirty="0">
                <a:sym typeface="Times New Roman" charset="0"/>
              </a:rPr>
              <a:t>第五级</a:t>
            </a:r>
          </a:p>
        </p:txBody>
      </p:sp>
      <p:sp>
        <p:nvSpPr>
          <p:cNvPr id="1028" name="日期占位符 13"/>
          <p:cNvSpPr>
            <a:spLocks noGrp="1" noChangeArrowheads="1"/>
          </p:cNvSpPr>
          <p:nvPr>
            <p:ph type="dt" sz="half" idx="2"/>
          </p:nvPr>
        </p:nvSpPr>
        <p:spPr bwMode="auto">
          <a:xfrm>
            <a:off x="6400800" y="6356350"/>
            <a:ext cx="228917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endParaRPr lang="zh-CN" altLang="en-US">
              <a:solidFill>
                <a:srgbClr val="1F497D"/>
              </a:solidFill>
            </a:endParaRPr>
          </a:p>
        </p:txBody>
      </p:sp>
      <p:sp>
        <p:nvSpPr>
          <p:cNvPr id="1029" name="页脚占位符 2"/>
          <p:cNvSpPr>
            <a:spLocks noGrp="1" noChangeArrowheads="1"/>
          </p:cNvSpPr>
          <p:nvPr>
            <p:ph type="ftr" sz="quarter" idx="3"/>
          </p:nvPr>
        </p:nvSpPr>
        <p:spPr bwMode="auto">
          <a:xfrm>
            <a:off x="2898775" y="6356350"/>
            <a:ext cx="3505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400">
                <a:solidFill>
                  <a:schemeClr val="tx2"/>
                </a:solidFill>
                <a:latin typeface="+mn-lt"/>
                <a:ea typeface="MS PMincho" pitchFamily="18" charset="-128"/>
                <a:cs typeface="+mn-cs"/>
                <a:sym typeface="Times New Roman" pitchFamily="18" charset="0"/>
              </a:defRPr>
            </a:lvl1pPr>
          </a:lstStyle>
          <a:p>
            <a:pPr fontAlgn="base">
              <a:spcBef>
                <a:spcPct val="0"/>
              </a:spcBef>
              <a:spcAft>
                <a:spcPct val="0"/>
              </a:spcAft>
              <a:defRPr/>
            </a:pPr>
            <a:endParaRPr lang="zh-CN" altLang="en-US" dirty="0">
              <a:solidFill>
                <a:srgbClr val="1F497D"/>
              </a:solidFill>
            </a:endParaRPr>
          </a:p>
        </p:txBody>
      </p:sp>
      <p:sp>
        <p:nvSpPr>
          <p:cNvPr id="1030" name="灯片编号占位符 22"/>
          <p:cNvSpPr>
            <a:spLocks noGrp="1" noChangeArrowheads="1"/>
          </p:cNvSpPr>
          <p:nvPr>
            <p:ph type="sldNum" sz="quarter" idx="4"/>
          </p:nvPr>
        </p:nvSpPr>
        <p:spPr bwMode="auto">
          <a:xfrm>
            <a:off x="612775" y="6356350"/>
            <a:ext cx="1981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0A699BF4-CA54-C245-A21A-8FEB3FE020E5}" type="slidenum">
              <a:rPr lang="en-US" altLang="zh-CN">
                <a:solidFill>
                  <a:srgbClr val="1F497D"/>
                </a:solidFill>
              </a:rPr>
              <a:pPr fontAlgn="base">
                <a:spcBef>
                  <a:spcPct val="0"/>
                </a:spcBef>
                <a:spcAft>
                  <a:spcPct val="0"/>
                </a:spcAft>
                <a:defRPr/>
              </a:pPr>
              <a:t>‹#›</a:t>
            </a:fld>
            <a:endParaRPr lang="zh-CN" altLang="en-US">
              <a:solidFill>
                <a:srgbClr val="1F497D"/>
              </a:solidFill>
            </a:endParaRPr>
          </a:p>
        </p:txBody>
      </p:sp>
      <p:sp>
        <p:nvSpPr>
          <p:cNvPr id="1031" name="直接连接符 27"/>
          <p:cNvSpPr>
            <a:spLocks noChangeShapeType="1"/>
          </p:cNvSpPr>
          <p:nvPr/>
        </p:nvSpPr>
        <p:spPr bwMode="auto">
          <a:xfrm>
            <a:off x="457200" y="6353175"/>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2" name="直接连接符 28"/>
          <p:cNvSpPr>
            <a:spLocks noChangeShapeType="1"/>
          </p:cNvSpPr>
          <p:nvPr/>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3" name="等腰三角形 9"/>
          <p:cNvSpPr>
            <a:spLocks noChangeAspect="1" noChangeArrowheads="1"/>
          </p:cNvSpPr>
          <p:nvPr/>
        </p:nvSpPr>
        <p:spPr bwMode="auto">
          <a:xfrm rot="5400000">
            <a:off x="419100" y="6467475"/>
            <a:ext cx="190500" cy="120650"/>
          </a:xfrm>
          <a:prstGeom prst="triangle">
            <a:avLst>
              <a:gd name="adj" fmla="val 50000"/>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defRPr/>
            </a:pPr>
            <a:endParaRPr lang="zh-CN" altLang="en-US">
              <a:solidFill>
                <a:srgbClr val="FFFFFF"/>
              </a:solidFill>
              <a:latin typeface="Times New Roman" pitchFamily="18" charset="0"/>
              <a:cs typeface="Times New Roman" pitchFamily="18" charset="0"/>
              <a:sym typeface="Times New Roman" pitchFamily="18" charset="0"/>
            </a:endParaRPr>
          </a:p>
        </p:txBody>
      </p:sp>
    </p:spTree>
    <p:extLst>
      <p:ext uri="{BB962C8B-B14F-4D97-AF65-F5344CB8AC3E}">
        <p14:creationId xmlns:p14="http://schemas.microsoft.com/office/powerpoint/2010/main" val="58008031"/>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hf hdr="0" ftr="0" dt="0"/>
  <p:txStyles>
    <p:titleStyle>
      <a:lvl1pPr algn="l" rtl="0" eaLnBrk="0" fontAlgn="base" hangingPunct="0">
        <a:spcBef>
          <a:spcPct val="0"/>
        </a:spcBef>
        <a:spcAft>
          <a:spcPct val="0"/>
        </a:spcAft>
        <a:defRPr kumimoji="1" sz="3200">
          <a:solidFill>
            <a:schemeClr val="tx1"/>
          </a:solidFill>
          <a:latin typeface="Gill Sans MT" panose="020B0502020104020203" pitchFamily="34" charset="0"/>
          <a:ea typeface="+mn-ea"/>
          <a:cs typeface="微软雅黑" charset="0"/>
          <a:sym typeface="Arial" charset="0"/>
        </a:defRPr>
      </a:lvl1pPr>
      <a:lvl2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2pPr>
      <a:lvl3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3pPr>
      <a:lvl4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4pPr>
      <a:lvl5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5pPr>
      <a:lvl6pPr marL="4572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6pPr>
      <a:lvl7pPr marL="9144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7pPr>
      <a:lvl8pPr marL="13716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8pPr>
      <a:lvl9pPr marL="18288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9pPr>
    </p:titleStyle>
    <p:bodyStyle>
      <a:lvl1pPr marL="273050" indent="-273050" algn="l" defTabSz="0" rtl="0" eaLnBrk="0" fontAlgn="base" hangingPunct="0">
        <a:spcBef>
          <a:spcPts val="600"/>
        </a:spcBef>
        <a:spcAft>
          <a:spcPct val="0"/>
        </a:spcAft>
        <a:buClr>
          <a:schemeClr val="accent1"/>
        </a:buClr>
        <a:buSzPct val="76000"/>
        <a:buFont typeface="Wingdings 3" charset="0"/>
        <a:buChar char=""/>
        <a:defRPr kumimoji="1" sz="2600">
          <a:solidFill>
            <a:schemeClr val="tx1"/>
          </a:solidFill>
          <a:latin typeface="+mn-lt"/>
          <a:ea typeface="+mn-ea"/>
          <a:cs typeface="微软雅黑" charset="0"/>
          <a:sym typeface="Times New Roman" charset="0"/>
        </a:defRPr>
      </a:lvl1pPr>
      <a:lvl2pPr marL="547688" indent="-271463" algn="l" defTabSz="0" rtl="0" eaLnBrk="0" fontAlgn="base" hangingPunct="0">
        <a:spcBef>
          <a:spcPts val="500"/>
        </a:spcBef>
        <a:spcAft>
          <a:spcPct val="0"/>
        </a:spcAft>
        <a:buClr>
          <a:schemeClr val="accent2"/>
        </a:buClr>
        <a:buSzPct val="76000"/>
        <a:buFont typeface="Wingdings 3" charset="0"/>
        <a:buChar char=""/>
        <a:defRPr kumimoji="1" sz="2300">
          <a:solidFill>
            <a:schemeClr val="tx2"/>
          </a:solidFill>
          <a:latin typeface="+mn-lt"/>
          <a:ea typeface="+mn-ea"/>
          <a:cs typeface="微软雅黑" charset="0"/>
          <a:sym typeface="Times New Roman" charset="0"/>
        </a:defRPr>
      </a:lvl2pPr>
      <a:lvl3pPr marL="822325" indent="-228600" algn="l" defTabSz="0" rtl="0" eaLnBrk="0" fontAlgn="base" hangingPunct="0">
        <a:spcBef>
          <a:spcPts val="500"/>
        </a:spcBef>
        <a:spcAft>
          <a:spcPct val="0"/>
        </a:spcAft>
        <a:buClr>
          <a:srgbClr val="BCBCBC"/>
        </a:buClr>
        <a:buSzPct val="76000"/>
        <a:buFont typeface="Wingdings 3" charset="0"/>
        <a:buChar char=""/>
        <a:defRPr kumimoji="1" sz="2000">
          <a:solidFill>
            <a:schemeClr val="tx1"/>
          </a:solidFill>
          <a:latin typeface="+mn-lt"/>
          <a:ea typeface="+mn-ea"/>
          <a:cs typeface="微软雅黑" charset="0"/>
          <a:sym typeface="Times New Roman" charset="0"/>
        </a:defRPr>
      </a:lvl3pPr>
      <a:lvl4pPr marL="1096963" indent="-227013" algn="l" defTabSz="0" rtl="0" eaLnBrk="0" fontAlgn="base" hangingPunct="0">
        <a:spcBef>
          <a:spcPts val="400"/>
        </a:spcBef>
        <a:spcAft>
          <a:spcPct val="0"/>
        </a:spcAft>
        <a:buClr>
          <a:srgbClr val="8BA2B4"/>
        </a:buClr>
        <a:buSzPct val="70000"/>
        <a:buFont typeface="Wingdings" charset="0"/>
        <a:buChar char=""/>
        <a:defRPr kumimoji="1" sz="2000">
          <a:solidFill>
            <a:schemeClr val="tx1"/>
          </a:solidFill>
          <a:latin typeface="+mn-lt"/>
          <a:ea typeface="+mn-ea"/>
          <a:cs typeface="微软雅黑" charset="0"/>
          <a:sym typeface="Times New Roman" charset="0"/>
        </a:defRPr>
      </a:lvl4pPr>
      <a:lvl5pPr marL="1371600" indent="-228600" algn="l" defTabSz="0" rtl="0" eaLnBrk="0" fontAlgn="base" hangingPunct="0">
        <a:spcBef>
          <a:spcPts val="300"/>
        </a:spcBef>
        <a:spcAft>
          <a:spcPct val="0"/>
        </a:spcAft>
        <a:buClr>
          <a:schemeClr val="accent2"/>
        </a:buClr>
        <a:buSzPct val="70000"/>
        <a:buFont typeface="Wingdings" charset="0"/>
        <a:buChar char=""/>
        <a:defRPr kumimoji="1" sz="1600">
          <a:solidFill>
            <a:schemeClr val="tx1"/>
          </a:solidFill>
          <a:latin typeface="+mn-lt"/>
          <a:ea typeface="+mn-ea"/>
          <a:cs typeface="微软雅黑" charset="0"/>
          <a:sym typeface="Times New Roman" charset="0"/>
        </a:defRPr>
      </a:lvl5pPr>
      <a:lvl6pPr marL="18288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6pPr>
      <a:lvl7pPr marL="22860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7pPr>
      <a:lvl8pPr marL="27432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8pPr>
      <a:lvl9pPr marL="32004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zh-CN" altLang="zh-CN"/>
              <a:t>单击以编辑</a:t>
            </a:r>
            <a:r>
              <a:rPr lang="zh-CN" altLang="en-US"/>
              <a:t>母版标题样式</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a:t>单击以编辑母版文本样式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eaLnBrk="1" hangingPunct="1">
              <a:spcBef>
                <a:spcPct val="50000"/>
              </a:spcBef>
              <a:buFontTx/>
              <a:buNone/>
              <a:defRPr sz="1400" b="0" smtClean="0"/>
            </a:lvl1pPr>
          </a:lstStyle>
          <a:p>
            <a:pPr fontAlgn="base">
              <a:spcAft>
                <a:spcPct val="0"/>
              </a:spcAft>
              <a:defRPr/>
            </a:pPr>
            <a:endParaRPr kumimoji="1" lang="en-US" altLang="zh-CN">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ctr" eaLnBrk="1" hangingPunct="1">
              <a:spcBef>
                <a:spcPct val="50000"/>
              </a:spcBef>
              <a:buFontTx/>
              <a:buNone/>
              <a:defRPr sz="1400" b="0" smtClean="0"/>
            </a:lvl1pPr>
          </a:lstStyle>
          <a:p>
            <a:pPr fontAlgn="base">
              <a:spcAft>
                <a:spcPct val="0"/>
              </a:spcAft>
              <a:defRPr/>
            </a:pPr>
            <a:endParaRPr kumimoji="1" lang="en-US" altLang="zh-CN">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r" eaLnBrk="1" hangingPunct="1">
              <a:spcBef>
                <a:spcPct val="50000"/>
              </a:spcBef>
              <a:buFontTx/>
              <a:buNone/>
              <a:defRPr sz="1400" b="0" smtClean="0"/>
            </a:lvl1pPr>
          </a:lstStyle>
          <a:p>
            <a:pPr fontAlgn="base">
              <a:spcAft>
                <a:spcPct val="0"/>
              </a:spcAft>
              <a:defRPr/>
            </a:pPr>
            <a:fld id="{82198B1E-381F-8D44-B02F-54612C8AAD61}" type="slidenum">
              <a:rPr kumimoji="1" lang="en-US" altLang="zh-CN">
                <a:solidFill>
                  <a:srgbClr val="000000"/>
                </a:solidFill>
              </a:rPr>
              <a:pPr fontAlgn="base">
                <a:spcAft>
                  <a:spcPct val="0"/>
                </a:spcAft>
                <a:defRPr/>
              </a:pPr>
              <a:t>‹#›</a:t>
            </a:fld>
            <a:endParaRPr kumimoji="1" lang="en-US" altLang="zh-CN">
              <a:solidFill>
                <a:srgbClr val="000000"/>
              </a:solidFill>
            </a:endParaRPr>
          </a:p>
        </p:txBody>
      </p:sp>
    </p:spTree>
    <p:extLst>
      <p:ext uri="{BB962C8B-B14F-4D97-AF65-F5344CB8AC3E}">
        <p14:creationId xmlns:p14="http://schemas.microsoft.com/office/powerpoint/2010/main" val="168819575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hf hdr="0" ftr="0" dt="0"/>
  <p:txStyles>
    <p:titleStyle>
      <a:lvl1pPr algn="ctr" rtl="0" eaLnBrk="0" fontAlgn="base" hangingPunct="0">
        <a:spcBef>
          <a:spcPct val="0"/>
        </a:spcBef>
        <a:spcAft>
          <a:spcPct val="0"/>
        </a:spcAft>
        <a:defRPr kumimoji="1" sz="4400" kern="1200">
          <a:solidFill>
            <a:schemeClr val="tx2"/>
          </a:solidFill>
          <a:latin typeface="+mj-lt"/>
          <a:ea typeface="+mj-ea"/>
          <a:cs typeface="+mj-cs"/>
        </a:defRPr>
      </a:lvl1pPr>
      <a:lvl2pPr algn="ctr" rtl="0" eaLnBrk="0" fontAlgn="base" hangingPunct="0">
        <a:spcBef>
          <a:spcPct val="0"/>
        </a:spcBef>
        <a:spcAft>
          <a:spcPct val="0"/>
        </a:spcAft>
        <a:defRPr kumimoji="1" sz="4400">
          <a:solidFill>
            <a:schemeClr val="tx2"/>
          </a:solidFill>
          <a:latin typeface="Times New Roman" charset="0"/>
          <a:ea typeface="宋体" charset="-122"/>
        </a:defRPr>
      </a:lvl2pPr>
      <a:lvl3pPr algn="ctr" rtl="0" eaLnBrk="0" fontAlgn="base" hangingPunct="0">
        <a:spcBef>
          <a:spcPct val="0"/>
        </a:spcBef>
        <a:spcAft>
          <a:spcPct val="0"/>
        </a:spcAft>
        <a:defRPr kumimoji="1" sz="4400">
          <a:solidFill>
            <a:schemeClr val="tx2"/>
          </a:solidFill>
          <a:latin typeface="Times New Roman" charset="0"/>
          <a:ea typeface="宋体" charset="-122"/>
        </a:defRPr>
      </a:lvl3pPr>
      <a:lvl4pPr algn="ctr" rtl="0" eaLnBrk="0" fontAlgn="base" hangingPunct="0">
        <a:spcBef>
          <a:spcPct val="0"/>
        </a:spcBef>
        <a:spcAft>
          <a:spcPct val="0"/>
        </a:spcAft>
        <a:defRPr kumimoji="1" sz="4400">
          <a:solidFill>
            <a:schemeClr val="tx2"/>
          </a:solidFill>
          <a:latin typeface="Times New Roman" charset="0"/>
          <a:ea typeface="宋体" charset="-122"/>
        </a:defRPr>
      </a:lvl4pPr>
      <a:lvl5pPr algn="ctr" rtl="0" eaLnBrk="0" fontAlgn="base" hangingPunct="0">
        <a:spcBef>
          <a:spcPct val="0"/>
        </a:spcBef>
        <a:spcAft>
          <a:spcPct val="0"/>
        </a:spcAft>
        <a:defRPr kumimoji="1" sz="4400">
          <a:solidFill>
            <a:schemeClr val="tx2"/>
          </a:solidFill>
          <a:latin typeface="Times New Roman" charset="0"/>
          <a:ea typeface="宋体" charset="-122"/>
        </a:defRPr>
      </a:lvl5pPr>
      <a:lvl6pPr marL="457200" algn="ctr" rtl="0" fontAlgn="base">
        <a:spcBef>
          <a:spcPct val="0"/>
        </a:spcBef>
        <a:spcAft>
          <a:spcPct val="0"/>
        </a:spcAft>
        <a:defRPr kumimoji="1" sz="4400">
          <a:solidFill>
            <a:schemeClr val="tx2"/>
          </a:solidFill>
          <a:latin typeface="Times New Roman" charset="0"/>
          <a:ea typeface="宋体" charset="-122"/>
        </a:defRPr>
      </a:lvl6pPr>
      <a:lvl7pPr marL="914400" algn="ctr" rtl="0" fontAlgn="base">
        <a:spcBef>
          <a:spcPct val="0"/>
        </a:spcBef>
        <a:spcAft>
          <a:spcPct val="0"/>
        </a:spcAft>
        <a:defRPr kumimoji="1" sz="4400">
          <a:solidFill>
            <a:schemeClr val="tx2"/>
          </a:solidFill>
          <a:latin typeface="Times New Roman" charset="0"/>
          <a:ea typeface="宋体" charset="-122"/>
        </a:defRPr>
      </a:lvl7pPr>
      <a:lvl8pPr marL="1371600" algn="ctr" rtl="0" fontAlgn="base">
        <a:spcBef>
          <a:spcPct val="0"/>
        </a:spcBef>
        <a:spcAft>
          <a:spcPct val="0"/>
        </a:spcAft>
        <a:defRPr kumimoji="1" sz="4400">
          <a:solidFill>
            <a:schemeClr val="tx2"/>
          </a:solidFill>
          <a:latin typeface="Times New Roman" charset="0"/>
          <a:ea typeface="宋体" charset="-122"/>
        </a:defRPr>
      </a:lvl8pPr>
      <a:lvl9pPr marL="1828800" algn="ctr" rtl="0" fontAlgn="base">
        <a:spcBef>
          <a:spcPct val="0"/>
        </a:spcBef>
        <a:spcAft>
          <a:spcPct val="0"/>
        </a:spcAft>
        <a:defRPr kumimoji="1" sz="4400">
          <a:solidFill>
            <a:schemeClr val="tx2"/>
          </a:solidFill>
          <a:latin typeface="Times New Roman" charset="0"/>
          <a:ea typeface="宋体" charset="-122"/>
        </a:defRPr>
      </a:lvl9pPr>
    </p:titleStyle>
    <p:bodyStyle>
      <a:lvl1pPr marL="342900" indent="-342900" algn="l" rtl="0" eaLnBrk="0" fontAlgn="base" hangingPunct="0">
        <a:spcBef>
          <a:spcPct val="20000"/>
        </a:spcBef>
        <a:spcAft>
          <a:spcPct val="0"/>
        </a:spcAft>
        <a:buChar char="•"/>
        <a:defRPr kumimoji="1"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kumimoji="1"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umimoji="1"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umimoji="1"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2"/>
            </a:gs>
            <a:gs pos="50000">
              <a:schemeClr val="bg1"/>
            </a:gs>
            <a:gs pos="100000">
              <a:schemeClr val="bg2"/>
            </a:gs>
          </a:gsLst>
          <a:lin ang="2700000" scaled="1"/>
        </a:gradFill>
        <a:effectLst/>
      </p:bgPr>
    </p:bg>
    <p:spTree>
      <p:nvGrpSpPr>
        <p:cNvPr id="1" name=""/>
        <p:cNvGrpSpPr/>
        <p:nvPr/>
      </p:nvGrpSpPr>
      <p:grpSpPr>
        <a:xfrm>
          <a:off x="0" y="0"/>
          <a:ext cx="0" cy="0"/>
          <a:chOff x="0" y="0"/>
          <a:chExt cx="0" cy="0"/>
        </a:xfrm>
      </p:grpSpPr>
      <p:sp>
        <p:nvSpPr>
          <p:cNvPr id="134146" name="Rectangle 2"/>
          <p:cNvSpPr>
            <a:spLocks noGrp="1" noChangeArrowheads="1"/>
          </p:cNvSpPr>
          <p:nvPr>
            <p:ph type="title"/>
          </p:nvPr>
        </p:nvSpPr>
        <p:spPr bwMode="auto">
          <a:xfrm>
            <a:off x="250825" y="188913"/>
            <a:ext cx="6408738" cy="766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34147" name="Rectangle 3"/>
          <p:cNvSpPr>
            <a:spLocks noGrp="1" noChangeArrowheads="1"/>
          </p:cNvSpPr>
          <p:nvPr>
            <p:ph type="body" idx="1"/>
          </p:nvPr>
        </p:nvSpPr>
        <p:spPr bwMode="auto">
          <a:xfrm>
            <a:off x="250825" y="1052513"/>
            <a:ext cx="8713788" cy="51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34151" name="Rectangle 7"/>
          <p:cNvSpPr>
            <a:spLocks noGrp="1" noChangeArrowheads="1"/>
          </p:cNvSpPr>
          <p:nvPr>
            <p:ph type="sldNum" sz="quarter" idx="4"/>
          </p:nvPr>
        </p:nvSpPr>
        <p:spPr bwMode="auto">
          <a:xfrm>
            <a:off x="8172450" y="6524625"/>
            <a:ext cx="971550"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ctr">
              <a:spcBef>
                <a:spcPct val="0"/>
              </a:spcBef>
              <a:defRPr sz="1600">
                <a:solidFill>
                  <a:schemeClr val="bg1"/>
                </a:solidFill>
                <a:latin typeface="Courier New" charset="0"/>
                <a:ea typeface="+mj-ea"/>
              </a:defRPr>
            </a:lvl1pPr>
          </a:lstStyle>
          <a:p>
            <a:pPr fontAlgn="base">
              <a:spcAft>
                <a:spcPct val="0"/>
              </a:spcAft>
            </a:pPr>
            <a:fld id="{5D45C9F5-1408-324D-8D5F-CCC11DF67320}" type="slidenum">
              <a:rPr kumimoji="1" lang="en-US" altLang="zh-CN" smtClean="0">
                <a:solidFill>
                  <a:srgbClr val="FFFFFF"/>
                </a:solidFill>
              </a:rPr>
              <a:pPr fontAlgn="base">
                <a:spcAft>
                  <a:spcPct val="0"/>
                </a:spcAft>
              </a:pPr>
              <a:t>‹#›</a:t>
            </a:fld>
            <a:endParaRPr kumimoji="1" lang="en-US" altLang="zh-CN">
              <a:solidFill>
                <a:srgbClr val="FFFFFF"/>
              </a:solidFill>
            </a:endParaRPr>
          </a:p>
        </p:txBody>
      </p:sp>
    </p:spTree>
    <p:extLst>
      <p:ext uri="{BB962C8B-B14F-4D97-AF65-F5344CB8AC3E}">
        <p14:creationId xmlns:p14="http://schemas.microsoft.com/office/powerpoint/2010/main" val="488360336"/>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Lst>
  <p:transition>
    <p:cover/>
  </p:transition>
  <p:hf hdr="0" ftr="0" dt="0"/>
  <p:txStyles>
    <p:titleStyle>
      <a:lvl1pPr algn="l" rtl="0" fontAlgn="base">
        <a:spcBef>
          <a:spcPct val="0"/>
        </a:spcBef>
        <a:spcAft>
          <a:spcPct val="0"/>
        </a:spcAft>
        <a:defRPr kumimoji="1" sz="3600" b="1" kern="1200">
          <a:solidFill>
            <a:srgbClr val="000066"/>
          </a:solidFill>
          <a:latin typeface="+mj-lt"/>
          <a:ea typeface="+mj-ea"/>
          <a:cs typeface="+mj-cs"/>
        </a:defRPr>
      </a:lvl1pPr>
      <a:lvl2pPr algn="l" rtl="0" fontAlgn="base">
        <a:spcBef>
          <a:spcPct val="0"/>
        </a:spcBef>
        <a:spcAft>
          <a:spcPct val="0"/>
        </a:spcAft>
        <a:defRPr kumimoji="1" sz="3600" b="1">
          <a:solidFill>
            <a:srgbClr val="000066"/>
          </a:solidFill>
          <a:latin typeface="Times New Roman" charset="0"/>
          <a:ea typeface="宋体" charset="-122"/>
        </a:defRPr>
      </a:lvl2pPr>
      <a:lvl3pPr algn="l" rtl="0" fontAlgn="base">
        <a:spcBef>
          <a:spcPct val="0"/>
        </a:spcBef>
        <a:spcAft>
          <a:spcPct val="0"/>
        </a:spcAft>
        <a:defRPr kumimoji="1" sz="3600" b="1">
          <a:solidFill>
            <a:srgbClr val="000066"/>
          </a:solidFill>
          <a:latin typeface="Times New Roman" charset="0"/>
          <a:ea typeface="宋体" charset="-122"/>
        </a:defRPr>
      </a:lvl3pPr>
      <a:lvl4pPr algn="l" rtl="0" fontAlgn="base">
        <a:spcBef>
          <a:spcPct val="0"/>
        </a:spcBef>
        <a:spcAft>
          <a:spcPct val="0"/>
        </a:spcAft>
        <a:defRPr kumimoji="1" sz="3600" b="1">
          <a:solidFill>
            <a:srgbClr val="000066"/>
          </a:solidFill>
          <a:latin typeface="Times New Roman" charset="0"/>
          <a:ea typeface="宋体" charset="-122"/>
        </a:defRPr>
      </a:lvl4pPr>
      <a:lvl5pPr algn="l" rtl="0" fontAlgn="base">
        <a:spcBef>
          <a:spcPct val="0"/>
        </a:spcBef>
        <a:spcAft>
          <a:spcPct val="0"/>
        </a:spcAft>
        <a:defRPr kumimoji="1" sz="3600" b="1">
          <a:solidFill>
            <a:srgbClr val="000066"/>
          </a:solidFill>
          <a:latin typeface="Times New Roman" charset="0"/>
          <a:ea typeface="宋体" charset="-122"/>
        </a:defRPr>
      </a:lvl5pPr>
      <a:lvl6pPr marL="457200" algn="l" rtl="0" fontAlgn="base">
        <a:spcBef>
          <a:spcPct val="0"/>
        </a:spcBef>
        <a:spcAft>
          <a:spcPct val="0"/>
        </a:spcAft>
        <a:defRPr kumimoji="1" sz="3600" b="1">
          <a:solidFill>
            <a:srgbClr val="000066"/>
          </a:solidFill>
          <a:latin typeface="Times New Roman" charset="0"/>
          <a:ea typeface="宋体" charset="-122"/>
        </a:defRPr>
      </a:lvl6pPr>
      <a:lvl7pPr marL="914400" algn="l" rtl="0" fontAlgn="base">
        <a:spcBef>
          <a:spcPct val="0"/>
        </a:spcBef>
        <a:spcAft>
          <a:spcPct val="0"/>
        </a:spcAft>
        <a:defRPr kumimoji="1" sz="3600" b="1">
          <a:solidFill>
            <a:srgbClr val="000066"/>
          </a:solidFill>
          <a:latin typeface="Times New Roman" charset="0"/>
          <a:ea typeface="宋体" charset="-122"/>
        </a:defRPr>
      </a:lvl7pPr>
      <a:lvl8pPr marL="1371600" algn="l" rtl="0" fontAlgn="base">
        <a:spcBef>
          <a:spcPct val="0"/>
        </a:spcBef>
        <a:spcAft>
          <a:spcPct val="0"/>
        </a:spcAft>
        <a:defRPr kumimoji="1" sz="3600" b="1">
          <a:solidFill>
            <a:srgbClr val="000066"/>
          </a:solidFill>
          <a:latin typeface="Times New Roman" charset="0"/>
          <a:ea typeface="宋体" charset="-122"/>
        </a:defRPr>
      </a:lvl8pPr>
      <a:lvl9pPr marL="1828800" algn="l" rtl="0" fontAlgn="base">
        <a:spcBef>
          <a:spcPct val="0"/>
        </a:spcBef>
        <a:spcAft>
          <a:spcPct val="0"/>
        </a:spcAft>
        <a:defRPr kumimoji="1" sz="3600" b="1">
          <a:solidFill>
            <a:srgbClr val="000066"/>
          </a:solidFill>
          <a:latin typeface="Times New Roman" charset="0"/>
          <a:ea typeface="宋体" charset="-122"/>
        </a:defRPr>
      </a:lvl9pPr>
    </p:titleStyle>
    <p:bodyStyle>
      <a:lvl1pPr marL="342900" indent="-342900" algn="l" rtl="0" fontAlgn="base">
        <a:spcBef>
          <a:spcPct val="20000"/>
        </a:spcBef>
        <a:spcAft>
          <a:spcPct val="0"/>
        </a:spcAft>
        <a:buBlip>
          <a:blip r:embed="rId15"/>
        </a:buBlip>
        <a:defRPr kumimoji="1" sz="2800" kern="1200">
          <a:solidFill>
            <a:schemeClr val="tx1"/>
          </a:solidFill>
          <a:latin typeface="+mn-lt"/>
          <a:ea typeface="+mn-ea"/>
          <a:cs typeface="+mn-cs"/>
        </a:defRPr>
      </a:lvl1pPr>
      <a:lvl2pPr marL="742950" indent="-285750" algn="l" rtl="0" fontAlgn="base">
        <a:spcBef>
          <a:spcPct val="20000"/>
        </a:spcBef>
        <a:spcAft>
          <a:spcPct val="0"/>
        </a:spcAft>
        <a:buSzPct val="75000"/>
        <a:buBlip>
          <a:blip r:embed="rId16"/>
        </a:buBlip>
        <a:defRPr kumimoji="1" sz="2400" kern="1200">
          <a:solidFill>
            <a:schemeClr val="tx1"/>
          </a:solidFill>
          <a:latin typeface="+mn-lt"/>
          <a:ea typeface="+mn-ea"/>
          <a:cs typeface="+mn-cs"/>
        </a:defRPr>
      </a:lvl2pPr>
      <a:lvl3pPr marL="1143000" indent="-228600" algn="l" rtl="0" fontAlgn="base">
        <a:spcBef>
          <a:spcPct val="20000"/>
        </a:spcBef>
        <a:spcAft>
          <a:spcPct val="0"/>
        </a:spcAft>
        <a:buBlip>
          <a:blip r:embed="rId17"/>
        </a:buBlip>
        <a:defRPr kumimoji="1" sz="2000" kern="1200">
          <a:solidFill>
            <a:schemeClr val="tx1"/>
          </a:solidFill>
          <a:latin typeface="+mn-lt"/>
          <a:ea typeface="+mn-ea"/>
          <a:cs typeface="+mn-cs"/>
        </a:defRPr>
      </a:lvl3pPr>
      <a:lvl4pPr marL="1600200" indent="-228600" algn="l" rtl="0" fontAlgn="base">
        <a:spcBef>
          <a:spcPct val="20000"/>
        </a:spcBef>
        <a:spcAft>
          <a:spcPct val="0"/>
        </a:spcAft>
        <a:buBlip>
          <a:blip r:embed="rId18"/>
        </a:buBlip>
        <a:defRPr kumimoji="1" kern="1200">
          <a:solidFill>
            <a:schemeClr val="tx1"/>
          </a:solidFill>
          <a:latin typeface="+mn-lt"/>
          <a:ea typeface="+mn-ea"/>
          <a:cs typeface="+mn-cs"/>
        </a:defRPr>
      </a:lvl4pPr>
      <a:lvl5pPr marL="2057400" indent="-228600" algn="l" rtl="0" fontAlgn="base">
        <a:spcBef>
          <a:spcPct val="20000"/>
        </a:spcBef>
        <a:spcAft>
          <a:spcPct val="0"/>
        </a:spcAft>
        <a:buClr>
          <a:schemeClr val="tx2"/>
        </a:buClr>
        <a:buChar char="–"/>
        <a:defRPr kumimoji="1"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2"/>
            </a:gs>
            <a:gs pos="50000">
              <a:schemeClr val="bg1"/>
            </a:gs>
            <a:gs pos="100000">
              <a:schemeClr val="bg2"/>
            </a:gs>
          </a:gsLst>
          <a:lin ang="2700000" scaled="1"/>
        </a:gradFill>
        <a:effectLst/>
      </p:bgPr>
    </p:bg>
    <p:spTree>
      <p:nvGrpSpPr>
        <p:cNvPr id="1" name=""/>
        <p:cNvGrpSpPr/>
        <p:nvPr/>
      </p:nvGrpSpPr>
      <p:grpSpPr>
        <a:xfrm>
          <a:off x="0" y="0"/>
          <a:ext cx="0" cy="0"/>
          <a:chOff x="0" y="0"/>
          <a:chExt cx="0" cy="0"/>
        </a:xfrm>
      </p:grpSpPr>
      <p:sp>
        <p:nvSpPr>
          <p:cNvPr id="134146" name="Rectangle 2">
            <a:extLst>
              <a:ext uri="{FF2B5EF4-FFF2-40B4-BE49-F238E27FC236}">
                <a16:creationId xmlns:a16="http://schemas.microsoft.com/office/drawing/2014/main" id="{73203150-CFE6-DB42-A390-7D8DCE5EC61C}"/>
              </a:ext>
            </a:extLst>
          </p:cNvPr>
          <p:cNvSpPr>
            <a:spLocks noGrp="1" noChangeArrowheads="1"/>
          </p:cNvSpPr>
          <p:nvPr>
            <p:ph type="title"/>
          </p:nvPr>
        </p:nvSpPr>
        <p:spPr bwMode="auto">
          <a:xfrm>
            <a:off x="250825" y="188913"/>
            <a:ext cx="6408738" cy="766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34147" name="Rectangle 3">
            <a:extLst>
              <a:ext uri="{FF2B5EF4-FFF2-40B4-BE49-F238E27FC236}">
                <a16:creationId xmlns:a16="http://schemas.microsoft.com/office/drawing/2014/main" id="{64047D25-1A73-4A49-87AB-AFD42958CE41}"/>
              </a:ext>
            </a:extLst>
          </p:cNvPr>
          <p:cNvSpPr>
            <a:spLocks noGrp="1" noChangeArrowheads="1"/>
          </p:cNvSpPr>
          <p:nvPr>
            <p:ph type="body" idx="1"/>
          </p:nvPr>
        </p:nvSpPr>
        <p:spPr bwMode="auto">
          <a:xfrm>
            <a:off x="250825" y="1052513"/>
            <a:ext cx="8713788" cy="51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34151" name="Rectangle 7">
            <a:extLst>
              <a:ext uri="{FF2B5EF4-FFF2-40B4-BE49-F238E27FC236}">
                <a16:creationId xmlns:a16="http://schemas.microsoft.com/office/drawing/2014/main" id="{AFA68EA0-2F68-A341-921D-60D98834D399}"/>
              </a:ext>
            </a:extLst>
          </p:cNvPr>
          <p:cNvSpPr>
            <a:spLocks noGrp="1" noChangeArrowheads="1"/>
          </p:cNvSpPr>
          <p:nvPr>
            <p:ph type="sldNum" sz="quarter" idx="4"/>
          </p:nvPr>
        </p:nvSpPr>
        <p:spPr bwMode="auto">
          <a:xfrm>
            <a:off x="8172450" y="6524625"/>
            <a:ext cx="971550"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spcBef>
                <a:spcPct val="0"/>
              </a:spcBef>
              <a:defRPr sz="1600">
                <a:solidFill>
                  <a:schemeClr val="bg1"/>
                </a:solidFill>
                <a:latin typeface="Courier New" panose="02070309020205020404" pitchFamily="49" charset="0"/>
                <a:ea typeface="+mj-ea"/>
              </a:defRPr>
            </a:lvl1pPr>
          </a:lstStyle>
          <a:p>
            <a:fld id="{19DA1FF6-0D2A-C64F-87BC-CE18EE5B1A5C}" type="slidenum">
              <a:rPr lang="en-US" altLang="zh-CN"/>
              <a:pPr/>
              <a:t>‹#›</a:t>
            </a:fld>
            <a:endParaRPr lang="en-US" altLang="zh-CN"/>
          </a:p>
        </p:txBody>
      </p:sp>
    </p:spTree>
    <p:extLst>
      <p:ext uri="{BB962C8B-B14F-4D97-AF65-F5344CB8AC3E}">
        <p14:creationId xmlns:p14="http://schemas.microsoft.com/office/powerpoint/2010/main" val="318918316"/>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Lst>
  <p:transition>
    <p:cover/>
  </p:transition>
  <p:hf hdr="0" ftr="0" dt="0"/>
  <p:txStyles>
    <p:titleStyle>
      <a:lvl1pPr algn="l" rtl="0" fontAlgn="base">
        <a:spcBef>
          <a:spcPct val="0"/>
        </a:spcBef>
        <a:spcAft>
          <a:spcPct val="0"/>
        </a:spcAft>
        <a:defRPr kumimoji="1" sz="3600" b="1" kern="1200">
          <a:solidFill>
            <a:srgbClr val="000066"/>
          </a:solidFill>
          <a:latin typeface="+mj-lt"/>
          <a:ea typeface="+mj-ea"/>
          <a:cs typeface="+mj-cs"/>
        </a:defRPr>
      </a:lvl1pPr>
      <a:lvl2pPr algn="l" rtl="0" fontAlgn="base">
        <a:spcBef>
          <a:spcPct val="0"/>
        </a:spcBef>
        <a:spcAft>
          <a:spcPct val="0"/>
        </a:spcAft>
        <a:defRPr kumimoji="1" sz="3600" b="1">
          <a:solidFill>
            <a:srgbClr val="000066"/>
          </a:solidFill>
          <a:latin typeface="Times New Roman" panose="02020603050405020304" pitchFamily="18" charset="0"/>
          <a:ea typeface="宋体" panose="02010600030101010101" pitchFamily="2" charset="-122"/>
        </a:defRPr>
      </a:lvl2pPr>
      <a:lvl3pPr algn="l" rtl="0" fontAlgn="base">
        <a:spcBef>
          <a:spcPct val="0"/>
        </a:spcBef>
        <a:spcAft>
          <a:spcPct val="0"/>
        </a:spcAft>
        <a:defRPr kumimoji="1" sz="3600" b="1">
          <a:solidFill>
            <a:srgbClr val="000066"/>
          </a:solidFill>
          <a:latin typeface="Times New Roman" panose="02020603050405020304" pitchFamily="18" charset="0"/>
          <a:ea typeface="宋体" panose="02010600030101010101" pitchFamily="2" charset="-122"/>
        </a:defRPr>
      </a:lvl3pPr>
      <a:lvl4pPr algn="l" rtl="0" fontAlgn="base">
        <a:spcBef>
          <a:spcPct val="0"/>
        </a:spcBef>
        <a:spcAft>
          <a:spcPct val="0"/>
        </a:spcAft>
        <a:defRPr kumimoji="1" sz="3600" b="1">
          <a:solidFill>
            <a:srgbClr val="000066"/>
          </a:solidFill>
          <a:latin typeface="Times New Roman" panose="02020603050405020304" pitchFamily="18" charset="0"/>
          <a:ea typeface="宋体" panose="02010600030101010101" pitchFamily="2" charset="-122"/>
        </a:defRPr>
      </a:lvl4pPr>
      <a:lvl5pPr algn="l" rtl="0" fontAlgn="base">
        <a:spcBef>
          <a:spcPct val="0"/>
        </a:spcBef>
        <a:spcAft>
          <a:spcPct val="0"/>
        </a:spcAft>
        <a:defRPr kumimoji="1" sz="3600" b="1">
          <a:solidFill>
            <a:srgbClr val="000066"/>
          </a:solidFill>
          <a:latin typeface="Times New Roman" panose="02020603050405020304" pitchFamily="18" charset="0"/>
          <a:ea typeface="宋体" panose="02010600030101010101" pitchFamily="2" charset="-122"/>
        </a:defRPr>
      </a:lvl5pPr>
      <a:lvl6pPr marL="457200" algn="l" rtl="0" fontAlgn="base">
        <a:spcBef>
          <a:spcPct val="0"/>
        </a:spcBef>
        <a:spcAft>
          <a:spcPct val="0"/>
        </a:spcAft>
        <a:defRPr kumimoji="1" sz="3600" b="1">
          <a:solidFill>
            <a:srgbClr val="000066"/>
          </a:solidFill>
          <a:latin typeface="Times New Roman" panose="02020603050405020304" pitchFamily="18" charset="0"/>
          <a:ea typeface="宋体" panose="02010600030101010101" pitchFamily="2" charset="-122"/>
        </a:defRPr>
      </a:lvl6pPr>
      <a:lvl7pPr marL="914400" algn="l" rtl="0" fontAlgn="base">
        <a:spcBef>
          <a:spcPct val="0"/>
        </a:spcBef>
        <a:spcAft>
          <a:spcPct val="0"/>
        </a:spcAft>
        <a:defRPr kumimoji="1" sz="3600" b="1">
          <a:solidFill>
            <a:srgbClr val="000066"/>
          </a:solidFill>
          <a:latin typeface="Times New Roman" panose="02020603050405020304" pitchFamily="18" charset="0"/>
          <a:ea typeface="宋体" panose="02010600030101010101" pitchFamily="2" charset="-122"/>
        </a:defRPr>
      </a:lvl7pPr>
      <a:lvl8pPr marL="1371600" algn="l" rtl="0" fontAlgn="base">
        <a:spcBef>
          <a:spcPct val="0"/>
        </a:spcBef>
        <a:spcAft>
          <a:spcPct val="0"/>
        </a:spcAft>
        <a:defRPr kumimoji="1" sz="3600" b="1">
          <a:solidFill>
            <a:srgbClr val="000066"/>
          </a:solidFill>
          <a:latin typeface="Times New Roman" panose="02020603050405020304" pitchFamily="18" charset="0"/>
          <a:ea typeface="宋体" panose="02010600030101010101" pitchFamily="2" charset="-122"/>
        </a:defRPr>
      </a:lvl8pPr>
      <a:lvl9pPr marL="1828800" algn="l" rtl="0" fontAlgn="base">
        <a:spcBef>
          <a:spcPct val="0"/>
        </a:spcBef>
        <a:spcAft>
          <a:spcPct val="0"/>
        </a:spcAft>
        <a:defRPr kumimoji="1" sz="3600" b="1">
          <a:solidFill>
            <a:srgbClr val="000066"/>
          </a:solidFill>
          <a:latin typeface="Times New Roman" panose="02020603050405020304" pitchFamily="18" charset="0"/>
          <a:ea typeface="宋体" panose="02010600030101010101" pitchFamily="2" charset="-122"/>
        </a:defRPr>
      </a:lvl9pPr>
    </p:titleStyle>
    <p:bodyStyle>
      <a:lvl1pPr marL="342900" indent="-342900" algn="l" rtl="0" fontAlgn="base">
        <a:spcBef>
          <a:spcPct val="20000"/>
        </a:spcBef>
        <a:spcAft>
          <a:spcPct val="0"/>
        </a:spcAft>
        <a:buBlip>
          <a:blip r:embed="rId15"/>
        </a:buBlip>
        <a:defRPr kumimoji="1" sz="2800" kern="1200">
          <a:solidFill>
            <a:schemeClr val="tx1"/>
          </a:solidFill>
          <a:latin typeface="+mn-lt"/>
          <a:ea typeface="+mn-ea"/>
          <a:cs typeface="+mn-cs"/>
        </a:defRPr>
      </a:lvl1pPr>
      <a:lvl2pPr marL="742950" indent="-285750" algn="l" rtl="0" fontAlgn="base">
        <a:spcBef>
          <a:spcPct val="20000"/>
        </a:spcBef>
        <a:spcAft>
          <a:spcPct val="0"/>
        </a:spcAft>
        <a:buSzPct val="75000"/>
        <a:buBlip>
          <a:blip r:embed="rId16"/>
        </a:buBlip>
        <a:defRPr kumimoji="1" sz="2400" kern="1200">
          <a:solidFill>
            <a:schemeClr val="tx1"/>
          </a:solidFill>
          <a:latin typeface="+mn-lt"/>
          <a:ea typeface="+mn-ea"/>
          <a:cs typeface="+mn-cs"/>
        </a:defRPr>
      </a:lvl2pPr>
      <a:lvl3pPr marL="1143000" indent="-228600" algn="l" rtl="0" fontAlgn="base">
        <a:spcBef>
          <a:spcPct val="20000"/>
        </a:spcBef>
        <a:spcAft>
          <a:spcPct val="0"/>
        </a:spcAft>
        <a:buBlip>
          <a:blip r:embed="rId17"/>
        </a:buBlip>
        <a:defRPr kumimoji="1" sz="2000" kern="1200">
          <a:solidFill>
            <a:schemeClr val="tx1"/>
          </a:solidFill>
          <a:latin typeface="+mn-lt"/>
          <a:ea typeface="+mn-ea"/>
          <a:cs typeface="+mn-cs"/>
        </a:defRPr>
      </a:lvl3pPr>
      <a:lvl4pPr marL="1600200" indent="-228600" algn="l" rtl="0" fontAlgn="base">
        <a:spcBef>
          <a:spcPct val="20000"/>
        </a:spcBef>
        <a:spcAft>
          <a:spcPct val="0"/>
        </a:spcAft>
        <a:buBlip>
          <a:blip r:embed="rId18"/>
        </a:buBlip>
        <a:defRPr kumimoji="1" kern="1200">
          <a:solidFill>
            <a:schemeClr val="tx1"/>
          </a:solidFill>
          <a:latin typeface="+mn-lt"/>
          <a:ea typeface="+mn-ea"/>
          <a:cs typeface="+mn-cs"/>
        </a:defRPr>
      </a:lvl4pPr>
      <a:lvl5pPr marL="2057400" indent="-228600" algn="l" rtl="0" fontAlgn="base">
        <a:spcBef>
          <a:spcPct val="20000"/>
        </a:spcBef>
        <a:spcAft>
          <a:spcPct val="0"/>
        </a:spcAft>
        <a:buClr>
          <a:schemeClr val="tx2"/>
        </a:buClr>
        <a:buChar char="–"/>
        <a:defRPr kumimoji="1"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9.xml"/><Relationship Id="rId1" Type="http://schemas.openxmlformats.org/officeDocument/2006/relationships/vmlDrawing" Target="../drawings/vmlDrawing2.vml"/><Relationship Id="rId5" Type="http://schemas.openxmlformats.org/officeDocument/2006/relationships/image" Target="../media/image9.emf"/><Relationship Id="rId4" Type="http://schemas.openxmlformats.org/officeDocument/2006/relationships/oleObject" Target="../embeddings/oleObject2.bin"/></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1.xml"/><Relationship Id="rId1" Type="http://schemas.openxmlformats.org/officeDocument/2006/relationships/vmlDrawing" Target="../drawings/vmlDrawing1.vml"/><Relationship Id="rId5" Type="http://schemas.openxmlformats.org/officeDocument/2006/relationships/image" Target="../media/image7.emf"/><Relationship Id="rId4"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pPr eaLnBrk="1" hangingPunct="1"/>
            <a:r>
              <a:rPr lang="en-US" altLang="zh-CN" b="1" dirty="0"/>
              <a:t>2020</a:t>
            </a:r>
            <a:r>
              <a:rPr lang="zh-CN" altLang="en-US" b="1" dirty="0"/>
              <a:t>年秋</a:t>
            </a:r>
            <a:endParaRPr lang="zh-CN" altLang="en-US" dirty="0"/>
          </a:p>
        </p:txBody>
      </p:sp>
      <p:sp>
        <p:nvSpPr>
          <p:cNvPr id="4" name="Slide Number Placeholder 3"/>
          <p:cNvSpPr>
            <a:spLocks noGrp="1"/>
          </p:cNvSpPr>
          <p:nvPr>
            <p:ph type="sldNum" sz="quarter" idx="12"/>
          </p:nvPr>
        </p:nvSpPr>
        <p:spPr/>
        <p:txBody>
          <a:bodyPr/>
          <a:lstStyle/>
          <a:p>
            <a:pPr>
              <a:defRPr/>
            </a:pPr>
            <a:fld id="{F14F7C2F-BCBD-A149-8F90-21DECE8FB1A6}" type="slidenum">
              <a:rPr lang="en-US" altLang="zh-CN" smtClean="0">
                <a:solidFill>
                  <a:srgbClr val="1F497D"/>
                </a:solidFill>
              </a:rPr>
              <a:pPr>
                <a:defRPr/>
              </a:pPr>
              <a:t>1</a:t>
            </a:fld>
            <a:endParaRPr lang="zh-CN" altLang="en-US">
              <a:solidFill>
                <a:srgbClr val="1F497D"/>
              </a:solidFill>
            </a:endParaRPr>
          </a:p>
        </p:txBody>
      </p:sp>
      <p:sp>
        <p:nvSpPr>
          <p:cNvPr id="5" name="标题 1"/>
          <p:cNvSpPr>
            <a:spLocks noGrp="1" noChangeArrowheads="1"/>
          </p:cNvSpPr>
          <p:nvPr>
            <p:ph type="ctrTitle"/>
          </p:nvPr>
        </p:nvSpPr>
        <p:spPr/>
        <p:txBody>
          <a:bodyPr anchor="ctr"/>
          <a:lstStyle/>
          <a:p>
            <a:pPr algn="ctr" eaLnBrk="1" hangingPunct="1"/>
            <a:r>
              <a:rPr kumimoji="0" lang="zh-CN" altLang="en-US" sz="3600" b="1" dirty="0">
                <a:solidFill>
                  <a:srgbClr val="0000FF"/>
                </a:solidFill>
                <a:latin typeface="微软雅黑" charset="0"/>
                <a:ea typeface="微软雅黑" charset="0"/>
              </a:rPr>
              <a:t>运算器部件组成及设计</a:t>
            </a:r>
          </a:p>
        </p:txBody>
      </p:sp>
      <p:cxnSp>
        <p:nvCxnSpPr>
          <p:cNvPr id="10" name="直接连接符 20"/>
          <p:cNvCxnSpPr>
            <a:cxnSpLocks noChangeShapeType="1"/>
          </p:cNvCxnSpPr>
          <p:nvPr/>
        </p:nvCxnSpPr>
        <p:spPr bwMode="auto">
          <a:xfrm flipV="1">
            <a:off x="971600" y="5354166"/>
            <a:ext cx="7272337" cy="19050"/>
          </a:xfrm>
          <a:prstGeom prst="line">
            <a:avLst/>
          </a:prstGeom>
          <a:noFill/>
          <a:ln w="9525">
            <a:solidFill>
              <a:srgbClr val="000000"/>
            </a:solidFill>
            <a:round/>
            <a:headEnd/>
            <a:tailEnd/>
          </a:ln>
          <a:effectLst>
            <a:outerShdw blurRad="88900" dist="127000" algn="l" rotWithShape="0">
              <a:srgbClr val="000000">
                <a:alpha val="39999"/>
              </a:srgbClr>
            </a:outerShdw>
          </a:effectLst>
        </p:spPr>
      </p:cxnSp>
      <p:sp>
        <p:nvSpPr>
          <p:cNvPr id="11" name="标题 1"/>
          <p:cNvSpPr txBox="1">
            <a:spLocks noChangeArrowheads="1"/>
          </p:cNvSpPr>
          <p:nvPr/>
        </p:nvSpPr>
        <p:spPr bwMode="auto">
          <a:xfrm>
            <a:off x="5057775" y="322263"/>
            <a:ext cx="41052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Arial" charset="0"/>
                <a:ea typeface="宋体" charset="0"/>
                <a:cs typeface="宋体" charset="0"/>
              </a:defRPr>
            </a:lvl1pPr>
            <a:lvl2pPr marL="742950" indent="-285750">
              <a:defRPr kumimoji="1" sz="2400">
                <a:solidFill>
                  <a:schemeClr val="tx1"/>
                </a:solidFill>
                <a:latin typeface="Arial" charset="0"/>
                <a:ea typeface="宋体" charset="0"/>
              </a:defRPr>
            </a:lvl2pPr>
            <a:lvl3pPr marL="1143000" indent="-228600">
              <a:defRPr kumimoji="1" sz="2400">
                <a:solidFill>
                  <a:schemeClr val="tx1"/>
                </a:solidFill>
                <a:latin typeface="Arial" charset="0"/>
                <a:ea typeface="宋体" charset="0"/>
              </a:defRPr>
            </a:lvl3pPr>
            <a:lvl4pPr marL="1600200" indent="-228600">
              <a:defRPr kumimoji="1" sz="2400">
                <a:solidFill>
                  <a:schemeClr val="tx1"/>
                </a:solidFill>
                <a:latin typeface="Arial" charset="0"/>
                <a:ea typeface="宋体" charset="0"/>
              </a:defRPr>
            </a:lvl4pPr>
            <a:lvl5pPr marL="2057400" indent="-228600">
              <a:defRPr kumimoji="1" sz="2400">
                <a:solidFill>
                  <a:schemeClr val="tx1"/>
                </a:solidFill>
                <a:latin typeface="Arial" charset="0"/>
                <a:ea typeface="宋体" charset="0"/>
              </a:defRPr>
            </a:lvl5pPr>
            <a:lvl6pPr marL="2514600" indent="-228600" eaLnBrk="0" fontAlgn="base" hangingPunct="0">
              <a:spcBef>
                <a:spcPct val="0"/>
              </a:spcBef>
              <a:spcAft>
                <a:spcPct val="0"/>
              </a:spcAft>
              <a:defRPr kumimoji="1" sz="2400">
                <a:solidFill>
                  <a:schemeClr val="tx1"/>
                </a:solidFill>
                <a:latin typeface="Arial" charset="0"/>
                <a:ea typeface="宋体" charset="0"/>
              </a:defRPr>
            </a:lvl6pPr>
            <a:lvl7pPr marL="2971800" indent="-228600" eaLnBrk="0" fontAlgn="base" hangingPunct="0">
              <a:spcBef>
                <a:spcPct val="0"/>
              </a:spcBef>
              <a:spcAft>
                <a:spcPct val="0"/>
              </a:spcAft>
              <a:defRPr kumimoji="1" sz="2400">
                <a:solidFill>
                  <a:schemeClr val="tx1"/>
                </a:solidFill>
                <a:latin typeface="Arial" charset="0"/>
                <a:ea typeface="宋体" charset="0"/>
              </a:defRPr>
            </a:lvl7pPr>
            <a:lvl8pPr marL="3429000" indent="-228600" eaLnBrk="0" fontAlgn="base" hangingPunct="0">
              <a:spcBef>
                <a:spcPct val="0"/>
              </a:spcBef>
              <a:spcAft>
                <a:spcPct val="0"/>
              </a:spcAft>
              <a:defRPr kumimoji="1" sz="2400">
                <a:solidFill>
                  <a:schemeClr val="tx1"/>
                </a:solidFill>
                <a:latin typeface="Arial" charset="0"/>
                <a:ea typeface="宋体" charset="0"/>
              </a:defRPr>
            </a:lvl8pPr>
            <a:lvl9pPr marL="3886200" indent="-228600" eaLnBrk="0" fontAlgn="base" hangingPunct="0">
              <a:spcBef>
                <a:spcPct val="0"/>
              </a:spcBef>
              <a:spcAft>
                <a:spcPct val="0"/>
              </a:spcAft>
              <a:defRPr kumimoji="1" sz="2400">
                <a:solidFill>
                  <a:schemeClr val="tx1"/>
                </a:solidFill>
                <a:latin typeface="Arial" charset="0"/>
                <a:ea typeface="宋体" charset="0"/>
              </a:defRPr>
            </a:lvl9pPr>
          </a:lstStyle>
          <a:p>
            <a:pPr algn="ctr" eaLnBrk="1" hangingPunct="1"/>
            <a:r>
              <a:rPr kumimoji="0" lang="zh-CN" altLang="en-US" dirty="0">
                <a:latin typeface="微软雅黑" charset="0"/>
                <a:ea typeface="微软雅黑" charset="0"/>
                <a:cs typeface="微软雅黑" charset="0"/>
                <a:sym typeface="Arial" charset="0"/>
              </a:rPr>
              <a:t>计算机组成原理</a:t>
            </a:r>
          </a:p>
        </p:txBody>
      </p:sp>
    </p:spTree>
    <p:extLst>
      <p:ext uri="{BB962C8B-B14F-4D97-AF65-F5344CB8AC3E}">
        <p14:creationId xmlns:p14="http://schemas.microsoft.com/office/powerpoint/2010/main" val="420627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5" name="Slide Number Placeholder 3"/>
          <p:cNvSpPr>
            <a:spLocks noGrp="1"/>
          </p:cNvSpPr>
          <p:nvPr>
            <p:ph type="sldNum" sz="quarter" idx="10"/>
          </p:nvPr>
        </p:nvSpPr>
        <p:spPr/>
        <p:txBody>
          <a:bodyPr/>
          <a:lstStyle/>
          <a:p>
            <a:fld id="{285ACCE3-6FEE-A344-8AB1-6FAC09F93D6B}" type="slidenum">
              <a:rPr lang="en-US" altLang="zh-CN">
                <a:solidFill>
                  <a:srgbClr val="FFFFFF"/>
                </a:solidFill>
              </a:rPr>
              <a:pPr/>
              <a:t>10</a:t>
            </a:fld>
            <a:endParaRPr lang="en-US" altLang="zh-CN">
              <a:solidFill>
                <a:srgbClr val="FFFFFF"/>
              </a:solidFill>
            </a:endParaRPr>
          </a:p>
        </p:txBody>
      </p:sp>
      <p:sp>
        <p:nvSpPr>
          <p:cNvPr id="391170" name="Rectangle 2"/>
          <p:cNvSpPr>
            <a:spLocks noGrp="1" noChangeArrowheads="1"/>
          </p:cNvSpPr>
          <p:nvPr>
            <p:ph type="title"/>
          </p:nvPr>
        </p:nvSpPr>
        <p:spPr>
          <a:xfrm>
            <a:off x="539750" y="260350"/>
            <a:ext cx="7777163" cy="576263"/>
          </a:xfrm>
        </p:spPr>
        <p:txBody>
          <a:bodyPr/>
          <a:lstStyle/>
          <a:p>
            <a:r>
              <a:rPr lang="zh-CN" altLang="en-US" sz="3200">
                <a:solidFill>
                  <a:schemeClr val="tx2"/>
                </a:solidFill>
              </a:rPr>
              <a:t>设计支持</a:t>
            </a:r>
            <a:r>
              <a:rPr lang="zh-CN" altLang="en-US">
                <a:solidFill>
                  <a:schemeClr val="tx2"/>
                </a:solidFill>
              </a:rPr>
              <a:t> </a:t>
            </a:r>
            <a:r>
              <a:rPr lang="en-US" altLang="zh-CN">
                <a:solidFill>
                  <a:schemeClr val="tx2"/>
                </a:solidFill>
              </a:rPr>
              <a:t>+</a:t>
            </a:r>
            <a:r>
              <a:rPr lang="zh-CN" altLang="en-US">
                <a:solidFill>
                  <a:schemeClr val="tx2"/>
                </a:solidFill>
              </a:rPr>
              <a:t>、</a:t>
            </a:r>
            <a:r>
              <a:rPr lang="zh-CN" altLang="en-US" sz="2800">
                <a:solidFill>
                  <a:schemeClr val="tx2"/>
                </a:solidFill>
              </a:rPr>
              <a:t>∧、∨ </a:t>
            </a:r>
            <a:r>
              <a:rPr lang="zh-CN" altLang="en-US" sz="3200">
                <a:solidFill>
                  <a:schemeClr val="tx2"/>
                </a:solidFill>
              </a:rPr>
              <a:t>功能</a:t>
            </a:r>
            <a:r>
              <a:rPr lang="zh-CN" altLang="en-US">
                <a:solidFill>
                  <a:schemeClr val="tx2"/>
                </a:solidFill>
              </a:rPr>
              <a:t>的</a:t>
            </a:r>
            <a:r>
              <a:rPr lang="en-US" altLang="zh-CN">
                <a:solidFill>
                  <a:schemeClr val="tx2"/>
                </a:solidFill>
              </a:rPr>
              <a:t>16</a:t>
            </a:r>
            <a:r>
              <a:rPr lang="zh-CN" altLang="en-US">
                <a:solidFill>
                  <a:schemeClr val="tx2"/>
                </a:solidFill>
              </a:rPr>
              <a:t>位</a:t>
            </a:r>
            <a:r>
              <a:rPr lang="en-US" altLang="zh-CN">
                <a:solidFill>
                  <a:schemeClr val="tx2"/>
                </a:solidFill>
              </a:rPr>
              <a:t>ALU</a:t>
            </a:r>
          </a:p>
        </p:txBody>
      </p:sp>
      <p:grpSp>
        <p:nvGrpSpPr>
          <p:cNvPr id="391171" name="Group 3"/>
          <p:cNvGrpSpPr>
            <a:grpSpLocks/>
          </p:cNvGrpSpPr>
          <p:nvPr/>
        </p:nvGrpSpPr>
        <p:grpSpPr bwMode="auto">
          <a:xfrm>
            <a:off x="611188" y="1100138"/>
            <a:ext cx="3600450" cy="1562100"/>
            <a:chOff x="476" y="602"/>
            <a:chExt cx="2268" cy="984"/>
          </a:xfrm>
        </p:grpSpPr>
        <p:sp>
          <p:nvSpPr>
            <p:cNvPr id="391172" name="Text Box 4"/>
            <p:cNvSpPr txBox="1">
              <a:spLocks noChangeArrowheads="1"/>
            </p:cNvSpPr>
            <p:nvPr/>
          </p:nvSpPr>
          <p:spPr bwMode="auto">
            <a:xfrm>
              <a:off x="1065" y="861"/>
              <a:ext cx="816" cy="52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zh-CN" altLang="en-US" sz="2400" b="1">
                  <a:solidFill>
                    <a:srgbClr val="000000"/>
                  </a:solidFill>
                </a:rPr>
                <a:t>一位的</a:t>
              </a:r>
            </a:p>
            <a:p>
              <a:pPr algn="ctr" fontAlgn="base">
                <a:spcBef>
                  <a:spcPct val="0"/>
                </a:spcBef>
                <a:spcAft>
                  <a:spcPct val="0"/>
                </a:spcAft>
              </a:pPr>
              <a:r>
                <a:rPr kumimoji="1" lang="en-US" altLang="zh-CN" sz="2400" b="1">
                  <a:solidFill>
                    <a:srgbClr val="000000"/>
                  </a:solidFill>
                </a:rPr>
                <a:t>ALU</a:t>
              </a:r>
            </a:p>
          </p:txBody>
        </p:sp>
        <p:sp>
          <p:nvSpPr>
            <p:cNvPr id="391173" name="Line 5"/>
            <p:cNvSpPr>
              <a:spLocks noChangeShapeType="1"/>
            </p:cNvSpPr>
            <p:nvPr/>
          </p:nvSpPr>
          <p:spPr bwMode="auto">
            <a:xfrm>
              <a:off x="1882" y="1133"/>
              <a:ext cx="317"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74" name="Line 6"/>
            <p:cNvSpPr>
              <a:spLocks noChangeShapeType="1"/>
            </p:cNvSpPr>
            <p:nvPr/>
          </p:nvSpPr>
          <p:spPr bwMode="auto">
            <a:xfrm>
              <a:off x="793" y="997"/>
              <a:ext cx="272"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75" name="Line 7"/>
            <p:cNvSpPr>
              <a:spLocks noChangeShapeType="1"/>
            </p:cNvSpPr>
            <p:nvPr/>
          </p:nvSpPr>
          <p:spPr bwMode="auto">
            <a:xfrm>
              <a:off x="793" y="1223"/>
              <a:ext cx="272"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76" name="Line 8"/>
            <p:cNvSpPr>
              <a:spLocks noChangeShapeType="1"/>
            </p:cNvSpPr>
            <p:nvPr/>
          </p:nvSpPr>
          <p:spPr bwMode="auto">
            <a:xfrm flipH="1">
              <a:off x="1609" y="663"/>
              <a:ext cx="1" cy="198"/>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77" name="Line 9"/>
            <p:cNvSpPr>
              <a:spLocks noChangeShapeType="1"/>
            </p:cNvSpPr>
            <p:nvPr/>
          </p:nvSpPr>
          <p:spPr bwMode="auto">
            <a:xfrm>
              <a:off x="1609" y="1405"/>
              <a:ext cx="1" cy="16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78" name="Text Box 10"/>
            <p:cNvSpPr txBox="1">
              <a:spLocks noChangeArrowheads="1"/>
            </p:cNvSpPr>
            <p:nvPr/>
          </p:nvSpPr>
          <p:spPr bwMode="auto">
            <a:xfrm>
              <a:off x="476" y="634"/>
              <a:ext cx="5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A0</a:t>
              </a:r>
            </a:p>
          </p:txBody>
        </p:sp>
        <p:sp>
          <p:nvSpPr>
            <p:cNvPr id="391179" name="Text Box 11"/>
            <p:cNvSpPr txBox="1">
              <a:spLocks noChangeArrowheads="1"/>
            </p:cNvSpPr>
            <p:nvPr/>
          </p:nvSpPr>
          <p:spPr bwMode="auto">
            <a:xfrm>
              <a:off x="476" y="1269"/>
              <a:ext cx="5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B0</a:t>
              </a:r>
            </a:p>
          </p:txBody>
        </p:sp>
        <p:sp>
          <p:nvSpPr>
            <p:cNvPr id="391180" name="Text Box 12"/>
            <p:cNvSpPr txBox="1">
              <a:spLocks noChangeArrowheads="1"/>
            </p:cNvSpPr>
            <p:nvPr/>
          </p:nvSpPr>
          <p:spPr bwMode="auto">
            <a:xfrm>
              <a:off x="1565" y="1298"/>
              <a:ext cx="908"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Cout0</a:t>
              </a:r>
            </a:p>
          </p:txBody>
        </p:sp>
        <p:sp>
          <p:nvSpPr>
            <p:cNvPr id="391181" name="Text Box 13"/>
            <p:cNvSpPr txBox="1">
              <a:spLocks noChangeArrowheads="1"/>
            </p:cNvSpPr>
            <p:nvPr/>
          </p:nvSpPr>
          <p:spPr bwMode="auto">
            <a:xfrm>
              <a:off x="1519" y="602"/>
              <a:ext cx="81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Cin0</a:t>
              </a:r>
            </a:p>
          </p:txBody>
        </p:sp>
        <p:sp>
          <p:nvSpPr>
            <p:cNvPr id="391182" name="Text Box 14"/>
            <p:cNvSpPr txBox="1">
              <a:spLocks noChangeArrowheads="1"/>
            </p:cNvSpPr>
            <p:nvPr/>
          </p:nvSpPr>
          <p:spPr bwMode="auto">
            <a:xfrm>
              <a:off x="2199" y="965"/>
              <a:ext cx="54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S0</a:t>
              </a:r>
            </a:p>
          </p:txBody>
        </p:sp>
        <p:sp>
          <p:nvSpPr>
            <p:cNvPr id="391183" name="Line 15"/>
            <p:cNvSpPr>
              <a:spLocks noChangeShapeType="1"/>
            </p:cNvSpPr>
            <p:nvPr/>
          </p:nvSpPr>
          <p:spPr bwMode="auto">
            <a:xfrm flipH="1">
              <a:off x="1201" y="663"/>
              <a:ext cx="1" cy="198"/>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84" name="Line 16"/>
            <p:cNvSpPr>
              <a:spLocks noChangeShapeType="1"/>
            </p:cNvSpPr>
            <p:nvPr/>
          </p:nvSpPr>
          <p:spPr bwMode="auto">
            <a:xfrm flipH="1">
              <a:off x="1337" y="663"/>
              <a:ext cx="1" cy="198"/>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grpSp>
      <p:sp>
        <p:nvSpPr>
          <p:cNvPr id="391185" name="Text Box 17"/>
          <p:cNvSpPr txBox="1">
            <a:spLocks noChangeArrowheads="1"/>
          </p:cNvSpPr>
          <p:nvPr/>
        </p:nvSpPr>
        <p:spPr bwMode="auto">
          <a:xfrm>
            <a:off x="4356100" y="981075"/>
            <a:ext cx="4464050" cy="1552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0"/>
              </a:spcBef>
              <a:spcAft>
                <a:spcPct val="0"/>
              </a:spcAft>
            </a:pPr>
            <a:r>
              <a:rPr kumimoji="1" lang="en-US" altLang="zh-CN" sz="2400" b="1">
                <a:solidFill>
                  <a:srgbClr val="333399"/>
                </a:solidFill>
              </a:rPr>
              <a:t>        </a:t>
            </a:r>
            <a:r>
              <a:rPr kumimoji="1" lang="zh-CN" altLang="en-US" sz="2400" b="1">
                <a:solidFill>
                  <a:srgbClr val="CC6600"/>
                </a:solidFill>
              </a:rPr>
              <a:t>用 </a:t>
            </a:r>
            <a:r>
              <a:rPr kumimoji="1" lang="en-US" altLang="zh-CN" sz="2400" b="1">
                <a:solidFill>
                  <a:srgbClr val="CC6600"/>
                </a:solidFill>
              </a:rPr>
              <a:t>16</a:t>
            </a:r>
            <a:r>
              <a:rPr kumimoji="1" lang="zh-CN" altLang="en-US" sz="2400" b="1">
                <a:solidFill>
                  <a:srgbClr val="CC6600"/>
                </a:solidFill>
              </a:rPr>
              <a:t>个 一位的</a:t>
            </a:r>
            <a:r>
              <a:rPr kumimoji="1" lang="en-US" altLang="zh-CN" sz="2400" b="1">
                <a:solidFill>
                  <a:srgbClr val="CC6600"/>
                </a:solidFill>
              </a:rPr>
              <a:t>ALU</a:t>
            </a:r>
            <a:r>
              <a:rPr kumimoji="1" lang="zh-CN" altLang="en-US" sz="2400" b="1">
                <a:solidFill>
                  <a:srgbClr val="CC6600"/>
                </a:solidFill>
              </a:rPr>
              <a:t>实现一个 </a:t>
            </a:r>
            <a:r>
              <a:rPr kumimoji="1" lang="en-US" altLang="zh-CN" sz="2400" b="1">
                <a:solidFill>
                  <a:srgbClr val="CC6600"/>
                </a:solidFill>
              </a:rPr>
              <a:t>16</a:t>
            </a:r>
            <a:r>
              <a:rPr kumimoji="1" lang="zh-CN" altLang="en-US" sz="2400" b="1">
                <a:solidFill>
                  <a:srgbClr val="CC6600"/>
                </a:solidFill>
              </a:rPr>
              <a:t>位 的 </a:t>
            </a:r>
            <a:r>
              <a:rPr kumimoji="1" lang="en-US" altLang="zh-CN" sz="2400" b="1">
                <a:solidFill>
                  <a:srgbClr val="CC6600"/>
                </a:solidFill>
              </a:rPr>
              <a:t>ALU</a:t>
            </a:r>
            <a:r>
              <a:rPr kumimoji="1" lang="zh-CN" altLang="en-US" sz="2400" b="1">
                <a:solidFill>
                  <a:srgbClr val="333399"/>
                </a:solidFill>
              </a:rPr>
              <a:t>，使其并行执行算逻运算，使每位</a:t>
            </a:r>
            <a:r>
              <a:rPr kumimoji="1" lang="en-US" altLang="zh-CN" sz="2400" b="1">
                <a:solidFill>
                  <a:srgbClr val="333399"/>
                </a:solidFill>
              </a:rPr>
              <a:t>ALU</a:t>
            </a:r>
            <a:r>
              <a:rPr kumimoji="1" lang="zh-CN" altLang="en-US" sz="2400" b="1">
                <a:solidFill>
                  <a:srgbClr val="333399"/>
                </a:solidFill>
              </a:rPr>
              <a:t>处在不同的数位上，信号名加位序号。</a:t>
            </a:r>
            <a:endParaRPr kumimoji="1" lang="zh-CN" altLang="en-US" sz="2400">
              <a:solidFill>
                <a:srgbClr val="000000"/>
              </a:solidFill>
            </a:endParaRPr>
          </a:p>
        </p:txBody>
      </p:sp>
      <p:grpSp>
        <p:nvGrpSpPr>
          <p:cNvPr id="391186" name="Group 18"/>
          <p:cNvGrpSpPr>
            <a:grpSpLocks/>
          </p:cNvGrpSpPr>
          <p:nvPr/>
        </p:nvGrpSpPr>
        <p:grpSpPr bwMode="auto">
          <a:xfrm>
            <a:off x="611188" y="2565400"/>
            <a:ext cx="3600450" cy="1562100"/>
            <a:chOff x="476" y="602"/>
            <a:chExt cx="2268" cy="984"/>
          </a:xfrm>
        </p:grpSpPr>
        <p:sp>
          <p:nvSpPr>
            <p:cNvPr id="391187" name="Text Box 19"/>
            <p:cNvSpPr txBox="1">
              <a:spLocks noChangeArrowheads="1"/>
            </p:cNvSpPr>
            <p:nvPr/>
          </p:nvSpPr>
          <p:spPr bwMode="auto">
            <a:xfrm>
              <a:off x="1065" y="861"/>
              <a:ext cx="816" cy="52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zh-CN" altLang="en-US" sz="2400" b="1">
                  <a:solidFill>
                    <a:srgbClr val="000000"/>
                  </a:solidFill>
                </a:rPr>
                <a:t>一位的</a:t>
              </a:r>
            </a:p>
            <a:p>
              <a:pPr algn="ctr" fontAlgn="base">
                <a:spcBef>
                  <a:spcPct val="0"/>
                </a:spcBef>
                <a:spcAft>
                  <a:spcPct val="0"/>
                </a:spcAft>
              </a:pPr>
              <a:r>
                <a:rPr kumimoji="1" lang="en-US" altLang="zh-CN" sz="2400" b="1">
                  <a:solidFill>
                    <a:srgbClr val="000000"/>
                  </a:solidFill>
                </a:rPr>
                <a:t>ALU</a:t>
              </a:r>
            </a:p>
          </p:txBody>
        </p:sp>
        <p:sp>
          <p:nvSpPr>
            <p:cNvPr id="391188" name="Line 20"/>
            <p:cNvSpPr>
              <a:spLocks noChangeShapeType="1"/>
            </p:cNvSpPr>
            <p:nvPr/>
          </p:nvSpPr>
          <p:spPr bwMode="auto">
            <a:xfrm>
              <a:off x="1882" y="1133"/>
              <a:ext cx="317"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89" name="Line 21"/>
            <p:cNvSpPr>
              <a:spLocks noChangeShapeType="1"/>
            </p:cNvSpPr>
            <p:nvPr/>
          </p:nvSpPr>
          <p:spPr bwMode="auto">
            <a:xfrm>
              <a:off x="793" y="997"/>
              <a:ext cx="272"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90" name="Line 22"/>
            <p:cNvSpPr>
              <a:spLocks noChangeShapeType="1"/>
            </p:cNvSpPr>
            <p:nvPr/>
          </p:nvSpPr>
          <p:spPr bwMode="auto">
            <a:xfrm>
              <a:off x="793" y="1223"/>
              <a:ext cx="272"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91" name="Line 23"/>
            <p:cNvSpPr>
              <a:spLocks noChangeShapeType="1"/>
            </p:cNvSpPr>
            <p:nvPr/>
          </p:nvSpPr>
          <p:spPr bwMode="auto">
            <a:xfrm flipH="1">
              <a:off x="1609" y="663"/>
              <a:ext cx="1" cy="198"/>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92" name="Line 24"/>
            <p:cNvSpPr>
              <a:spLocks noChangeShapeType="1"/>
            </p:cNvSpPr>
            <p:nvPr/>
          </p:nvSpPr>
          <p:spPr bwMode="auto">
            <a:xfrm>
              <a:off x="1609" y="1405"/>
              <a:ext cx="1" cy="16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93" name="Text Box 25"/>
            <p:cNvSpPr txBox="1">
              <a:spLocks noChangeArrowheads="1"/>
            </p:cNvSpPr>
            <p:nvPr/>
          </p:nvSpPr>
          <p:spPr bwMode="auto">
            <a:xfrm>
              <a:off x="476" y="634"/>
              <a:ext cx="5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A1</a:t>
              </a:r>
            </a:p>
          </p:txBody>
        </p:sp>
        <p:sp>
          <p:nvSpPr>
            <p:cNvPr id="391194" name="Text Box 26"/>
            <p:cNvSpPr txBox="1">
              <a:spLocks noChangeArrowheads="1"/>
            </p:cNvSpPr>
            <p:nvPr/>
          </p:nvSpPr>
          <p:spPr bwMode="auto">
            <a:xfrm>
              <a:off x="476" y="1269"/>
              <a:ext cx="5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B1</a:t>
              </a:r>
            </a:p>
          </p:txBody>
        </p:sp>
        <p:sp>
          <p:nvSpPr>
            <p:cNvPr id="391195" name="Text Box 27"/>
            <p:cNvSpPr txBox="1">
              <a:spLocks noChangeArrowheads="1"/>
            </p:cNvSpPr>
            <p:nvPr/>
          </p:nvSpPr>
          <p:spPr bwMode="auto">
            <a:xfrm>
              <a:off x="1565" y="1298"/>
              <a:ext cx="908"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Cout1</a:t>
              </a:r>
            </a:p>
          </p:txBody>
        </p:sp>
        <p:sp>
          <p:nvSpPr>
            <p:cNvPr id="391196" name="Text Box 28"/>
            <p:cNvSpPr txBox="1">
              <a:spLocks noChangeArrowheads="1"/>
            </p:cNvSpPr>
            <p:nvPr/>
          </p:nvSpPr>
          <p:spPr bwMode="auto">
            <a:xfrm>
              <a:off x="1519" y="602"/>
              <a:ext cx="81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Cin1</a:t>
              </a:r>
            </a:p>
          </p:txBody>
        </p:sp>
        <p:sp>
          <p:nvSpPr>
            <p:cNvPr id="391197" name="Text Box 29"/>
            <p:cNvSpPr txBox="1">
              <a:spLocks noChangeArrowheads="1"/>
            </p:cNvSpPr>
            <p:nvPr/>
          </p:nvSpPr>
          <p:spPr bwMode="auto">
            <a:xfrm>
              <a:off x="2199" y="965"/>
              <a:ext cx="54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S1</a:t>
              </a:r>
            </a:p>
          </p:txBody>
        </p:sp>
        <p:sp>
          <p:nvSpPr>
            <p:cNvPr id="391198" name="Line 30"/>
            <p:cNvSpPr>
              <a:spLocks noChangeShapeType="1"/>
            </p:cNvSpPr>
            <p:nvPr/>
          </p:nvSpPr>
          <p:spPr bwMode="auto">
            <a:xfrm flipH="1">
              <a:off x="1201" y="663"/>
              <a:ext cx="1" cy="198"/>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199" name="Line 31"/>
            <p:cNvSpPr>
              <a:spLocks noChangeShapeType="1"/>
            </p:cNvSpPr>
            <p:nvPr/>
          </p:nvSpPr>
          <p:spPr bwMode="auto">
            <a:xfrm flipH="1">
              <a:off x="1337" y="663"/>
              <a:ext cx="1" cy="198"/>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grpSp>
      <p:grpSp>
        <p:nvGrpSpPr>
          <p:cNvPr id="391200" name="Group 32"/>
          <p:cNvGrpSpPr>
            <a:grpSpLocks/>
          </p:cNvGrpSpPr>
          <p:nvPr/>
        </p:nvGrpSpPr>
        <p:grpSpPr bwMode="auto">
          <a:xfrm>
            <a:off x="611188" y="4675188"/>
            <a:ext cx="3600450" cy="1562100"/>
            <a:chOff x="476" y="602"/>
            <a:chExt cx="2268" cy="984"/>
          </a:xfrm>
        </p:grpSpPr>
        <p:sp>
          <p:nvSpPr>
            <p:cNvPr id="391201" name="Text Box 33"/>
            <p:cNvSpPr txBox="1">
              <a:spLocks noChangeArrowheads="1"/>
            </p:cNvSpPr>
            <p:nvPr/>
          </p:nvSpPr>
          <p:spPr bwMode="auto">
            <a:xfrm>
              <a:off x="1065" y="861"/>
              <a:ext cx="816" cy="52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zh-CN" altLang="en-US" sz="2400" b="1">
                  <a:solidFill>
                    <a:srgbClr val="000000"/>
                  </a:solidFill>
                </a:rPr>
                <a:t>一位的</a:t>
              </a:r>
            </a:p>
            <a:p>
              <a:pPr algn="ctr" fontAlgn="base">
                <a:spcBef>
                  <a:spcPct val="0"/>
                </a:spcBef>
                <a:spcAft>
                  <a:spcPct val="0"/>
                </a:spcAft>
              </a:pPr>
              <a:r>
                <a:rPr kumimoji="1" lang="en-US" altLang="zh-CN" sz="2400" b="1">
                  <a:solidFill>
                    <a:srgbClr val="000000"/>
                  </a:solidFill>
                </a:rPr>
                <a:t>ALU</a:t>
              </a:r>
            </a:p>
          </p:txBody>
        </p:sp>
        <p:sp>
          <p:nvSpPr>
            <p:cNvPr id="391202" name="Line 34"/>
            <p:cNvSpPr>
              <a:spLocks noChangeShapeType="1"/>
            </p:cNvSpPr>
            <p:nvPr/>
          </p:nvSpPr>
          <p:spPr bwMode="auto">
            <a:xfrm>
              <a:off x="1882" y="1133"/>
              <a:ext cx="317"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03" name="Line 35"/>
            <p:cNvSpPr>
              <a:spLocks noChangeShapeType="1"/>
            </p:cNvSpPr>
            <p:nvPr/>
          </p:nvSpPr>
          <p:spPr bwMode="auto">
            <a:xfrm>
              <a:off x="793" y="997"/>
              <a:ext cx="272"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04" name="Line 36"/>
            <p:cNvSpPr>
              <a:spLocks noChangeShapeType="1"/>
            </p:cNvSpPr>
            <p:nvPr/>
          </p:nvSpPr>
          <p:spPr bwMode="auto">
            <a:xfrm>
              <a:off x="793" y="1223"/>
              <a:ext cx="272"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05" name="Line 37"/>
            <p:cNvSpPr>
              <a:spLocks noChangeShapeType="1"/>
            </p:cNvSpPr>
            <p:nvPr/>
          </p:nvSpPr>
          <p:spPr bwMode="auto">
            <a:xfrm flipH="1">
              <a:off x="1609" y="663"/>
              <a:ext cx="1" cy="198"/>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06" name="Line 38"/>
            <p:cNvSpPr>
              <a:spLocks noChangeShapeType="1"/>
            </p:cNvSpPr>
            <p:nvPr/>
          </p:nvSpPr>
          <p:spPr bwMode="auto">
            <a:xfrm>
              <a:off x="1609" y="1405"/>
              <a:ext cx="1" cy="16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07" name="Text Box 39"/>
            <p:cNvSpPr txBox="1">
              <a:spLocks noChangeArrowheads="1"/>
            </p:cNvSpPr>
            <p:nvPr/>
          </p:nvSpPr>
          <p:spPr bwMode="auto">
            <a:xfrm>
              <a:off x="476" y="634"/>
              <a:ext cx="5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A15</a:t>
              </a:r>
            </a:p>
          </p:txBody>
        </p:sp>
        <p:sp>
          <p:nvSpPr>
            <p:cNvPr id="391208" name="Text Box 40"/>
            <p:cNvSpPr txBox="1">
              <a:spLocks noChangeArrowheads="1"/>
            </p:cNvSpPr>
            <p:nvPr/>
          </p:nvSpPr>
          <p:spPr bwMode="auto">
            <a:xfrm>
              <a:off x="476" y="1269"/>
              <a:ext cx="5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B15</a:t>
              </a:r>
            </a:p>
          </p:txBody>
        </p:sp>
        <p:sp>
          <p:nvSpPr>
            <p:cNvPr id="391209" name="Text Box 41"/>
            <p:cNvSpPr txBox="1">
              <a:spLocks noChangeArrowheads="1"/>
            </p:cNvSpPr>
            <p:nvPr/>
          </p:nvSpPr>
          <p:spPr bwMode="auto">
            <a:xfrm>
              <a:off x="1565" y="1298"/>
              <a:ext cx="908"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Cout15</a:t>
              </a:r>
            </a:p>
          </p:txBody>
        </p:sp>
        <p:sp>
          <p:nvSpPr>
            <p:cNvPr id="391210" name="Text Box 42"/>
            <p:cNvSpPr txBox="1">
              <a:spLocks noChangeArrowheads="1"/>
            </p:cNvSpPr>
            <p:nvPr/>
          </p:nvSpPr>
          <p:spPr bwMode="auto">
            <a:xfrm>
              <a:off x="1519" y="602"/>
              <a:ext cx="81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Cin15</a:t>
              </a:r>
            </a:p>
          </p:txBody>
        </p:sp>
        <p:sp>
          <p:nvSpPr>
            <p:cNvPr id="391211" name="Text Box 43"/>
            <p:cNvSpPr txBox="1">
              <a:spLocks noChangeArrowheads="1"/>
            </p:cNvSpPr>
            <p:nvPr/>
          </p:nvSpPr>
          <p:spPr bwMode="auto">
            <a:xfrm>
              <a:off x="2199" y="965"/>
              <a:ext cx="54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S15</a:t>
              </a:r>
            </a:p>
          </p:txBody>
        </p:sp>
        <p:sp>
          <p:nvSpPr>
            <p:cNvPr id="391212" name="Line 44"/>
            <p:cNvSpPr>
              <a:spLocks noChangeShapeType="1"/>
            </p:cNvSpPr>
            <p:nvPr/>
          </p:nvSpPr>
          <p:spPr bwMode="auto">
            <a:xfrm flipH="1">
              <a:off x="1201" y="663"/>
              <a:ext cx="1" cy="198"/>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13" name="Line 45"/>
            <p:cNvSpPr>
              <a:spLocks noChangeShapeType="1"/>
            </p:cNvSpPr>
            <p:nvPr/>
          </p:nvSpPr>
          <p:spPr bwMode="auto">
            <a:xfrm flipH="1">
              <a:off x="1337" y="663"/>
              <a:ext cx="1" cy="198"/>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grpSp>
      <p:sp>
        <p:nvSpPr>
          <p:cNvPr id="391214" name="Text Box 46"/>
          <p:cNvSpPr txBox="1">
            <a:spLocks noChangeArrowheads="1"/>
          </p:cNvSpPr>
          <p:nvPr/>
        </p:nvSpPr>
        <p:spPr bwMode="auto">
          <a:xfrm>
            <a:off x="4284663" y="2565400"/>
            <a:ext cx="4464050" cy="264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0"/>
              </a:spcBef>
              <a:spcAft>
                <a:spcPct val="0"/>
              </a:spcAft>
            </a:pPr>
            <a:r>
              <a:rPr kumimoji="1" lang="en-US" altLang="zh-CN" sz="2400" b="1">
                <a:solidFill>
                  <a:srgbClr val="333399"/>
                </a:solidFill>
              </a:rPr>
              <a:t>        </a:t>
            </a:r>
            <a:r>
              <a:rPr kumimoji="1" lang="zh-CN" altLang="en-US" sz="2400" b="1">
                <a:solidFill>
                  <a:srgbClr val="333399"/>
                </a:solidFill>
              </a:rPr>
              <a:t>需要把每一位上的 </a:t>
            </a:r>
            <a:r>
              <a:rPr kumimoji="1" lang="en-US" altLang="zh-CN" sz="2400" b="1">
                <a:solidFill>
                  <a:srgbClr val="333399"/>
                </a:solidFill>
              </a:rPr>
              <a:t>ALU </a:t>
            </a:r>
            <a:r>
              <a:rPr kumimoji="1" lang="zh-CN" altLang="en-US" sz="2400" b="1">
                <a:solidFill>
                  <a:srgbClr val="333399"/>
                </a:solidFill>
              </a:rPr>
              <a:t>的进位输出信号和相邻高位的进位输入信号正确连接；并把全部位上的</a:t>
            </a:r>
            <a:r>
              <a:rPr kumimoji="1" lang="zh-CN" altLang="en-US" sz="2400" b="1">
                <a:solidFill>
                  <a:srgbClr val="CC6600"/>
                </a:solidFill>
              </a:rPr>
              <a:t>控制信号</a:t>
            </a:r>
            <a:r>
              <a:rPr kumimoji="1" lang="zh-CN" altLang="en-US" sz="2400" b="1">
                <a:solidFill>
                  <a:srgbClr val="333399"/>
                </a:solidFill>
              </a:rPr>
              <a:t>连接在一起，使它们同步执行相同的运算功能，从而对两个</a:t>
            </a:r>
            <a:r>
              <a:rPr kumimoji="1" lang="en-US" altLang="zh-CN" sz="2400" b="1">
                <a:solidFill>
                  <a:srgbClr val="333399"/>
                </a:solidFill>
              </a:rPr>
              <a:t>16</a:t>
            </a:r>
            <a:r>
              <a:rPr kumimoji="1" lang="zh-CN" altLang="en-US" sz="2400" b="1">
                <a:solidFill>
                  <a:srgbClr val="333399"/>
                </a:solidFill>
              </a:rPr>
              <a:t>位的数据执行正确的运算功能，产生正确的结果。</a:t>
            </a:r>
          </a:p>
        </p:txBody>
      </p:sp>
      <p:sp>
        <p:nvSpPr>
          <p:cNvPr id="391215" name="Line 47"/>
          <p:cNvSpPr>
            <a:spLocks noChangeShapeType="1"/>
          </p:cNvSpPr>
          <p:nvPr/>
        </p:nvSpPr>
        <p:spPr bwMode="auto">
          <a:xfrm>
            <a:off x="2411413" y="2349500"/>
            <a:ext cx="0" cy="576263"/>
          </a:xfrm>
          <a:prstGeom prst="line">
            <a:avLst/>
          </a:prstGeom>
          <a:noFill/>
          <a:ln w="28575">
            <a:solidFill>
              <a:schemeClr val="tx2"/>
            </a:solidFill>
            <a:prstDash val="sysDot"/>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16" name="Line 48"/>
          <p:cNvSpPr>
            <a:spLocks noChangeShapeType="1"/>
          </p:cNvSpPr>
          <p:nvPr/>
        </p:nvSpPr>
        <p:spPr bwMode="auto">
          <a:xfrm>
            <a:off x="1979613" y="1557338"/>
            <a:ext cx="0" cy="1008062"/>
          </a:xfrm>
          <a:prstGeom prst="line">
            <a:avLst/>
          </a:prstGeom>
          <a:noFill/>
          <a:ln w="28575">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17" name="Line 49"/>
          <p:cNvSpPr>
            <a:spLocks noChangeShapeType="1"/>
          </p:cNvSpPr>
          <p:nvPr/>
        </p:nvSpPr>
        <p:spPr bwMode="auto">
          <a:xfrm>
            <a:off x="1763713" y="1557338"/>
            <a:ext cx="0" cy="1008062"/>
          </a:xfrm>
          <a:prstGeom prst="line">
            <a:avLst/>
          </a:prstGeom>
          <a:noFill/>
          <a:ln w="28575">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18" name="Line 50"/>
          <p:cNvSpPr>
            <a:spLocks noChangeShapeType="1"/>
          </p:cNvSpPr>
          <p:nvPr/>
        </p:nvSpPr>
        <p:spPr bwMode="auto">
          <a:xfrm>
            <a:off x="1763713" y="3933825"/>
            <a:ext cx="0" cy="647700"/>
          </a:xfrm>
          <a:prstGeom prst="line">
            <a:avLst/>
          </a:prstGeom>
          <a:noFill/>
          <a:ln w="28575">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19" name="Line 51"/>
          <p:cNvSpPr>
            <a:spLocks noChangeShapeType="1"/>
          </p:cNvSpPr>
          <p:nvPr/>
        </p:nvSpPr>
        <p:spPr bwMode="auto">
          <a:xfrm>
            <a:off x="1979613" y="3933825"/>
            <a:ext cx="0" cy="647700"/>
          </a:xfrm>
          <a:prstGeom prst="line">
            <a:avLst/>
          </a:prstGeom>
          <a:noFill/>
          <a:ln w="28575">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20" name="Line 52"/>
          <p:cNvSpPr>
            <a:spLocks noChangeShapeType="1"/>
          </p:cNvSpPr>
          <p:nvPr/>
        </p:nvSpPr>
        <p:spPr bwMode="auto">
          <a:xfrm>
            <a:off x="2411413" y="4221163"/>
            <a:ext cx="0" cy="431800"/>
          </a:xfrm>
          <a:prstGeom prst="line">
            <a:avLst/>
          </a:prstGeom>
          <a:noFill/>
          <a:ln w="28575">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91221" name="Text Box 53"/>
          <p:cNvSpPr txBox="1">
            <a:spLocks noChangeArrowheads="1"/>
          </p:cNvSpPr>
          <p:nvPr/>
        </p:nvSpPr>
        <p:spPr bwMode="auto">
          <a:xfrm>
            <a:off x="1258888" y="765175"/>
            <a:ext cx="12969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000" b="1">
                <a:solidFill>
                  <a:srgbClr val="CC6600"/>
                </a:solidFill>
              </a:rPr>
              <a:t>OP1 OP0</a:t>
            </a:r>
          </a:p>
        </p:txBody>
      </p:sp>
      <p:sp>
        <p:nvSpPr>
          <p:cNvPr id="391222" name="Text Box 54"/>
          <p:cNvSpPr txBox="1">
            <a:spLocks noChangeArrowheads="1"/>
          </p:cNvSpPr>
          <p:nvPr/>
        </p:nvSpPr>
        <p:spPr bwMode="auto">
          <a:xfrm>
            <a:off x="4284663" y="5373688"/>
            <a:ext cx="4535487"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0"/>
              </a:spcBef>
              <a:spcAft>
                <a:spcPct val="0"/>
              </a:spcAft>
            </a:pPr>
            <a:r>
              <a:rPr kumimoji="1" lang="en-US" altLang="zh-CN" sz="2400" b="1">
                <a:solidFill>
                  <a:srgbClr val="333399"/>
                </a:solidFill>
              </a:rPr>
              <a:t>        </a:t>
            </a:r>
            <a:r>
              <a:rPr kumimoji="1" lang="zh-CN" altLang="en-US" sz="2400" b="1">
                <a:solidFill>
                  <a:srgbClr val="333399"/>
                </a:solidFill>
              </a:rPr>
              <a:t>还需要解决进位信号传送速度，可采用超前进位的方案。</a:t>
            </a:r>
            <a:endParaRPr kumimoji="1" lang="zh-CN" altLang="en-US" sz="2400">
              <a:solidFill>
                <a:srgbClr val="000000"/>
              </a:solidFill>
            </a:endParaRPr>
          </a:p>
        </p:txBody>
      </p:sp>
    </p:spTree>
    <p:extLst>
      <p:ext uri="{BB962C8B-B14F-4D97-AF65-F5344CB8AC3E}">
        <p14:creationId xmlns:p14="http://schemas.microsoft.com/office/powerpoint/2010/main" val="15429146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le 1"/>
          <p:cNvSpPr>
            <a:spLocks noGrp="1"/>
          </p:cNvSpPr>
          <p:nvPr>
            <p:ph type="ctrTitle"/>
          </p:nvPr>
        </p:nvSpPr>
        <p:spPr/>
        <p:txBody>
          <a:bodyPr/>
          <a:lstStyle/>
          <a:p>
            <a:pPr eaLnBrk="1" hangingPunct="1"/>
            <a:r>
              <a:rPr lang="zh-CN" altLang="en-US" dirty="0"/>
              <a:t>简单的单周期</a:t>
            </a:r>
            <a:br>
              <a:rPr lang="en-US" altLang="zh-CN" dirty="0"/>
            </a:br>
            <a:r>
              <a:rPr lang="zh-CN" altLang="en-US" dirty="0"/>
              <a:t>运算器</a:t>
            </a:r>
            <a:r>
              <a:rPr lang="en-US" altLang="zh-CN" dirty="0"/>
              <a:t>AM2901</a:t>
            </a:r>
            <a:endParaRPr lang="en-US" altLang="en-US" dirty="0"/>
          </a:p>
        </p:txBody>
      </p:sp>
      <p:sp>
        <p:nvSpPr>
          <p:cNvPr id="48130" name="Subtitle 2"/>
          <p:cNvSpPr>
            <a:spLocks noGrp="1"/>
          </p:cNvSpPr>
          <p:nvPr>
            <p:ph type="subTitle" idx="1"/>
          </p:nvPr>
        </p:nvSpPr>
        <p:spPr/>
        <p:txBody>
          <a:bodyPr/>
          <a:lstStyle/>
          <a:p>
            <a:pPr eaLnBrk="1" hangingPunct="1"/>
            <a:endParaRPr lang="en-US" altLang="en-US"/>
          </a:p>
        </p:txBody>
      </p:sp>
      <p:sp>
        <p:nvSpPr>
          <p:cNvPr id="2" name="Slide Number Placeholder 1">
            <a:extLst>
              <a:ext uri="{FF2B5EF4-FFF2-40B4-BE49-F238E27FC236}">
                <a16:creationId xmlns:a16="http://schemas.microsoft.com/office/drawing/2014/main" id="{F7870DDB-209D-BC40-AE47-C961DADC060B}"/>
              </a:ext>
            </a:extLst>
          </p:cNvPr>
          <p:cNvSpPr>
            <a:spLocks noGrp="1"/>
          </p:cNvSpPr>
          <p:nvPr>
            <p:ph type="sldNum" sz="quarter" idx="12"/>
          </p:nvPr>
        </p:nvSpPr>
        <p:spPr/>
        <p:txBody>
          <a:bodyPr/>
          <a:lstStyle/>
          <a:p>
            <a:pPr>
              <a:defRPr/>
            </a:pPr>
            <a:fld id="{8F9AD6F2-2C4B-3844-A1FD-F114608AAC06}" type="slidenum">
              <a:rPr lang="en-US" altLang="zh-CN" smtClean="0">
                <a:solidFill>
                  <a:srgbClr val="000000"/>
                </a:solidFill>
              </a:rPr>
              <a:pPr>
                <a:defRPr/>
              </a:pPr>
              <a:t>11</a:t>
            </a:fld>
            <a:endParaRPr lang="en-US" altLang="zh-CN">
              <a:solidFill>
                <a:srgbClr val="000000"/>
              </a:solidFill>
            </a:endParaRPr>
          </a:p>
        </p:txBody>
      </p:sp>
    </p:spTree>
    <p:extLst>
      <p:ext uri="{BB962C8B-B14F-4D97-AF65-F5344CB8AC3E}">
        <p14:creationId xmlns:p14="http://schemas.microsoft.com/office/powerpoint/2010/main" val="952093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4" name="Slide Number Placeholder 3">
            <a:extLst>
              <a:ext uri="{FF2B5EF4-FFF2-40B4-BE49-F238E27FC236}">
                <a16:creationId xmlns:a16="http://schemas.microsoft.com/office/drawing/2014/main" id="{5BB3DD29-5DED-E848-9FEF-D09EFD611F19}"/>
              </a:ext>
            </a:extLst>
          </p:cNvPr>
          <p:cNvSpPr>
            <a:spLocks noGrp="1"/>
          </p:cNvSpPr>
          <p:nvPr>
            <p:ph type="sldNum" sz="quarter" idx="10"/>
          </p:nvPr>
        </p:nvSpPr>
        <p:spPr/>
        <p:txBody>
          <a:bodyPr/>
          <a:lstStyle/>
          <a:p>
            <a:fld id="{3C1064C5-0026-AB46-8A9A-3F135CE1A205}" type="slidenum">
              <a:rPr lang="en-US" altLang="zh-CN"/>
              <a:pPr/>
              <a:t>12</a:t>
            </a:fld>
            <a:endParaRPr lang="en-US" altLang="zh-CN"/>
          </a:p>
        </p:txBody>
      </p:sp>
      <p:sp>
        <p:nvSpPr>
          <p:cNvPr id="537602" name="Rectangle 2">
            <a:extLst>
              <a:ext uri="{FF2B5EF4-FFF2-40B4-BE49-F238E27FC236}">
                <a16:creationId xmlns:a16="http://schemas.microsoft.com/office/drawing/2014/main" id="{7630EF8F-57E3-A440-841F-00D76110235E}"/>
              </a:ext>
            </a:extLst>
          </p:cNvPr>
          <p:cNvSpPr>
            <a:spLocks noChangeArrowheads="1"/>
          </p:cNvSpPr>
          <p:nvPr/>
        </p:nvSpPr>
        <p:spPr bwMode="auto">
          <a:xfrm>
            <a:off x="2840038" y="3424238"/>
            <a:ext cx="2305050" cy="1441450"/>
          </a:xfrm>
          <a:prstGeom prst="rect">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7603" name="Rectangle 3">
            <a:extLst>
              <a:ext uri="{FF2B5EF4-FFF2-40B4-BE49-F238E27FC236}">
                <a16:creationId xmlns:a16="http://schemas.microsoft.com/office/drawing/2014/main" id="{638CB1A3-C2C2-C942-A890-A74811BBF91A}"/>
              </a:ext>
            </a:extLst>
          </p:cNvPr>
          <p:cNvSpPr>
            <a:spLocks noChangeArrowheads="1"/>
          </p:cNvSpPr>
          <p:nvPr/>
        </p:nvSpPr>
        <p:spPr bwMode="auto">
          <a:xfrm>
            <a:off x="7258050" y="1752600"/>
            <a:ext cx="1143000" cy="685800"/>
          </a:xfrm>
          <a:prstGeom prst="rect">
            <a:avLst/>
          </a:prstGeom>
          <a:solidFill>
            <a:schemeClr val="accent1"/>
          </a:solidFill>
          <a:ln w="2857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537604" name="Rectangle 4">
            <a:extLst>
              <a:ext uri="{FF2B5EF4-FFF2-40B4-BE49-F238E27FC236}">
                <a16:creationId xmlns:a16="http://schemas.microsoft.com/office/drawing/2014/main" id="{1D48F7E6-08EA-634C-BFFA-5ED9532A2290}"/>
              </a:ext>
            </a:extLst>
          </p:cNvPr>
          <p:cNvSpPr>
            <a:spLocks noChangeArrowheads="1"/>
          </p:cNvSpPr>
          <p:nvPr/>
        </p:nvSpPr>
        <p:spPr bwMode="auto">
          <a:xfrm>
            <a:off x="1924050" y="1752600"/>
            <a:ext cx="6477000" cy="4038600"/>
          </a:xfrm>
          <a:prstGeom prst="rect">
            <a:avLst/>
          </a:prstGeom>
          <a:noFill/>
          <a:ln w="762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7605" name="Rectangle 5">
            <a:extLst>
              <a:ext uri="{FF2B5EF4-FFF2-40B4-BE49-F238E27FC236}">
                <a16:creationId xmlns:a16="http://schemas.microsoft.com/office/drawing/2014/main" id="{6D43D06A-CF95-E547-B5FE-25F2A698FF2F}"/>
              </a:ext>
            </a:extLst>
          </p:cNvPr>
          <p:cNvSpPr>
            <a:spLocks noChangeArrowheads="1"/>
          </p:cNvSpPr>
          <p:nvPr/>
        </p:nvSpPr>
        <p:spPr bwMode="auto">
          <a:xfrm>
            <a:off x="5159375" y="1752600"/>
            <a:ext cx="2098675" cy="1671638"/>
          </a:xfrm>
          <a:prstGeom prst="rect">
            <a:avLst/>
          </a:prstGeom>
          <a:solidFill>
            <a:srgbClr val="0099FF"/>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7606" name="Rectangle 6">
            <a:extLst>
              <a:ext uri="{FF2B5EF4-FFF2-40B4-BE49-F238E27FC236}">
                <a16:creationId xmlns:a16="http://schemas.microsoft.com/office/drawing/2014/main" id="{C3DC5FFB-D70D-4E4B-A5CB-0387093E0468}"/>
              </a:ext>
            </a:extLst>
          </p:cNvPr>
          <p:cNvSpPr>
            <a:spLocks noChangeArrowheads="1"/>
          </p:cNvSpPr>
          <p:nvPr/>
        </p:nvSpPr>
        <p:spPr bwMode="auto">
          <a:xfrm>
            <a:off x="5159375" y="3424238"/>
            <a:ext cx="2087563" cy="1435100"/>
          </a:xfrm>
          <a:prstGeom prst="rect">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7607" name="Rectangle 7">
            <a:extLst>
              <a:ext uri="{FF2B5EF4-FFF2-40B4-BE49-F238E27FC236}">
                <a16:creationId xmlns:a16="http://schemas.microsoft.com/office/drawing/2014/main" id="{F2B6C9D5-DB6A-A84C-818D-1BC3D6D25B68}"/>
              </a:ext>
            </a:extLst>
          </p:cNvPr>
          <p:cNvSpPr>
            <a:spLocks noChangeArrowheads="1"/>
          </p:cNvSpPr>
          <p:nvPr/>
        </p:nvSpPr>
        <p:spPr bwMode="auto">
          <a:xfrm>
            <a:off x="2819400" y="1752600"/>
            <a:ext cx="2320925" cy="1655763"/>
          </a:xfrm>
          <a:prstGeom prst="rect">
            <a:avLst/>
          </a:prstGeom>
          <a:solidFill>
            <a:srgbClr val="FF99FF"/>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7608" name="Rectangle 8">
            <a:extLst>
              <a:ext uri="{FF2B5EF4-FFF2-40B4-BE49-F238E27FC236}">
                <a16:creationId xmlns:a16="http://schemas.microsoft.com/office/drawing/2014/main" id="{5B7E86AE-5F60-4B43-8E93-2FA2F7CCEACF}"/>
              </a:ext>
            </a:extLst>
          </p:cNvPr>
          <p:cNvSpPr>
            <a:spLocks noChangeArrowheads="1"/>
          </p:cNvSpPr>
          <p:nvPr/>
        </p:nvSpPr>
        <p:spPr bwMode="auto">
          <a:xfrm>
            <a:off x="1905000" y="1752600"/>
            <a:ext cx="914400" cy="4038600"/>
          </a:xfrm>
          <a:prstGeom prst="rect">
            <a:avLst/>
          </a:prstGeom>
          <a:solidFill>
            <a:srgbClr val="FFCC66"/>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7609" name="Text Box 9">
            <a:extLst>
              <a:ext uri="{FF2B5EF4-FFF2-40B4-BE49-F238E27FC236}">
                <a16:creationId xmlns:a16="http://schemas.microsoft.com/office/drawing/2014/main" id="{C3736129-C8B5-3846-90B0-6B567ADDB93B}"/>
              </a:ext>
            </a:extLst>
          </p:cNvPr>
          <p:cNvSpPr txBox="1">
            <a:spLocks noChangeArrowheads="1"/>
          </p:cNvSpPr>
          <p:nvPr/>
        </p:nvSpPr>
        <p:spPr bwMode="auto">
          <a:xfrm>
            <a:off x="249238" y="2057400"/>
            <a:ext cx="1427162" cy="1330325"/>
          </a:xfrm>
          <a:prstGeom prst="rect">
            <a:avLst/>
          </a:prstGeom>
          <a:solidFill>
            <a:schemeClr val="folHlink"/>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lgn="ctr"/>
            <a:r>
              <a:rPr lang="zh-CN" altLang="en-US" sz="3200" b="1">
                <a:ea typeface="宋体" panose="02010600030101010101" pitchFamily="2" charset="-122"/>
              </a:rPr>
              <a:t>计算机</a:t>
            </a:r>
          </a:p>
          <a:p>
            <a:pPr algn="ctr"/>
            <a:r>
              <a:rPr lang="zh-CN" altLang="en-US" sz="3200" b="1">
                <a:ea typeface="宋体" panose="02010600030101010101" pitchFamily="2" charset="-122"/>
              </a:rPr>
              <a:t>终端</a:t>
            </a:r>
            <a:endParaRPr lang="zh-CN" altLang="en-US" sz="1800" b="1">
              <a:ea typeface="宋体" panose="02010600030101010101" pitchFamily="2" charset="-122"/>
            </a:endParaRPr>
          </a:p>
        </p:txBody>
      </p:sp>
      <p:sp>
        <p:nvSpPr>
          <p:cNvPr id="537610" name="Text Box 10">
            <a:extLst>
              <a:ext uri="{FF2B5EF4-FFF2-40B4-BE49-F238E27FC236}">
                <a16:creationId xmlns:a16="http://schemas.microsoft.com/office/drawing/2014/main" id="{74302CE0-6F6D-CF4D-B50C-7613B68A2937}"/>
              </a:ext>
            </a:extLst>
          </p:cNvPr>
          <p:cNvSpPr txBox="1">
            <a:spLocks noChangeArrowheads="1"/>
          </p:cNvSpPr>
          <p:nvPr/>
        </p:nvSpPr>
        <p:spPr bwMode="auto">
          <a:xfrm>
            <a:off x="314325" y="4029075"/>
            <a:ext cx="1152525" cy="598488"/>
          </a:xfrm>
          <a:prstGeom prst="rect">
            <a:avLst/>
          </a:prstGeom>
          <a:solidFill>
            <a:schemeClr val="folHlink"/>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lgn="ctr"/>
            <a:r>
              <a:rPr lang="en-US" altLang="zh-CN" sz="3200" b="1">
                <a:ea typeface="宋体" panose="02010600030101010101" pitchFamily="2" charset="-122"/>
              </a:rPr>
              <a:t>PC</a:t>
            </a:r>
            <a:r>
              <a:rPr lang="zh-CN" altLang="en-US" sz="3200" b="1">
                <a:ea typeface="宋体" panose="02010600030101010101" pitchFamily="2" charset="-122"/>
              </a:rPr>
              <a:t>机</a:t>
            </a:r>
            <a:endParaRPr lang="zh-CN" altLang="en-US" sz="1800" b="1">
              <a:ea typeface="宋体" panose="02010600030101010101" pitchFamily="2" charset="-122"/>
            </a:endParaRPr>
          </a:p>
        </p:txBody>
      </p:sp>
      <p:sp>
        <p:nvSpPr>
          <p:cNvPr id="537611" name="Text Box 11">
            <a:extLst>
              <a:ext uri="{FF2B5EF4-FFF2-40B4-BE49-F238E27FC236}">
                <a16:creationId xmlns:a16="http://schemas.microsoft.com/office/drawing/2014/main" id="{7861EE63-DB66-3947-8F16-7186D365BCB0}"/>
              </a:ext>
            </a:extLst>
          </p:cNvPr>
          <p:cNvSpPr txBox="1">
            <a:spLocks noChangeArrowheads="1"/>
          </p:cNvSpPr>
          <p:nvPr/>
        </p:nvSpPr>
        <p:spPr bwMode="auto">
          <a:xfrm>
            <a:off x="3124200" y="2038174"/>
            <a:ext cx="1828800" cy="11068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lnSpc>
                <a:spcPct val="150000"/>
              </a:lnSpc>
            </a:pPr>
            <a:r>
              <a:rPr lang="zh-CN" altLang="en-US" sz="3200" b="1" dirty="0">
                <a:ea typeface="宋体" panose="02010600030101010101" pitchFamily="2" charset="-122"/>
              </a:rPr>
              <a:t>微程序</a:t>
            </a:r>
          </a:p>
          <a:p>
            <a:pPr algn="ctr">
              <a:lnSpc>
                <a:spcPct val="50000"/>
              </a:lnSpc>
            </a:pPr>
            <a:r>
              <a:rPr lang="zh-CN" altLang="en-US" sz="3200" b="1" dirty="0">
                <a:ea typeface="宋体" panose="02010600030101010101" pitchFamily="2" charset="-122"/>
              </a:rPr>
              <a:t>控制器</a:t>
            </a:r>
            <a:endParaRPr lang="zh-CN" altLang="en-US" sz="1800" b="1" dirty="0">
              <a:ea typeface="宋体" panose="02010600030101010101" pitchFamily="2" charset="-122"/>
            </a:endParaRPr>
          </a:p>
        </p:txBody>
      </p:sp>
      <p:sp>
        <p:nvSpPr>
          <p:cNvPr id="537612" name="Text Box 12">
            <a:extLst>
              <a:ext uri="{FF2B5EF4-FFF2-40B4-BE49-F238E27FC236}">
                <a16:creationId xmlns:a16="http://schemas.microsoft.com/office/drawing/2014/main" id="{847061D5-6D8B-FB4E-8138-55B0271A862E}"/>
              </a:ext>
            </a:extLst>
          </p:cNvPr>
          <p:cNvSpPr txBox="1">
            <a:spLocks noChangeArrowheads="1"/>
          </p:cNvSpPr>
          <p:nvPr/>
        </p:nvSpPr>
        <p:spPr bwMode="auto">
          <a:xfrm>
            <a:off x="5334000" y="1966913"/>
            <a:ext cx="1752600" cy="1249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zh-CN" altLang="en-US" sz="3200" b="1">
                <a:ea typeface="宋体" panose="02010600030101010101" pitchFamily="2" charset="-122"/>
              </a:rPr>
              <a:t>运算器</a:t>
            </a:r>
          </a:p>
          <a:p>
            <a:pPr algn="ctr">
              <a:spcBef>
                <a:spcPct val="20000"/>
              </a:spcBef>
            </a:pPr>
            <a:r>
              <a:rPr lang="en-US" altLang="zh-CN" sz="2000" b="1">
                <a:ea typeface="宋体" panose="02010600030101010101" pitchFamily="2" charset="-122"/>
              </a:rPr>
              <a:t>16 </a:t>
            </a:r>
            <a:r>
              <a:rPr lang="zh-CN" altLang="en-US" sz="2000" b="1">
                <a:ea typeface="宋体" panose="02010600030101010101" pitchFamily="2" charset="-122"/>
              </a:rPr>
              <a:t>位，用</a:t>
            </a:r>
            <a:r>
              <a:rPr lang="en-US" altLang="zh-CN" sz="2000" b="1">
                <a:ea typeface="宋体" panose="02010600030101010101" pitchFamily="2" charset="-122"/>
              </a:rPr>
              <a:t>4</a:t>
            </a:r>
            <a:r>
              <a:rPr lang="zh-CN" altLang="en-US" sz="2000" b="1">
                <a:ea typeface="宋体" panose="02010600030101010101" pitchFamily="2" charset="-122"/>
              </a:rPr>
              <a:t>片</a:t>
            </a:r>
            <a:r>
              <a:rPr lang="en-US" altLang="zh-CN" sz="2000" b="1">
                <a:ea typeface="宋体" panose="02010600030101010101" pitchFamily="2" charset="-122"/>
              </a:rPr>
              <a:t>Am2901</a:t>
            </a:r>
            <a:r>
              <a:rPr lang="zh-CN" altLang="en-US" sz="2000" b="1">
                <a:ea typeface="宋体" panose="02010600030101010101" pitchFamily="2" charset="-122"/>
              </a:rPr>
              <a:t>实现</a:t>
            </a:r>
            <a:endParaRPr lang="zh-CN" altLang="en-US" sz="1800" b="1">
              <a:ea typeface="宋体" panose="02010600030101010101" pitchFamily="2" charset="-122"/>
            </a:endParaRPr>
          </a:p>
        </p:txBody>
      </p:sp>
      <p:sp>
        <p:nvSpPr>
          <p:cNvPr id="537613" name="Text Box 13">
            <a:extLst>
              <a:ext uri="{FF2B5EF4-FFF2-40B4-BE49-F238E27FC236}">
                <a16:creationId xmlns:a16="http://schemas.microsoft.com/office/drawing/2014/main" id="{D9C05139-9056-2F4D-B6C9-2569EBDB468D}"/>
              </a:ext>
            </a:extLst>
          </p:cNvPr>
          <p:cNvSpPr txBox="1">
            <a:spLocks noChangeArrowheads="1"/>
          </p:cNvSpPr>
          <p:nvPr/>
        </p:nvSpPr>
        <p:spPr bwMode="auto">
          <a:xfrm>
            <a:off x="4984750" y="3562350"/>
            <a:ext cx="2333625" cy="1163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zh-CN" altLang="en-US" sz="3200" b="1">
                <a:ea typeface="宋体" panose="02010600030101010101" pitchFamily="2" charset="-122"/>
              </a:rPr>
              <a:t>主存储器</a:t>
            </a:r>
          </a:p>
          <a:p>
            <a:pPr algn="ctr">
              <a:spcBef>
                <a:spcPct val="20000"/>
              </a:spcBef>
            </a:pPr>
            <a:r>
              <a:rPr lang="zh-CN" altLang="en-US" sz="3200" b="1">
                <a:ea typeface="宋体" panose="02010600030101010101" pitchFamily="2" charset="-122"/>
              </a:rPr>
              <a:t>（</a:t>
            </a:r>
            <a:r>
              <a:rPr lang="en-US" altLang="zh-CN" sz="3200" b="1">
                <a:ea typeface="宋体" panose="02010600030101010101" pitchFamily="2" charset="-122"/>
              </a:rPr>
              <a:t>16</a:t>
            </a:r>
            <a:r>
              <a:rPr lang="zh-CN" altLang="en-US" sz="3200" b="1">
                <a:ea typeface="宋体" panose="02010600030101010101" pitchFamily="2" charset="-122"/>
              </a:rPr>
              <a:t>位）</a:t>
            </a:r>
            <a:endParaRPr lang="zh-CN" altLang="en-US" sz="1800" b="1">
              <a:ea typeface="宋体" panose="02010600030101010101" pitchFamily="2" charset="-122"/>
            </a:endParaRPr>
          </a:p>
        </p:txBody>
      </p:sp>
      <p:sp>
        <p:nvSpPr>
          <p:cNvPr id="537614" name="Text Box 14">
            <a:extLst>
              <a:ext uri="{FF2B5EF4-FFF2-40B4-BE49-F238E27FC236}">
                <a16:creationId xmlns:a16="http://schemas.microsoft.com/office/drawing/2014/main" id="{9AD01044-5064-2D4E-8F60-DFD7BCA1A6D8}"/>
              </a:ext>
            </a:extLst>
          </p:cNvPr>
          <p:cNvSpPr txBox="1">
            <a:spLocks noChangeArrowheads="1"/>
          </p:cNvSpPr>
          <p:nvPr/>
        </p:nvSpPr>
        <p:spPr bwMode="auto">
          <a:xfrm>
            <a:off x="3067050" y="5029200"/>
            <a:ext cx="3962400" cy="579438"/>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zh-CN" altLang="en-US" sz="3200" b="1">
                <a:ea typeface="宋体" panose="02010600030101010101" pitchFamily="2" charset="-122"/>
              </a:rPr>
              <a:t>按键   开关   指示灯</a:t>
            </a:r>
            <a:endParaRPr lang="zh-CN" altLang="en-US" sz="1800" b="1">
              <a:ea typeface="宋体" panose="02010600030101010101" pitchFamily="2" charset="-122"/>
            </a:endParaRPr>
          </a:p>
        </p:txBody>
      </p:sp>
      <p:sp>
        <p:nvSpPr>
          <p:cNvPr id="537615" name="Text Box 15">
            <a:extLst>
              <a:ext uri="{FF2B5EF4-FFF2-40B4-BE49-F238E27FC236}">
                <a16:creationId xmlns:a16="http://schemas.microsoft.com/office/drawing/2014/main" id="{6A65C3A6-2CE9-1344-A078-20481096E4AE}"/>
              </a:ext>
            </a:extLst>
          </p:cNvPr>
          <p:cNvSpPr txBox="1">
            <a:spLocks noChangeArrowheads="1"/>
          </p:cNvSpPr>
          <p:nvPr/>
        </p:nvSpPr>
        <p:spPr bwMode="auto">
          <a:xfrm>
            <a:off x="2090738" y="2590800"/>
            <a:ext cx="671512" cy="2119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nchor="ctr">
            <a:spAutoFit/>
          </a:bodyPr>
          <a:lstStyle/>
          <a:p>
            <a:pPr algn="ctr"/>
            <a:r>
              <a:rPr lang="zh-CN" altLang="en-US" sz="3200" b="1">
                <a:ea typeface="宋体" panose="02010600030101010101" pitchFamily="2" charset="-122"/>
              </a:rPr>
              <a:t>串行接口</a:t>
            </a:r>
            <a:endParaRPr lang="zh-CN" altLang="en-US" sz="1800" b="1">
              <a:ea typeface="宋体" panose="02010600030101010101" pitchFamily="2" charset="-122"/>
            </a:endParaRPr>
          </a:p>
        </p:txBody>
      </p:sp>
      <p:sp>
        <p:nvSpPr>
          <p:cNvPr id="537616" name="Line 16">
            <a:extLst>
              <a:ext uri="{FF2B5EF4-FFF2-40B4-BE49-F238E27FC236}">
                <a16:creationId xmlns:a16="http://schemas.microsoft.com/office/drawing/2014/main" id="{FC8568A1-7B65-B544-B44B-60DCAB48AE37}"/>
              </a:ext>
            </a:extLst>
          </p:cNvPr>
          <p:cNvSpPr>
            <a:spLocks noChangeShapeType="1"/>
          </p:cNvSpPr>
          <p:nvPr/>
        </p:nvSpPr>
        <p:spPr bwMode="auto">
          <a:xfrm>
            <a:off x="1619250" y="2743200"/>
            <a:ext cx="685800" cy="457200"/>
          </a:xfrm>
          <a:prstGeom prst="line">
            <a:avLst/>
          </a:prstGeom>
          <a:noFill/>
          <a:ln w="190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537617" name="Line 17">
            <a:extLst>
              <a:ext uri="{FF2B5EF4-FFF2-40B4-BE49-F238E27FC236}">
                <a16:creationId xmlns:a16="http://schemas.microsoft.com/office/drawing/2014/main" id="{A70CD227-6A83-B843-ABCC-5A12FB8C58DB}"/>
              </a:ext>
            </a:extLst>
          </p:cNvPr>
          <p:cNvSpPr>
            <a:spLocks noChangeShapeType="1"/>
          </p:cNvSpPr>
          <p:nvPr/>
        </p:nvSpPr>
        <p:spPr bwMode="auto">
          <a:xfrm flipV="1">
            <a:off x="1466850" y="4114800"/>
            <a:ext cx="838200" cy="304800"/>
          </a:xfrm>
          <a:prstGeom prst="line">
            <a:avLst/>
          </a:prstGeom>
          <a:noFill/>
          <a:ln w="190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537618" name="Text Box 18">
            <a:extLst>
              <a:ext uri="{FF2B5EF4-FFF2-40B4-BE49-F238E27FC236}">
                <a16:creationId xmlns:a16="http://schemas.microsoft.com/office/drawing/2014/main" id="{7BB97C32-5433-A249-A1F4-F0D260B36358}"/>
              </a:ext>
            </a:extLst>
          </p:cNvPr>
          <p:cNvSpPr txBox="1">
            <a:spLocks noChangeArrowheads="1"/>
          </p:cNvSpPr>
          <p:nvPr/>
        </p:nvSpPr>
        <p:spPr bwMode="auto">
          <a:xfrm>
            <a:off x="7258050" y="2514600"/>
            <a:ext cx="1127125" cy="3276600"/>
          </a:xfrm>
          <a:prstGeom prst="rect">
            <a:avLst/>
          </a:prstGeom>
          <a:solidFill>
            <a:schemeClr val="bg1"/>
          </a:solidFill>
          <a:ln w="2857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nchor="ctr">
            <a:spAutoFit/>
          </a:bodyPr>
          <a:lstStyle/>
          <a:p>
            <a:pPr algn="ctr">
              <a:spcBef>
                <a:spcPct val="0"/>
              </a:spcBef>
            </a:pPr>
            <a:r>
              <a:rPr lang="zh-CN" altLang="en-US" sz="2800" b="1">
                <a:ea typeface="宋体" panose="02010600030101010101" pitchFamily="2" charset="-122"/>
              </a:rPr>
              <a:t>接口实验  中断实验</a:t>
            </a:r>
            <a:endParaRPr lang="zh-CN" altLang="en-US" sz="3200" b="1">
              <a:ea typeface="宋体" panose="02010600030101010101" pitchFamily="2" charset="-122"/>
            </a:endParaRPr>
          </a:p>
          <a:p>
            <a:pPr algn="ctr">
              <a:spcBef>
                <a:spcPct val="0"/>
              </a:spcBef>
            </a:pPr>
            <a:r>
              <a:rPr lang="zh-CN" altLang="en-US" sz="3200" b="1">
                <a:ea typeface="宋体" panose="02010600030101010101" pitchFamily="2" charset="-122"/>
              </a:rPr>
              <a:t>内存扩展实验</a:t>
            </a:r>
          </a:p>
        </p:txBody>
      </p:sp>
      <p:sp>
        <p:nvSpPr>
          <p:cNvPr id="537619" name="Line 19">
            <a:extLst>
              <a:ext uri="{FF2B5EF4-FFF2-40B4-BE49-F238E27FC236}">
                <a16:creationId xmlns:a16="http://schemas.microsoft.com/office/drawing/2014/main" id="{5F64AF1C-B90C-A74A-9202-EB9E9724E123}"/>
              </a:ext>
            </a:extLst>
          </p:cNvPr>
          <p:cNvSpPr>
            <a:spLocks noChangeShapeType="1"/>
          </p:cNvSpPr>
          <p:nvPr/>
        </p:nvSpPr>
        <p:spPr bwMode="auto">
          <a:xfrm>
            <a:off x="7258050" y="1752600"/>
            <a:ext cx="0" cy="403860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7620" name="Text Box 20">
            <a:extLst>
              <a:ext uri="{FF2B5EF4-FFF2-40B4-BE49-F238E27FC236}">
                <a16:creationId xmlns:a16="http://schemas.microsoft.com/office/drawing/2014/main" id="{44D253B1-B7AB-C94D-BA7E-67B548238670}"/>
              </a:ext>
            </a:extLst>
          </p:cNvPr>
          <p:cNvSpPr txBox="1">
            <a:spLocks noChangeArrowheads="1"/>
          </p:cNvSpPr>
          <p:nvPr/>
        </p:nvSpPr>
        <p:spPr bwMode="auto">
          <a:xfrm>
            <a:off x="7299325" y="1752600"/>
            <a:ext cx="1098550" cy="798513"/>
          </a:xfrm>
          <a:prstGeom prst="rect">
            <a:avLst/>
          </a:prstGeom>
          <a:solidFill>
            <a:schemeClr val="folHlink"/>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algn="ctr">
              <a:lnSpc>
                <a:spcPct val="85000"/>
              </a:lnSpc>
            </a:pPr>
            <a:r>
              <a:rPr lang="zh-CN" altLang="en-US" sz="3200" b="1">
                <a:ea typeface="宋体" panose="02010600030101010101" pitchFamily="2" charset="-122"/>
              </a:rPr>
              <a:t>电 源</a:t>
            </a:r>
          </a:p>
          <a:p>
            <a:pPr algn="ctr">
              <a:lnSpc>
                <a:spcPct val="80000"/>
              </a:lnSpc>
              <a:spcBef>
                <a:spcPct val="0"/>
              </a:spcBef>
            </a:pPr>
            <a:r>
              <a:rPr lang="en-US" altLang="zh-CN" b="1">
                <a:ea typeface="宋体" panose="02010600030101010101" pitchFamily="2" charset="-122"/>
              </a:rPr>
              <a:t>+5V</a:t>
            </a:r>
            <a:endParaRPr lang="en-US" altLang="zh-CN" b="1" baseline="30000">
              <a:ea typeface="宋体" panose="02010600030101010101" pitchFamily="2" charset="-122"/>
            </a:endParaRPr>
          </a:p>
        </p:txBody>
      </p:sp>
      <p:sp>
        <p:nvSpPr>
          <p:cNvPr id="537621" name="Text Box 21">
            <a:extLst>
              <a:ext uri="{FF2B5EF4-FFF2-40B4-BE49-F238E27FC236}">
                <a16:creationId xmlns:a16="http://schemas.microsoft.com/office/drawing/2014/main" id="{1F5E58BF-2DC4-4D4B-B931-5ACB1AD0F3E3}"/>
              </a:ext>
            </a:extLst>
          </p:cNvPr>
          <p:cNvSpPr txBox="1">
            <a:spLocks noChangeArrowheads="1"/>
          </p:cNvSpPr>
          <p:nvPr/>
        </p:nvSpPr>
        <p:spPr bwMode="auto">
          <a:xfrm>
            <a:off x="3124200" y="3549474"/>
            <a:ext cx="1828800" cy="11068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lnSpc>
                <a:spcPct val="150000"/>
              </a:lnSpc>
            </a:pPr>
            <a:r>
              <a:rPr lang="zh-CN" altLang="en-US" sz="3200" b="1" dirty="0">
                <a:ea typeface="宋体" panose="02010600030101010101" pitchFamily="2" charset="-122"/>
              </a:rPr>
              <a:t>硬布线</a:t>
            </a:r>
          </a:p>
          <a:p>
            <a:pPr algn="ctr">
              <a:lnSpc>
                <a:spcPct val="50000"/>
              </a:lnSpc>
            </a:pPr>
            <a:r>
              <a:rPr lang="zh-CN" altLang="en-US" sz="3200" b="1" dirty="0">
                <a:ea typeface="宋体" panose="02010600030101010101" pitchFamily="2" charset="-122"/>
              </a:rPr>
              <a:t>控制器</a:t>
            </a:r>
            <a:endParaRPr lang="zh-CN" altLang="en-US" sz="1800" b="1" dirty="0">
              <a:ea typeface="宋体" panose="02010600030101010101" pitchFamily="2" charset="-122"/>
            </a:endParaRPr>
          </a:p>
        </p:txBody>
      </p:sp>
      <p:sp>
        <p:nvSpPr>
          <p:cNvPr id="537622" name="Rectangle 22">
            <a:extLst>
              <a:ext uri="{FF2B5EF4-FFF2-40B4-BE49-F238E27FC236}">
                <a16:creationId xmlns:a16="http://schemas.microsoft.com/office/drawing/2014/main" id="{733DDBAC-6FF5-BF44-9707-8DAA72FC897E}"/>
              </a:ext>
            </a:extLst>
          </p:cNvPr>
          <p:cNvSpPr>
            <a:spLocks noChangeArrowheads="1"/>
          </p:cNvSpPr>
          <p:nvPr/>
        </p:nvSpPr>
        <p:spPr bwMode="auto">
          <a:xfrm>
            <a:off x="751903" y="381000"/>
            <a:ext cx="8129148"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pPr>
            <a:r>
              <a:rPr kumimoji="0" lang="en-US" altLang="zh-CN" sz="3600" b="1" dirty="0">
                <a:solidFill>
                  <a:srgbClr val="CC3300"/>
                </a:solidFill>
                <a:latin typeface="Arial" panose="020B0604020202020204" pitchFamily="34" charset="0"/>
                <a:ea typeface="宋体" panose="02010600030101010101" pitchFamily="2" charset="-122"/>
              </a:rPr>
              <a:t>TEC-2000?</a:t>
            </a:r>
            <a:r>
              <a:rPr kumimoji="0" lang="zh-CN" altLang="en-US" sz="3600" b="1" dirty="0">
                <a:solidFill>
                  <a:srgbClr val="CC3300"/>
                </a:solidFill>
                <a:latin typeface="Arial" panose="020B0604020202020204" pitchFamily="34" charset="0"/>
                <a:ea typeface="宋体" panose="02010600030101010101" pitchFamily="2" charset="-122"/>
              </a:rPr>
              <a:t>教学计算机硬件系统的组成</a:t>
            </a:r>
          </a:p>
          <a:p>
            <a:pPr algn="ctr">
              <a:spcBef>
                <a:spcPct val="0"/>
              </a:spcBef>
            </a:pPr>
            <a:r>
              <a:rPr kumimoji="0" lang="zh-CN" altLang="en-US" dirty="0">
                <a:latin typeface="Arial" panose="020B0604020202020204" pitchFamily="34" charset="0"/>
                <a:ea typeface="宋体" panose="02010600030101010101" pitchFamily="2" charset="-122"/>
              </a:rPr>
              <a:t>运算器用</a:t>
            </a:r>
            <a:r>
              <a:rPr kumimoji="0" lang="en-US" altLang="zh-CN" dirty="0">
                <a:latin typeface="Arial" panose="020B0604020202020204" pitchFamily="34" charset="0"/>
                <a:ea typeface="宋体" panose="02010600030101010101" pitchFamily="2" charset="-122"/>
              </a:rPr>
              <a:t>4</a:t>
            </a:r>
            <a:r>
              <a:rPr kumimoji="0" lang="zh-CN" altLang="en-US" dirty="0">
                <a:latin typeface="Arial" panose="020B0604020202020204" pitchFamily="34" charset="0"/>
                <a:ea typeface="宋体" panose="02010600030101010101" pitchFamily="2" charset="-122"/>
              </a:rPr>
              <a:t>片</a:t>
            </a:r>
            <a:r>
              <a:rPr kumimoji="0" lang="en-US" altLang="zh-CN" dirty="0">
                <a:latin typeface="Arial" panose="020B0604020202020204" pitchFamily="34" charset="0"/>
                <a:ea typeface="宋体" panose="02010600030101010101" pitchFamily="2" charset="-122"/>
              </a:rPr>
              <a:t>Am2901</a:t>
            </a:r>
            <a:r>
              <a:rPr kumimoji="0" lang="zh-CN" altLang="en-US" dirty="0">
                <a:latin typeface="Arial" panose="020B0604020202020204" pitchFamily="34" charset="0"/>
                <a:ea typeface="宋体" panose="02010600030101010101" pitchFamily="2" charset="-122"/>
              </a:rPr>
              <a:t>芯片实现</a:t>
            </a:r>
          </a:p>
        </p:txBody>
      </p:sp>
      <p:sp>
        <p:nvSpPr>
          <p:cNvPr id="537623" name="Rectangle 23">
            <a:extLst>
              <a:ext uri="{FF2B5EF4-FFF2-40B4-BE49-F238E27FC236}">
                <a16:creationId xmlns:a16="http://schemas.microsoft.com/office/drawing/2014/main" id="{5C9B4BCC-46F0-BA4E-AB61-56DA1B9467F4}"/>
              </a:ext>
            </a:extLst>
          </p:cNvPr>
          <p:cNvSpPr>
            <a:spLocks noChangeArrowheads="1"/>
          </p:cNvSpPr>
          <p:nvPr/>
        </p:nvSpPr>
        <p:spPr bwMode="auto">
          <a:xfrm>
            <a:off x="8305800" y="6248400"/>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pPr>
            <a:r>
              <a:rPr kumimoji="0" lang="en-US" altLang="zh-CN" sz="1800" b="1">
                <a:solidFill>
                  <a:srgbClr val="CC3300"/>
                </a:solidFill>
                <a:latin typeface="Arial" panose="020B0604020202020204" pitchFamily="34" charset="0"/>
                <a:ea typeface="宋体" panose="02010600030101010101" pitchFamily="2" charset="-122"/>
              </a:rPr>
              <a:t>27</a:t>
            </a:r>
          </a:p>
        </p:txBody>
      </p:sp>
    </p:spTree>
    <p:extLst>
      <p:ext uri="{BB962C8B-B14F-4D97-AF65-F5344CB8AC3E}">
        <p14:creationId xmlns:p14="http://schemas.microsoft.com/office/powerpoint/2010/main" val="2037496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Slide Number Placeholder 1">
            <a:extLst>
              <a:ext uri="{FF2B5EF4-FFF2-40B4-BE49-F238E27FC236}">
                <a16:creationId xmlns:a16="http://schemas.microsoft.com/office/drawing/2014/main" id="{33281F6F-218A-7349-AB69-FD05A6986270}"/>
              </a:ext>
            </a:extLst>
          </p:cNvPr>
          <p:cNvSpPr>
            <a:spLocks noGrp="1"/>
          </p:cNvSpPr>
          <p:nvPr>
            <p:ph type="sldNum" sz="quarter" idx="10"/>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fld id="{46E30031-746A-3442-9E4F-00C745815BCA}" type="slidenum">
              <a:rPr kumimoji="1" lang="en-US" altLang="zh-CN" sz="1600" b="0" i="0" u="none" strike="noStrike" kern="1200" cap="none" spc="0" normalizeH="0" baseline="0" noProof="0" smtClean="0">
                <a:ln>
                  <a:noFill/>
                </a:ln>
                <a:solidFill>
                  <a:srgbClr val="FFFFFF"/>
                </a:solidFill>
                <a:effectLst/>
                <a:uLnTx/>
                <a:uFillTx/>
                <a:latin typeface="Courier New" panose="02070309020205020404" pitchFamily="49" charset="0"/>
                <a:ea typeface="宋体"/>
                <a:cs typeface="+mn-cs"/>
              </a:rPr>
              <a:pPr marL="0" marR="0" lvl="0" indent="0" algn="ctr" defTabSz="914400" rtl="0" eaLnBrk="1" fontAlgn="base" latinLnBrk="0" hangingPunct="1">
                <a:lnSpc>
                  <a:spcPct val="100000"/>
                </a:lnSpc>
                <a:spcBef>
                  <a:spcPct val="0"/>
                </a:spcBef>
                <a:spcAft>
                  <a:spcPct val="0"/>
                </a:spcAft>
                <a:buClrTx/>
                <a:buSzTx/>
                <a:buFontTx/>
                <a:buNone/>
                <a:tabLst/>
                <a:defRPr/>
              </a:pPr>
              <a:t>13</a:t>
            </a:fld>
            <a:endParaRPr kumimoji="1" lang="en-US" altLang="zh-CN" sz="1600" b="0" i="0" u="none" strike="noStrike" kern="1200" cap="none" spc="0" normalizeH="0" baseline="0" noProof="0">
              <a:ln>
                <a:noFill/>
              </a:ln>
              <a:solidFill>
                <a:srgbClr val="FFFFFF"/>
              </a:solidFill>
              <a:effectLst/>
              <a:uLnTx/>
              <a:uFillTx/>
              <a:latin typeface="Courier New" panose="02070309020205020404" pitchFamily="49" charset="0"/>
              <a:ea typeface="宋体"/>
              <a:cs typeface="+mn-cs"/>
            </a:endParaRPr>
          </a:p>
        </p:txBody>
      </p:sp>
      <p:sp>
        <p:nvSpPr>
          <p:cNvPr id="484354" name="Text Box 2">
            <a:extLst>
              <a:ext uri="{FF2B5EF4-FFF2-40B4-BE49-F238E27FC236}">
                <a16:creationId xmlns:a16="http://schemas.microsoft.com/office/drawing/2014/main" id="{86EA8712-A28F-6F41-8779-7A11CD96DA1D}"/>
              </a:ext>
            </a:extLst>
          </p:cNvPr>
          <p:cNvSpPr txBox="1">
            <a:spLocks noChangeArrowheads="1"/>
          </p:cNvSpPr>
          <p:nvPr/>
        </p:nvSpPr>
        <p:spPr bwMode="auto">
          <a:xfrm>
            <a:off x="1593850" y="228600"/>
            <a:ext cx="679457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en-US" altLang="zh-CN" sz="3200" b="1" i="0" u="none" strike="noStrike" kern="1200" cap="none" spc="0" normalizeH="0" baseline="0" noProof="0" dirty="0">
                <a:ln>
                  <a:noFill/>
                </a:ln>
                <a:solidFill>
                  <a:srgbClr val="CC3300"/>
                </a:solidFill>
                <a:effectLst/>
                <a:uLnTx/>
                <a:uFillTx/>
                <a:latin typeface="Times New Roman" panose="02020603050405020304" pitchFamily="18" charset="0"/>
                <a:ea typeface="华文楷体" panose="02010600040101010101" pitchFamily="2" charset="-122"/>
                <a:cs typeface="+mn-cs"/>
              </a:rPr>
              <a:t>TEC2000?</a:t>
            </a:r>
            <a:r>
              <a:rPr kumimoji="1" lang="zh-CN" altLang="en-US" sz="3200" b="1" i="0" u="none" strike="noStrike" kern="1200" cap="none" spc="0" normalizeH="0" baseline="0" noProof="0" dirty="0">
                <a:ln>
                  <a:noFill/>
                </a:ln>
                <a:solidFill>
                  <a:srgbClr val="CC3300"/>
                </a:solidFill>
                <a:effectLst/>
                <a:uLnTx/>
                <a:uFillTx/>
                <a:latin typeface="Times New Roman" panose="02020603050405020304" pitchFamily="18" charset="0"/>
                <a:ea typeface="华文楷体" panose="02010600040101010101" pitchFamily="2" charset="-122"/>
                <a:cs typeface="+mn-cs"/>
              </a:rPr>
              <a:t>双</a:t>
            </a:r>
            <a:r>
              <a:rPr kumimoji="1" lang="en-US" altLang="zh-CN" sz="3200" b="1" i="0" u="none" strike="noStrike" kern="1200" cap="none" spc="0" normalizeH="0" baseline="0" noProof="0" dirty="0">
                <a:ln>
                  <a:noFill/>
                </a:ln>
                <a:solidFill>
                  <a:srgbClr val="CC3300"/>
                </a:solidFill>
                <a:effectLst/>
                <a:uLnTx/>
                <a:uFillTx/>
                <a:latin typeface="Times New Roman" panose="02020603050405020304" pitchFamily="18" charset="0"/>
                <a:ea typeface="华文楷体" panose="02010600040101010101" pitchFamily="2" charset="-122"/>
                <a:cs typeface="+mn-cs"/>
              </a:rPr>
              <a:t>CPU</a:t>
            </a:r>
            <a:r>
              <a:rPr kumimoji="1" lang="zh-CN" altLang="en-US" sz="3200" b="1" i="0" u="none" strike="noStrike" kern="1200" cap="none" spc="0" normalizeH="0" baseline="0" noProof="0" dirty="0">
                <a:ln>
                  <a:noFill/>
                </a:ln>
                <a:solidFill>
                  <a:srgbClr val="CC3300"/>
                </a:solidFill>
                <a:effectLst/>
                <a:uLnTx/>
                <a:uFillTx/>
                <a:latin typeface="Times New Roman" panose="02020603050405020304" pitchFamily="18" charset="0"/>
                <a:ea typeface="华文楷体" panose="02010600040101010101" pitchFamily="2" charset="-122"/>
                <a:cs typeface="+mn-cs"/>
              </a:rPr>
              <a:t>教学计算机系统</a:t>
            </a:r>
          </a:p>
        </p:txBody>
      </p:sp>
      <p:grpSp>
        <p:nvGrpSpPr>
          <p:cNvPr id="484355" name="Group 3">
            <a:extLst>
              <a:ext uri="{FF2B5EF4-FFF2-40B4-BE49-F238E27FC236}">
                <a16:creationId xmlns:a16="http://schemas.microsoft.com/office/drawing/2014/main" id="{6E995BFE-AE9A-1C4C-96C3-D8BFB362CB31}"/>
              </a:ext>
            </a:extLst>
          </p:cNvPr>
          <p:cNvGrpSpPr>
            <a:grpSpLocks/>
          </p:cNvGrpSpPr>
          <p:nvPr/>
        </p:nvGrpSpPr>
        <p:grpSpPr bwMode="auto">
          <a:xfrm>
            <a:off x="250825" y="985838"/>
            <a:ext cx="7561263" cy="5664200"/>
            <a:chOff x="158" y="527"/>
            <a:chExt cx="4763" cy="3568"/>
          </a:xfrm>
        </p:grpSpPr>
        <p:pic>
          <p:nvPicPr>
            <p:cNvPr id="484356" name="Picture 4" descr="IMG_0228">
              <a:extLst>
                <a:ext uri="{FF2B5EF4-FFF2-40B4-BE49-F238E27FC236}">
                  <a16:creationId xmlns:a16="http://schemas.microsoft.com/office/drawing/2014/main" id="{35DB4770-B666-DA40-BC18-CECA3520BD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 y="527"/>
              <a:ext cx="4763" cy="3568"/>
            </a:xfrm>
            <a:prstGeom prst="rect">
              <a:avLst/>
            </a:prstGeom>
            <a:noFill/>
            <a:extLst>
              <a:ext uri="{909E8E84-426E-40DD-AFC4-6F175D3DCCD1}">
                <a14:hiddenFill xmlns:a14="http://schemas.microsoft.com/office/drawing/2010/main">
                  <a:solidFill>
                    <a:srgbClr val="FFFFFF"/>
                  </a:solidFill>
                </a14:hiddenFill>
              </a:ext>
            </a:extLst>
          </p:spPr>
        </p:pic>
        <p:sp>
          <p:nvSpPr>
            <p:cNvPr id="484357" name="Text Box 5">
              <a:extLst>
                <a:ext uri="{FF2B5EF4-FFF2-40B4-BE49-F238E27FC236}">
                  <a16:creationId xmlns:a16="http://schemas.microsoft.com/office/drawing/2014/main" id="{30868CCB-B4E8-F449-AFE3-DFCC07CB2F11}"/>
                </a:ext>
              </a:extLst>
            </p:cNvPr>
            <p:cNvSpPr txBox="1">
              <a:spLocks noChangeArrowheads="1"/>
            </p:cNvSpPr>
            <p:nvPr/>
          </p:nvSpPr>
          <p:spPr bwMode="auto">
            <a:xfrm>
              <a:off x="2109" y="1130"/>
              <a:ext cx="680" cy="24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85000"/>
                </a:lnSpc>
                <a:spcBef>
                  <a:spcPct val="50000"/>
                </a:spcBef>
                <a:spcAft>
                  <a:spcPct val="0"/>
                </a:spcAft>
                <a:buClrTx/>
                <a:buSzTx/>
                <a:buFontTx/>
                <a:buNone/>
                <a:tabLst/>
                <a:defRPr/>
              </a:pPr>
              <a:r>
                <a:rPr kumimoji="1" lang="zh-CN" altLang="en-US" sz="1000" b="1" i="0" u="none" strike="noStrike" kern="1200" cap="none" spc="0" normalizeH="0" baseline="0" noProof="0">
                  <a:ln>
                    <a:noFill/>
                  </a:ln>
                  <a:solidFill>
                    <a:srgbClr val="CC3300"/>
                  </a:solidFill>
                  <a:effectLst/>
                  <a:uLnTx/>
                  <a:uFillTx/>
                  <a:latin typeface="Times New Roman" panose="02020603050405020304" pitchFamily="18" charset="0"/>
                  <a:ea typeface="华文楷体" panose="02010600040101010101" pitchFamily="2" charset="-122"/>
                  <a:cs typeface="+mn-cs"/>
                </a:rPr>
                <a:t>双 </a:t>
              </a:r>
              <a:r>
                <a:rPr kumimoji="1" lang="en-US" altLang="zh-CN" sz="1000" b="1" i="0" u="none" strike="noStrike" kern="1200" cap="none" spc="0" normalizeH="0" baseline="0" noProof="0">
                  <a:ln>
                    <a:noFill/>
                  </a:ln>
                  <a:solidFill>
                    <a:srgbClr val="CC3300"/>
                  </a:solidFill>
                  <a:effectLst/>
                  <a:uLnTx/>
                  <a:uFillTx/>
                  <a:latin typeface="Times New Roman" panose="02020603050405020304" pitchFamily="18" charset="0"/>
                  <a:ea typeface="华文楷体" panose="02010600040101010101" pitchFamily="2" charset="-122"/>
                  <a:cs typeface="+mn-cs"/>
                </a:rPr>
                <a:t>CPU</a:t>
              </a:r>
            </a:p>
            <a:p>
              <a:pPr marL="0" marR="0" lvl="0" indent="0" algn="ctr" defTabSz="914400" rtl="0" eaLnBrk="1" fontAlgn="base" latinLnBrk="0" hangingPunct="1">
                <a:lnSpc>
                  <a:spcPct val="85000"/>
                </a:lnSpc>
                <a:spcBef>
                  <a:spcPct val="20000"/>
                </a:spcBef>
                <a:spcAft>
                  <a:spcPct val="0"/>
                </a:spcAft>
                <a:buClrTx/>
                <a:buSzTx/>
                <a:buFontTx/>
                <a:buNone/>
                <a:tabLst/>
                <a:defRPr/>
              </a:pPr>
              <a:r>
                <a:rPr kumimoji="1" lang="zh-CN" altLang="en-US" sz="1000" b="1" i="0" u="none" strike="noStrike" kern="1200" cap="none" spc="0" normalizeH="0" baseline="0" noProof="0">
                  <a:ln>
                    <a:noFill/>
                  </a:ln>
                  <a:solidFill>
                    <a:srgbClr val="CC3300"/>
                  </a:solidFill>
                  <a:effectLst/>
                  <a:uLnTx/>
                  <a:uFillTx/>
                  <a:latin typeface="Times New Roman" panose="02020603050405020304" pitchFamily="18" charset="0"/>
                  <a:ea typeface="华文楷体" panose="02010600040101010101" pitchFamily="2" charset="-122"/>
                  <a:cs typeface="+mn-cs"/>
                </a:rPr>
                <a:t>教学计算机系统</a:t>
              </a:r>
            </a:p>
          </p:txBody>
        </p:sp>
      </p:grpSp>
      <p:sp>
        <p:nvSpPr>
          <p:cNvPr id="484358" name="Text Box 6">
            <a:extLst>
              <a:ext uri="{FF2B5EF4-FFF2-40B4-BE49-F238E27FC236}">
                <a16:creationId xmlns:a16="http://schemas.microsoft.com/office/drawing/2014/main" id="{1D5B7250-4B00-0D47-BB69-4815A2C550C0}"/>
              </a:ext>
            </a:extLst>
          </p:cNvPr>
          <p:cNvSpPr txBox="1">
            <a:spLocks noChangeArrowheads="1"/>
          </p:cNvSpPr>
          <p:nvPr/>
        </p:nvSpPr>
        <p:spPr bwMode="auto">
          <a:xfrm>
            <a:off x="250825" y="914400"/>
            <a:ext cx="1655763" cy="671513"/>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控制器部件</a:t>
            </a:r>
          </a:p>
          <a:p>
            <a:pPr marL="0" marR="0" lvl="0" indent="0" algn="ctr" defTabSz="914400" rtl="0" eaLnBrk="1" fontAlgn="base" latinLnBrk="0" hangingPunct="1">
              <a:lnSpc>
                <a:spcPct val="90000"/>
              </a:lnSpc>
              <a:spcBef>
                <a:spcPct val="0"/>
              </a:spcBef>
              <a:spcAft>
                <a:spcPct val="0"/>
              </a:spcAft>
              <a:buClrTx/>
              <a:buSzTx/>
              <a:buFontTx/>
              <a:buNone/>
              <a:tabLst/>
              <a:defRPr/>
            </a:pPr>
            <a:r>
              <a:rPr kumimoji="1" lang="en-US" altLang="zh-CN"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(2 </a:t>
            </a: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种类型</a:t>
            </a:r>
            <a:r>
              <a:rPr kumimoji="1" lang="en-US" altLang="zh-CN"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a:t>
            </a:r>
          </a:p>
        </p:txBody>
      </p:sp>
      <p:sp>
        <p:nvSpPr>
          <p:cNvPr id="484359" name="Text Box 7">
            <a:extLst>
              <a:ext uri="{FF2B5EF4-FFF2-40B4-BE49-F238E27FC236}">
                <a16:creationId xmlns:a16="http://schemas.microsoft.com/office/drawing/2014/main" id="{E7CB879E-080A-7D42-AF09-718A475891A5}"/>
              </a:ext>
            </a:extLst>
          </p:cNvPr>
          <p:cNvSpPr txBox="1">
            <a:spLocks noChangeArrowheads="1"/>
          </p:cNvSpPr>
          <p:nvPr/>
        </p:nvSpPr>
        <p:spPr bwMode="auto">
          <a:xfrm>
            <a:off x="2195513" y="1020763"/>
            <a:ext cx="1655762" cy="396875"/>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运算器部件</a:t>
            </a:r>
          </a:p>
        </p:txBody>
      </p:sp>
      <p:sp>
        <p:nvSpPr>
          <p:cNvPr id="484360" name="Text Box 8">
            <a:extLst>
              <a:ext uri="{FF2B5EF4-FFF2-40B4-BE49-F238E27FC236}">
                <a16:creationId xmlns:a16="http://schemas.microsoft.com/office/drawing/2014/main" id="{DECD5DF9-7E38-B443-BCAB-23C13C2CE7F6}"/>
              </a:ext>
            </a:extLst>
          </p:cNvPr>
          <p:cNvSpPr txBox="1">
            <a:spLocks noChangeArrowheads="1"/>
          </p:cNvSpPr>
          <p:nvPr/>
        </p:nvSpPr>
        <p:spPr bwMode="auto">
          <a:xfrm>
            <a:off x="5940425" y="1020763"/>
            <a:ext cx="1655763" cy="396875"/>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串行口电路</a:t>
            </a:r>
          </a:p>
        </p:txBody>
      </p:sp>
      <p:sp>
        <p:nvSpPr>
          <p:cNvPr id="484361" name="Text Box 9">
            <a:extLst>
              <a:ext uri="{FF2B5EF4-FFF2-40B4-BE49-F238E27FC236}">
                <a16:creationId xmlns:a16="http://schemas.microsoft.com/office/drawing/2014/main" id="{54553232-5F7C-9245-8DFE-4BA1E61AA7F2}"/>
              </a:ext>
            </a:extLst>
          </p:cNvPr>
          <p:cNvSpPr txBox="1">
            <a:spLocks noChangeArrowheads="1"/>
          </p:cNvSpPr>
          <p:nvPr/>
        </p:nvSpPr>
        <p:spPr bwMode="auto">
          <a:xfrm>
            <a:off x="4067175" y="1020763"/>
            <a:ext cx="1655763" cy="396875"/>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存储器部件</a:t>
            </a:r>
          </a:p>
        </p:txBody>
      </p:sp>
      <p:sp>
        <p:nvSpPr>
          <p:cNvPr id="484362" name="Text Box 10">
            <a:extLst>
              <a:ext uri="{FF2B5EF4-FFF2-40B4-BE49-F238E27FC236}">
                <a16:creationId xmlns:a16="http://schemas.microsoft.com/office/drawing/2014/main" id="{DA30C3D8-FBD3-D44B-B4FC-DA2E2A73EFAA}"/>
              </a:ext>
            </a:extLst>
          </p:cNvPr>
          <p:cNvSpPr txBox="1">
            <a:spLocks noChangeArrowheads="1"/>
          </p:cNvSpPr>
          <p:nvPr/>
        </p:nvSpPr>
        <p:spPr bwMode="auto">
          <a:xfrm>
            <a:off x="7019925" y="1685925"/>
            <a:ext cx="1944688" cy="1311275"/>
          </a:xfrm>
          <a:prstGeom prst="rect">
            <a:avLst/>
          </a:prstGeom>
          <a:solidFill>
            <a:schemeClr val="folHlink"/>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用</a:t>
            </a:r>
            <a:r>
              <a:rPr kumimoji="1" lang="en-US" altLang="zh-CN"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VHDL</a:t>
            </a: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描述功能</a:t>
            </a:r>
            <a:r>
              <a:rPr kumimoji="1" lang="en-US" altLang="zh-CN"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  </a:t>
            </a: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用 </a:t>
            </a:r>
            <a:r>
              <a:rPr kumimoji="1" lang="en-US" altLang="zh-CN"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FPGA</a:t>
            </a: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器件实现的第</a:t>
            </a:r>
            <a:r>
              <a:rPr kumimoji="1" lang="en-US" altLang="zh-CN"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2 </a:t>
            </a: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个 </a:t>
            </a:r>
            <a:r>
              <a:rPr kumimoji="1" lang="en-US" altLang="zh-CN"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CPU </a:t>
            </a: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系统</a:t>
            </a:r>
          </a:p>
        </p:txBody>
      </p:sp>
      <p:sp>
        <p:nvSpPr>
          <p:cNvPr id="484363" name="Line 11">
            <a:extLst>
              <a:ext uri="{FF2B5EF4-FFF2-40B4-BE49-F238E27FC236}">
                <a16:creationId xmlns:a16="http://schemas.microsoft.com/office/drawing/2014/main" id="{47D78E37-49DF-CF47-907F-7ADDAB581ABB}"/>
              </a:ext>
            </a:extLst>
          </p:cNvPr>
          <p:cNvSpPr>
            <a:spLocks noChangeShapeType="1"/>
          </p:cNvSpPr>
          <p:nvPr/>
        </p:nvSpPr>
        <p:spPr bwMode="auto">
          <a:xfrm flipH="1">
            <a:off x="6443663" y="2781300"/>
            <a:ext cx="792162" cy="796925"/>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484364" name="Line 12">
            <a:extLst>
              <a:ext uri="{FF2B5EF4-FFF2-40B4-BE49-F238E27FC236}">
                <a16:creationId xmlns:a16="http://schemas.microsoft.com/office/drawing/2014/main" id="{3DC372D8-E995-DA46-AAAD-BA5DE22BEF57}"/>
              </a:ext>
            </a:extLst>
          </p:cNvPr>
          <p:cNvSpPr>
            <a:spLocks noChangeShapeType="1"/>
          </p:cNvSpPr>
          <p:nvPr/>
        </p:nvSpPr>
        <p:spPr bwMode="auto">
          <a:xfrm>
            <a:off x="4716463" y="1346200"/>
            <a:ext cx="0" cy="2303463"/>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484365" name="Line 13">
            <a:extLst>
              <a:ext uri="{FF2B5EF4-FFF2-40B4-BE49-F238E27FC236}">
                <a16:creationId xmlns:a16="http://schemas.microsoft.com/office/drawing/2014/main" id="{3C09B799-083A-274B-B715-383E87EBBB2D}"/>
              </a:ext>
            </a:extLst>
          </p:cNvPr>
          <p:cNvSpPr>
            <a:spLocks noChangeShapeType="1"/>
          </p:cNvSpPr>
          <p:nvPr/>
        </p:nvSpPr>
        <p:spPr bwMode="auto">
          <a:xfrm flipH="1">
            <a:off x="5148263" y="1274763"/>
            <a:ext cx="1008062" cy="1008062"/>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484366" name="Line 14">
            <a:extLst>
              <a:ext uri="{FF2B5EF4-FFF2-40B4-BE49-F238E27FC236}">
                <a16:creationId xmlns:a16="http://schemas.microsoft.com/office/drawing/2014/main" id="{49D40002-C38D-6546-BA8E-2A51381FCA75}"/>
              </a:ext>
            </a:extLst>
          </p:cNvPr>
          <p:cNvSpPr>
            <a:spLocks noChangeShapeType="1"/>
          </p:cNvSpPr>
          <p:nvPr/>
        </p:nvSpPr>
        <p:spPr bwMode="auto">
          <a:xfrm flipH="1">
            <a:off x="2987675" y="1417638"/>
            <a:ext cx="0" cy="1296987"/>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484367" name="Line 15">
            <a:extLst>
              <a:ext uri="{FF2B5EF4-FFF2-40B4-BE49-F238E27FC236}">
                <a16:creationId xmlns:a16="http://schemas.microsoft.com/office/drawing/2014/main" id="{EE4E688B-3B5A-AB46-BE82-15B783D15CAE}"/>
              </a:ext>
            </a:extLst>
          </p:cNvPr>
          <p:cNvSpPr>
            <a:spLocks noChangeShapeType="1"/>
          </p:cNvSpPr>
          <p:nvPr/>
        </p:nvSpPr>
        <p:spPr bwMode="auto">
          <a:xfrm>
            <a:off x="1116013" y="1417638"/>
            <a:ext cx="792162" cy="1728787"/>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484368" name="Text Box 16">
            <a:extLst>
              <a:ext uri="{FF2B5EF4-FFF2-40B4-BE49-F238E27FC236}">
                <a16:creationId xmlns:a16="http://schemas.microsoft.com/office/drawing/2014/main" id="{DA079D6C-F44D-1E49-866C-439A5EA1B070}"/>
              </a:ext>
            </a:extLst>
          </p:cNvPr>
          <p:cNvSpPr txBox="1">
            <a:spLocks noChangeArrowheads="1"/>
          </p:cNvSpPr>
          <p:nvPr/>
        </p:nvSpPr>
        <p:spPr bwMode="auto">
          <a:xfrm>
            <a:off x="2124075" y="6061075"/>
            <a:ext cx="1655763" cy="396875"/>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辅助电路</a:t>
            </a:r>
          </a:p>
        </p:txBody>
      </p:sp>
      <p:sp>
        <p:nvSpPr>
          <p:cNvPr id="484369" name="Line 17">
            <a:extLst>
              <a:ext uri="{FF2B5EF4-FFF2-40B4-BE49-F238E27FC236}">
                <a16:creationId xmlns:a16="http://schemas.microsoft.com/office/drawing/2014/main" id="{DC2DD742-7C7D-1942-A8C5-BF68C1C3451F}"/>
              </a:ext>
            </a:extLst>
          </p:cNvPr>
          <p:cNvSpPr>
            <a:spLocks noChangeShapeType="1"/>
          </p:cNvSpPr>
          <p:nvPr/>
        </p:nvSpPr>
        <p:spPr bwMode="auto">
          <a:xfrm flipV="1">
            <a:off x="3059113" y="5162550"/>
            <a:ext cx="0" cy="936625"/>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484370" name="Text Box 18">
            <a:extLst>
              <a:ext uri="{FF2B5EF4-FFF2-40B4-BE49-F238E27FC236}">
                <a16:creationId xmlns:a16="http://schemas.microsoft.com/office/drawing/2014/main" id="{7B9F3820-F680-3048-8D47-155DCF71E608}"/>
              </a:ext>
            </a:extLst>
          </p:cNvPr>
          <p:cNvSpPr txBox="1">
            <a:spLocks noChangeArrowheads="1"/>
          </p:cNvSpPr>
          <p:nvPr/>
        </p:nvSpPr>
        <p:spPr bwMode="auto">
          <a:xfrm>
            <a:off x="3706813" y="3001963"/>
            <a:ext cx="504825" cy="244475"/>
          </a:xfrm>
          <a:prstGeom prst="rect">
            <a:avLst/>
          </a:prstGeom>
          <a:solidFill>
            <a:srgbClr val="FF99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1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地址</a:t>
            </a:r>
          </a:p>
        </p:txBody>
      </p:sp>
      <p:sp>
        <p:nvSpPr>
          <p:cNvPr id="484371" name="Text Box 19">
            <a:extLst>
              <a:ext uri="{FF2B5EF4-FFF2-40B4-BE49-F238E27FC236}">
                <a16:creationId xmlns:a16="http://schemas.microsoft.com/office/drawing/2014/main" id="{4270C9A6-5A0D-CC4D-B0F3-A4A0DBEE37BF}"/>
              </a:ext>
            </a:extLst>
          </p:cNvPr>
          <p:cNvSpPr txBox="1">
            <a:spLocks noChangeArrowheads="1"/>
          </p:cNvSpPr>
          <p:nvPr/>
        </p:nvSpPr>
        <p:spPr bwMode="auto">
          <a:xfrm>
            <a:off x="4716463" y="3001963"/>
            <a:ext cx="576262" cy="244475"/>
          </a:xfrm>
          <a:prstGeom prst="rect">
            <a:avLst/>
          </a:prstGeom>
          <a:solidFill>
            <a:srgbClr val="FF99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1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数据</a:t>
            </a:r>
          </a:p>
        </p:txBody>
      </p:sp>
      <p:sp>
        <p:nvSpPr>
          <p:cNvPr id="484372" name="Text Box 20">
            <a:extLst>
              <a:ext uri="{FF2B5EF4-FFF2-40B4-BE49-F238E27FC236}">
                <a16:creationId xmlns:a16="http://schemas.microsoft.com/office/drawing/2014/main" id="{344A5132-0445-174E-BE15-D832417543C2}"/>
              </a:ext>
            </a:extLst>
          </p:cNvPr>
          <p:cNvSpPr txBox="1">
            <a:spLocks noChangeArrowheads="1"/>
          </p:cNvSpPr>
          <p:nvPr/>
        </p:nvSpPr>
        <p:spPr bwMode="auto">
          <a:xfrm>
            <a:off x="3708400" y="3694113"/>
            <a:ext cx="576263" cy="244475"/>
          </a:xfrm>
          <a:prstGeom prst="rect">
            <a:avLst/>
          </a:prstGeom>
          <a:solidFill>
            <a:srgbClr val="FF99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en-US" altLang="zh-CN" sz="1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ALU</a:t>
            </a:r>
          </a:p>
        </p:txBody>
      </p:sp>
      <p:sp>
        <p:nvSpPr>
          <p:cNvPr id="484373" name="Text Box 21">
            <a:extLst>
              <a:ext uri="{FF2B5EF4-FFF2-40B4-BE49-F238E27FC236}">
                <a16:creationId xmlns:a16="http://schemas.microsoft.com/office/drawing/2014/main" id="{67AE47B1-1DA6-9349-99B6-735A03135F16}"/>
              </a:ext>
            </a:extLst>
          </p:cNvPr>
          <p:cNvSpPr txBox="1">
            <a:spLocks noChangeArrowheads="1"/>
          </p:cNvSpPr>
          <p:nvPr/>
        </p:nvSpPr>
        <p:spPr bwMode="auto">
          <a:xfrm>
            <a:off x="2122488" y="4054475"/>
            <a:ext cx="504825" cy="244475"/>
          </a:xfrm>
          <a:prstGeom prst="rect">
            <a:avLst/>
          </a:prstGeom>
          <a:solidFill>
            <a:srgbClr val="FF99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en-US" altLang="zh-CN" sz="1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IR</a:t>
            </a:r>
          </a:p>
        </p:txBody>
      </p:sp>
      <p:sp>
        <p:nvSpPr>
          <p:cNvPr id="484374" name="Text Box 22">
            <a:extLst>
              <a:ext uri="{FF2B5EF4-FFF2-40B4-BE49-F238E27FC236}">
                <a16:creationId xmlns:a16="http://schemas.microsoft.com/office/drawing/2014/main" id="{F1BF6B45-CF20-0141-BCBE-C96F0155F9F0}"/>
              </a:ext>
            </a:extLst>
          </p:cNvPr>
          <p:cNvSpPr txBox="1">
            <a:spLocks noChangeArrowheads="1"/>
          </p:cNvSpPr>
          <p:nvPr/>
        </p:nvSpPr>
        <p:spPr bwMode="auto">
          <a:xfrm>
            <a:off x="1619250" y="4846638"/>
            <a:ext cx="503238" cy="244475"/>
          </a:xfrm>
          <a:prstGeom prst="rect">
            <a:avLst/>
          </a:prstGeom>
          <a:solidFill>
            <a:srgbClr val="FF99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en-US" altLang="zh-CN" sz="1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Flags</a:t>
            </a:r>
          </a:p>
        </p:txBody>
      </p:sp>
      <p:sp>
        <p:nvSpPr>
          <p:cNvPr id="484375" name="Text Box 23">
            <a:extLst>
              <a:ext uri="{FF2B5EF4-FFF2-40B4-BE49-F238E27FC236}">
                <a16:creationId xmlns:a16="http://schemas.microsoft.com/office/drawing/2014/main" id="{446B693C-8D80-2D48-97D2-E1D6ABB4AD84}"/>
              </a:ext>
            </a:extLst>
          </p:cNvPr>
          <p:cNvSpPr txBox="1">
            <a:spLocks noChangeArrowheads="1"/>
          </p:cNvSpPr>
          <p:nvPr/>
        </p:nvSpPr>
        <p:spPr bwMode="auto">
          <a:xfrm>
            <a:off x="2268538" y="4846638"/>
            <a:ext cx="503237" cy="244475"/>
          </a:xfrm>
          <a:prstGeom prst="rect">
            <a:avLst/>
          </a:prstGeom>
          <a:solidFill>
            <a:srgbClr val="FF99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1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节拍</a:t>
            </a:r>
          </a:p>
        </p:txBody>
      </p:sp>
      <p:sp>
        <p:nvSpPr>
          <p:cNvPr id="484376" name="Text Box 24">
            <a:extLst>
              <a:ext uri="{FF2B5EF4-FFF2-40B4-BE49-F238E27FC236}">
                <a16:creationId xmlns:a16="http://schemas.microsoft.com/office/drawing/2014/main" id="{B47644AB-7BCF-104C-BD91-D63499107114}"/>
              </a:ext>
            </a:extLst>
          </p:cNvPr>
          <p:cNvSpPr txBox="1">
            <a:spLocks noChangeArrowheads="1"/>
          </p:cNvSpPr>
          <p:nvPr/>
        </p:nvSpPr>
        <p:spPr bwMode="auto">
          <a:xfrm>
            <a:off x="3419475" y="4456113"/>
            <a:ext cx="1150938" cy="244475"/>
          </a:xfrm>
          <a:prstGeom prst="rect">
            <a:avLst/>
          </a:prstGeom>
          <a:solidFill>
            <a:srgbClr val="FF99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en-US" altLang="zh-CN" sz="1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32</a:t>
            </a:r>
            <a:r>
              <a:rPr kumimoji="1" lang="zh-CN" altLang="en-US" sz="1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位控制信号</a:t>
            </a:r>
          </a:p>
        </p:txBody>
      </p:sp>
      <p:sp>
        <p:nvSpPr>
          <p:cNvPr id="484377" name="Text Box 25">
            <a:extLst>
              <a:ext uri="{FF2B5EF4-FFF2-40B4-BE49-F238E27FC236}">
                <a16:creationId xmlns:a16="http://schemas.microsoft.com/office/drawing/2014/main" id="{FF686882-6AD6-D742-BFEB-6C3E3A75C7CC}"/>
              </a:ext>
            </a:extLst>
          </p:cNvPr>
          <p:cNvSpPr txBox="1">
            <a:spLocks noChangeArrowheads="1"/>
          </p:cNvSpPr>
          <p:nvPr/>
        </p:nvSpPr>
        <p:spPr bwMode="auto">
          <a:xfrm>
            <a:off x="900113" y="5522913"/>
            <a:ext cx="1439862" cy="304800"/>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zh-CN" altLang="en-US" sz="14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按键、功能开关</a:t>
            </a:r>
          </a:p>
        </p:txBody>
      </p:sp>
      <p:sp>
        <p:nvSpPr>
          <p:cNvPr id="484378" name="Text Box 26">
            <a:extLst>
              <a:ext uri="{FF2B5EF4-FFF2-40B4-BE49-F238E27FC236}">
                <a16:creationId xmlns:a16="http://schemas.microsoft.com/office/drawing/2014/main" id="{BE9248EE-E72A-074E-826C-8BAAEC881FEC}"/>
              </a:ext>
            </a:extLst>
          </p:cNvPr>
          <p:cNvSpPr txBox="1">
            <a:spLocks noChangeArrowheads="1"/>
          </p:cNvSpPr>
          <p:nvPr/>
        </p:nvSpPr>
        <p:spPr bwMode="auto">
          <a:xfrm>
            <a:off x="5364163" y="5522913"/>
            <a:ext cx="1295400" cy="304800"/>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en-US" altLang="zh-CN" sz="14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16</a:t>
            </a:r>
            <a:r>
              <a:rPr kumimoji="1" lang="zh-CN" altLang="en-US" sz="14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位数据开关</a:t>
            </a:r>
          </a:p>
        </p:txBody>
      </p:sp>
      <p:sp>
        <p:nvSpPr>
          <p:cNvPr id="484379" name="Text Box 27">
            <a:extLst>
              <a:ext uri="{FF2B5EF4-FFF2-40B4-BE49-F238E27FC236}">
                <a16:creationId xmlns:a16="http://schemas.microsoft.com/office/drawing/2014/main" id="{B6270577-6929-B64A-B21D-B08661CFC449}"/>
              </a:ext>
            </a:extLst>
          </p:cNvPr>
          <p:cNvSpPr txBox="1">
            <a:spLocks noChangeArrowheads="1"/>
          </p:cNvSpPr>
          <p:nvPr/>
        </p:nvSpPr>
        <p:spPr bwMode="auto">
          <a:xfrm>
            <a:off x="3132138" y="5522913"/>
            <a:ext cx="1728787" cy="304800"/>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en-US" altLang="zh-CN" sz="14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36</a:t>
            </a:r>
            <a:r>
              <a:rPr kumimoji="1" lang="zh-CN" altLang="en-US" sz="14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位控制信号开关</a:t>
            </a:r>
          </a:p>
        </p:txBody>
      </p:sp>
      <p:sp>
        <p:nvSpPr>
          <p:cNvPr id="484380" name="Text Box 28">
            <a:extLst>
              <a:ext uri="{FF2B5EF4-FFF2-40B4-BE49-F238E27FC236}">
                <a16:creationId xmlns:a16="http://schemas.microsoft.com/office/drawing/2014/main" id="{CD7E5861-5D30-C048-A8AB-795BECE32262}"/>
              </a:ext>
            </a:extLst>
          </p:cNvPr>
          <p:cNvSpPr txBox="1">
            <a:spLocks noChangeArrowheads="1"/>
          </p:cNvSpPr>
          <p:nvPr/>
        </p:nvSpPr>
        <p:spPr bwMode="auto">
          <a:xfrm>
            <a:off x="5680075" y="1917700"/>
            <a:ext cx="1150938" cy="581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en-US" altLang="zh-CN" sz="16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5V</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CN" altLang="en-US" sz="16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直流电源</a:t>
            </a:r>
          </a:p>
        </p:txBody>
      </p:sp>
      <p:sp>
        <p:nvSpPr>
          <p:cNvPr id="484381" name="Text Box 29">
            <a:extLst>
              <a:ext uri="{FF2B5EF4-FFF2-40B4-BE49-F238E27FC236}">
                <a16:creationId xmlns:a16="http://schemas.microsoft.com/office/drawing/2014/main" id="{1C30F26D-4067-9344-B50A-76354F713F37}"/>
              </a:ext>
            </a:extLst>
          </p:cNvPr>
          <p:cNvSpPr txBox="1">
            <a:spLocks noChangeArrowheads="1"/>
          </p:cNvSpPr>
          <p:nvPr/>
        </p:nvSpPr>
        <p:spPr bwMode="auto">
          <a:xfrm>
            <a:off x="1403350" y="1647825"/>
            <a:ext cx="1152525" cy="274638"/>
          </a:xfrm>
          <a:prstGeom prst="rect">
            <a:avLst/>
          </a:prstGeom>
          <a:solidFill>
            <a:srgbClr val="FF99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12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微指令下地址</a:t>
            </a:r>
          </a:p>
        </p:txBody>
      </p:sp>
      <p:sp>
        <p:nvSpPr>
          <p:cNvPr id="484382" name="Text Box 30">
            <a:extLst>
              <a:ext uri="{FF2B5EF4-FFF2-40B4-BE49-F238E27FC236}">
                <a16:creationId xmlns:a16="http://schemas.microsoft.com/office/drawing/2014/main" id="{C836F7D2-DD8A-4942-BC30-9653FDC31C9F}"/>
              </a:ext>
            </a:extLst>
          </p:cNvPr>
          <p:cNvSpPr txBox="1">
            <a:spLocks noChangeArrowheads="1"/>
          </p:cNvSpPr>
          <p:nvPr/>
        </p:nvSpPr>
        <p:spPr bwMode="auto">
          <a:xfrm>
            <a:off x="6991350" y="2997200"/>
            <a:ext cx="2051050" cy="3140075"/>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这个系统的优点在于修改已有设计或增加新的指令等，主要表现为修改 </a:t>
            </a:r>
            <a:r>
              <a:rPr kumimoji="1" lang="en-US" altLang="zh-CN"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ABEL</a:t>
            </a: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或</a:t>
            </a:r>
            <a:r>
              <a:rPr kumimoji="1" lang="en-US" altLang="zh-CN"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VHDL </a:t>
            </a:r>
            <a:r>
              <a:rPr kumimoji="1" lang="zh-CN" altLang="en-US" sz="20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语言的程序源码，编译后重新下载即可，受布线影响小，教学实验效率高</a:t>
            </a:r>
          </a:p>
        </p:txBody>
      </p:sp>
    </p:spTree>
    <p:extLst>
      <p:ext uri="{BB962C8B-B14F-4D97-AF65-F5344CB8AC3E}">
        <p14:creationId xmlns:p14="http://schemas.microsoft.com/office/powerpoint/2010/main" val="3373136280"/>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2"/>
          <p:cNvSpPr>
            <a:spLocks noGrp="1" noChangeArrowheads="1"/>
          </p:cNvSpPr>
          <p:nvPr>
            <p:ph type="title"/>
          </p:nvPr>
        </p:nvSpPr>
        <p:spPr>
          <a:xfrm>
            <a:off x="685800" y="609600"/>
            <a:ext cx="7772400" cy="803275"/>
          </a:xfrm>
        </p:spPr>
        <p:txBody>
          <a:bodyPr/>
          <a:lstStyle/>
          <a:p>
            <a:pPr eaLnBrk="1" hangingPunct="1"/>
            <a:r>
              <a:rPr lang="zh-CN" altLang="en-US" b="1">
                <a:solidFill>
                  <a:schemeClr val="tx1"/>
                </a:solidFill>
              </a:rPr>
              <a:t>运算器功能与组成概述</a:t>
            </a:r>
          </a:p>
        </p:txBody>
      </p:sp>
      <p:sp>
        <p:nvSpPr>
          <p:cNvPr id="4098" name="Rectangle 3"/>
          <p:cNvSpPr>
            <a:spLocks noGrp="1" noChangeArrowheads="1"/>
          </p:cNvSpPr>
          <p:nvPr>
            <p:ph type="body" idx="1"/>
          </p:nvPr>
        </p:nvSpPr>
        <p:spPr>
          <a:xfrm>
            <a:off x="685800" y="1700213"/>
            <a:ext cx="7772400" cy="4824412"/>
          </a:xfrm>
        </p:spPr>
        <p:txBody>
          <a:bodyPr/>
          <a:lstStyle/>
          <a:p>
            <a:pPr eaLnBrk="1" hangingPunct="1"/>
            <a:r>
              <a:rPr lang="zh-CN" altLang="en-US" sz="2800" b="1">
                <a:solidFill>
                  <a:schemeClr val="accent2"/>
                </a:solidFill>
              </a:rPr>
              <a:t>计算机五大功能部件之一，在控制器的指挥控制下，完成指定给它的运算处理功能。</a:t>
            </a:r>
          </a:p>
          <a:p>
            <a:pPr eaLnBrk="1" hangingPunct="1">
              <a:buFontTx/>
              <a:buNone/>
            </a:pPr>
            <a:endParaRPr lang="zh-CN" altLang="en-US" sz="1600" b="1">
              <a:solidFill>
                <a:schemeClr val="accent2"/>
              </a:solidFill>
            </a:endParaRPr>
          </a:p>
          <a:p>
            <a:pPr eaLnBrk="1" hangingPunct="1"/>
            <a:r>
              <a:rPr lang="zh-CN" altLang="en-US" sz="2800" b="1">
                <a:solidFill>
                  <a:schemeClr val="accent2"/>
                </a:solidFill>
              </a:rPr>
              <a:t>运算器通常包括定点运算器和浮点运算器两种类型：</a:t>
            </a:r>
          </a:p>
          <a:p>
            <a:pPr lvl="1" eaLnBrk="1" hangingPunct="1"/>
            <a:endParaRPr lang="zh-CN" altLang="en-US" sz="1600" b="1">
              <a:solidFill>
                <a:schemeClr val="accent2"/>
              </a:solidFill>
            </a:endParaRPr>
          </a:p>
          <a:p>
            <a:pPr lvl="1" eaLnBrk="1" hangingPunct="1"/>
            <a:r>
              <a:rPr lang="zh-CN" altLang="en-US" sz="2400" b="1">
                <a:solidFill>
                  <a:srgbClr val="A50021"/>
                </a:solidFill>
              </a:rPr>
              <a:t>定点运算器</a:t>
            </a:r>
            <a:r>
              <a:rPr lang="zh-CN" altLang="en-US" sz="2400" b="1"/>
              <a:t>：完成对整数类型数据的算术运算、逻辑类型数据的逻辑运算</a:t>
            </a:r>
          </a:p>
          <a:p>
            <a:pPr lvl="1" eaLnBrk="1" hangingPunct="1"/>
            <a:endParaRPr lang="zh-CN" altLang="en-US" sz="1600" b="1"/>
          </a:p>
          <a:p>
            <a:pPr lvl="1" eaLnBrk="1" hangingPunct="1"/>
            <a:r>
              <a:rPr lang="zh-CN" altLang="en-US" sz="2400" b="1">
                <a:solidFill>
                  <a:srgbClr val="A50021"/>
                </a:solidFill>
              </a:rPr>
              <a:t>浮点运算器</a:t>
            </a:r>
            <a:r>
              <a:rPr lang="zh-CN" altLang="en-US" sz="2400" b="1"/>
              <a:t>：完成对浮点类型数据的算术运算</a:t>
            </a:r>
          </a:p>
        </p:txBody>
      </p:sp>
      <p:sp>
        <p:nvSpPr>
          <p:cNvPr id="2" name="Slide Number Placeholder 1">
            <a:extLst>
              <a:ext uri="{FF2B5EF4-FFF2-40B4-BE49-F238E27FC236}">
                <a16:creationId xmlns:a16="http://schemas.microsoft.com/office/drawing/2014/main" id="{21964C50-8CAD-AA42-ADA8-31FF23323A8B}"/>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14</a:t>
            </a:fld>
            <a:endParaRPr lang="en-US" altLang="zh-CN">
              <a:solidFill>
                <a:srgbClr val="000000"/>
              </a:solidFill>
            </a:endParaRPr>
          </a:p>
        </p:txBody>
      </p:sp>
    </p:spTree>
    <p:extLst>
      <p:ext uri="{BB962C8B-B14F-4D97-AF65-F5344CB8AC3E}">
        <p14:creationId xmlns:p14="http://schemas.microsoft.com/office/powerpoint/2010/main" val="9316746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ext Box 2"/>
          <p:cNvSpPr txBox="1">
            <a:spLocks noChangeArrowheads="1"/>
          </p:cNvSpPr>
          <p:nvPr/>
        </p:nvSpPr>
        <p:spPr bwMode="auto">
          <a:xfrm>
            <a:off x="3182938" y="1366838"/>
            <a:ext cx="1924050" cy="860425"/>
          </a:xfrm>
          <a:prstGeom prst="rect">
            <a:avLst/>
          </a:prstGeom>
          <a:solidFill>
            <a:srgbClr val="FF6600"/>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27651" name="Line 3"/>
          <p:cNvSpPr>
            <a:spLocks noChangeShapeType="1"/>
          </p:cNvSpPr>
          <p:nvPr/>
        </p:nvSpPr>
        <p:spPr bwMode="auto">
          <a:xfrm flipV="1">
            <a:off x="4419600" y="9906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2" name="Line 4"/>
          <p:cNvSpPr>
            <a:spLocks noChangeShapeType="1"/>
          </p:cNvSpPr>
          <p:nvPr/>
        </p:nvSpPr>
        <p:spPr bwMode="auto">
          <a:xfrm flipV="1">
            <a:off x="34290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3" name="Line 5"/>
          <p:cNvSpPr>
            <a:spLocks noChangeShapeType="1"/>
          </p:cNvSpPr>
          <p:nvPr/>
        </p:nvSpPr>
        <p:spPr bwMode="auto">
          <a:xfrm flipV="1">
            <a:off x="48006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4" name="Line 6"/>
          <p:cNvSpPr>
            <a:spLocks noChangeShapeType="1"/>
          </p:cNvSpPr>
          <p:nvPr/>
        </p:nvSpPr>
        <p:spPr bwMode="auto">
          <a:xfrm flipH="1">
            <a:off x="2743200" y="14478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5" name="Line 7"/>
          <p:cNvSpPr>
            <a:spLocks noChangeShapeType="1"/>
          </p:cNvSpPr>
          <p:nvPr/>
        </p:nvSpPr>
        <p:spPr bwMode="auto">
          <a:xfrm flipH="1" flipV="1">
            <a:off x="2743200" y="16764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6" name="Line 8"/>
          <p:cNvSpPr>
            <a:spLocks noChangeShapeType="1"/>
          </p:cNvSpPr>
          <p:nvPr/>
        </p:nvSpPr>
        <p:spPr bwMode="auto">
          <a:xfrm flipH="1">
            <a:off x="2743200" y="19050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7" name="Line 9"/>
          <p:cNvSpPr>
            <a:spLocks noChangeShapeType="1"/>
          </p:cNvSpPr>
          <p:nvPr/>
        </p:nvSpPr>
        <p:spPr bwMode="auto">
          <a:xfrm flipH="1" flipV="1">
            <a:off x="2743200" y="21336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8" name="Line 10"/>
          <p:cNvSpPr>
            <a:spLocks noChangeShapeType="1"/>
          </p:cNvSpPr>
          <p:nvPr/>
        </p:nvSpPr>
        <p:spPr bwMode="auto">
          <a:xfrm flipH="1">
            <a:off x="5105400" y="2133600"/>
            <a:ext cx="381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9" name="Text Box 11"/>
          <p:cNvSpPr txBox="1">
            <a:spLocks noChangeArrowheads="1"/>
          </p:cNvSpPr>
          <p:nvPr/>
        </p:nvSpPr>
        <p:spPr bwMode="auto">
          <a:xfrm>
            <a:off x="5200650" y="1600200"/>
            <a:ext cx="574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27660" name="Text Box 12"/>
          <p:cNvSpPr txBox="1">
            <a:spLocks noChangeArrowheads="1"/>
          </p:cNvSpPr>
          <p:nvPr/>
        </p:nvSpPr>
        <p:spPr bwMode="auto">
          <a:xfrm>
            <a:off x="3886200" y="762000"/>
            <a:ext cx="3698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27661" name="Text Box 13"/>
          <p:cNvSpPr txBox="1">
            <a:spLocks noChangeArrowheads="1"/>
          </p:cNvSpPr>
          <p:nvPr/>
        </p:nvSpPr>
        <p:spPr bwMode="auto">
          <a:xfrm>
            <a:off x="1490663" y="1268413"/>
            <a:ext cx="1252537" cy="1020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sz="1600" b="1">
                <a:solidFill>
                  <a:srgbClr val="000000"/>
                </a:solidFill>
              </a:rPr>
              <a:t>F3</a:t>
            </a:r>
          </a:p>
          <a:p>
            <a:pPr algn="ctr" fontAlgn="base">
              <a:lnSpc>
                <a:spcPct val="50000"/>
              </a:lnSpc>
              <a:spcBef>
                <a:spcPct val="50000"/>
              </a:spcBef>
              <a:spcAft>
                <a:spcPct val="0"/>
              </a:spcAft>
              <a:defRPr/>
            </a:pPr>
            <a:r>
              <a:rPr kumimoji="1" lang="en-US" altLang="zh-CN" sz="1600" b="1">
                <a:solidFill>
                  <a:srgbClr val="000000"/>
                </a:solidFill>
              </a:rPr>
              <a:t>F=0000</a:t>
            </a:r>
          </a:p>
          <a:p>
            <a:pPr algn="ctr" fontAlgn="base">
              <a:lnSpc>
                <a:spcPct val="50000"/>
              </a:lnSpc>
              <a:spcBef>
                <a:spcPct val="50000"/>
              </a:spcBef>
              <a:spcAft>
                <a:spcPct val="0"/>
              </a:spcAft>
              <a:defRPr/>
            </a:pPr>
            <a:r>
              <a:rPr kumimoji="1" lang="en-US" altLang="zh-CN" sz="1600" b="1">
                <a:solidFill>
                  <a:srgbClr val="000000"/>
                </a:solidFill>
              </a:rPr>
              <a:t>OVR</a:t>
            </a:r>
          </a:p>
          <a:p>
            <a:pPr algn="ctr" fontAlgn="base">
              <a:lnSpc>
                <a:spcPct val="50000"/>
              </a:lnSpc>
              <a:spcBef>
                <a:spcPct val="50000"/>
              </a:spcBef>
              <a:spcAft>
                <a:spcPct val="0"/>
              </a:spcAft>
              <a:defRPr/>
            </a:pPr>
            <a:r>
              <a:rPr kumimoji="1" lang="en-US" altLang="zh-CN" sz="1600" b="1">
                <a:solidFill>
                  <a:srgbClr val="000000"/>
                </a:solidFill>
              </a:rPr>
              <a:t>Cn+4</a:t>
            </a:r>
          </a:p>
        </p:txBody>
      </p:sp>
      <p:sp>
        <p:nvSpPr>
          <p:cNvPr id="27662" name="Rectangle 14"/>
          <p:cNvSpPr>
            <a:spLocks noChangeArrowheads="1"/>
          </p:cNvSpPr>
          <p:nvPr/>
        </p:nvSpPr>
        <p:spPr bwMode="auto">
          <a:xfrm>
            <a:off x="6084888" y="411163"/>
            <a:ext cx="2941637" cy="1581150"/>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en-US" altLang="zh-CN" sz="2400" b="1">
                <a:solidFill>
                  <a:srgbClr val="000000"/>
                </a:solidFill>
              </a:rPr>
              <a:t>        Am2901</a:t>
            </a:r>
            <a:r>
              <a:rPr kumimoji="1" lang="zh-CN" altLang="en-US" sz="2400" b="1">
                <a:solidFill>
                  <a:srgbClr val="000000"/>
                </a:solidFill>
              </a:rPr>
              <a:t>芯片是一个 </a:t>
            </a:r>
            <a:r>
              <a:rPr kumimoji="1" lang="en-US" altLang="zh-CN" sz="2400" b="1">
                <a:solidFill>
                  <a:srgbClr val="000000"/>
                </a:solidFill>
              </a:rPr>
              <a:t>4</a:t>
            </a:r>
            <a:r>
              <a:rPr kumimoji="1" lang="zh-CN" altLang="en-US" sz="2400" b="1">
                <a:solidFill>
                  <a:srgbClr val="000000"/>
                </a:solidFill>
              </a:rPr>
              <a:t>位的位片结构的运算器器件</a:t>
            </a:r>
            <a:r>
              <a:rPr kumimoji="1" lang="en-US" altLang="zh-CN" sz="2400" b="1">
                <a:solidFill>
                  <a:srgbClr val="000000"/>
                </a:solidFill>
              </a:rPr>
              <a:t>,</a:t>
            </a:r>
            <a:r>
              <a:rPr kumimoji="1" lang="zh-CN" altLang="en-US" sz="2400" b="1">
                <a:solidFill>
                  <a:srgbClr val="000000"/>
                </a:solidFill>
              </a:rPr>
              <a:t>其内部组成如下：</a:t>
            </a:r>
          </a:p>
        </p:txBody>
      </p:sp>
      <p:sp>
        <p:nvSpPr>
          <p:cNvPr id="27663" name="Text Box 15"/>
          <p:cNvSpPr txBox="1">
            <a:spLocks noChangeArrowheads="1"/>
          </p:cNvSpPr>
          <p:nvPr/>
        </p:nvSpPr>
        <p:spPr bwMode="auto">
          <a:xfrm>
            <a:off x="6084888" y="2468563"/>
            <a:ext cx="2987675" cy="1946275"/>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en-US" altLang="zh-CN" sz="2400" b="1">
                <a:solidFill>
                  <a:srgbClr val="000000"/>
                </a:solidFill>
              </a:rPr>
              <a:t> </a:t>
            </a:r>
            <a:r>
              <a:rPr kumimoji="1" lang="zh-CN" altLang="en-US" sz="2400" b="1">
                <a:solidFill>
                  <a:srgbClr val="000000"/>
                </a:solidFill>
              </a:rPr>
              <a:t>第一个组成部分是</a:t>
            </a:r>
            <a:r>
              <a:rPr kumimoji="1" lang="zh-CN" altLang="en-US" sz="2400" b="1">
                <a:solidFill>
                  <a:srgbClr val="000099"/>
                </a:solidFill>
              </a:rPr>
              <a:t>算逻运算部件</a:t>
            </a:r>
            <a:r>
              <a:rPr kumimoji="1" lang="en-US" altLang="zh-CN" sz="2400" b="1">
                <a:solidFill>
                  <a:srgbClr val="000099"/>
                </a:solidFill>
              </a:rPr>
              <a:t>ALU,</a:t>
            </a:r>
            <a:r>
              <a:rPr kumimoji="1" lang="zh-CN" altLang="en-US" sz="2400" b="1">
                <a:solidFill>
                  <a:srgbClr val="000000"/>
                </a:solidFill>
              </a:rPr>
              <a:t>完成 </a:t>
            </a:r>
            <a:r>
              <a:rPr kumimoji="1" lang="en-US" altLang="zh-CN" sz="2400" b="1">
                <a:solidFill>
                  <a:srgbClr val="000000"/>
                </a:solidFill>
              </a:rPr>
              <a:t>3 </a:t>
            </a:r>
            <a:r>
              <a:rPr kumimoji="1" lang="zh-CN" altLang="en-US" sz="2400" b="1">
                <a:solidFill>
                  <a:srgbClr val="000000"/>
                </a:solidFill>
              </a:rPr>
              <a:t>种算术运算</a:t>
            </a:r>
          </a:p>
          <a:p>
            <a:pPr fontAlgn="base">
              <a:spcBef>
                <a:spcPct val="0"/>
              </a:spcBef>
              <a:spcAft>
                <a:spcPct val="0"/>
              </a:spcAft>
              <a:defRPr/>
            </a:pPr>
            <a:r>
              <a:rPr kumimoji="1" lang="zh-CN" altLang="en-US" sz="2400" b="1">
                <a:solidFill>
                  <a:srgbClr val="000000"/>
                </a:solidFill>
              </a:rPr>
              <a:t>和     </a:t>
            </a:r>
            <a:r>
              <a:rPr kumimoji="1" lang="en-US" altLang="zh-CN" sz="2400" b="1">
                <a:solidFill>
                  <a:srgbClr val="000000"/>
                </a:solidFill>
              </a:rPr>
              <a:t>5 </a:t>
            </a:r>
            <a:r>
              <a:rPr kumimoji="1" lang="zh-CN" altLang="en-US" sz="2400" b="1">
                <a:solidFill>
                  <a:srgbClr val="000000"/>
                </a:solidFill>
              </a:rPr>
              <a:t>种逻辑运算，共计 </a:t>
            </a:r>
            <a:r>
              <a:rPr kumimoji="1" lang="en-US" altLang="zh-CN" sz="2400" b="1">
                <a:solidFill>
                  <a:srgbClr val="000000"/>
                </a:solidFill>
              </a:rPr>
              <a:t>8 </a:t>
            </a:r>
            <a:r>
              <a:rPr kumimoji="1" lang="zh-CN" altLang="en-US" sz="2400" b="1">
                <a:solidFill>
                  <a:srgbClr val="000000"/>
                </a:solidFill>
              </a:rPr>
              <a:t>种功能。</a:t>
            </a:r>
          </a:p>
        </p:txBody>
      </p:sp>
      <p:sp>
        <p:nvSpPr>
          <p:cNvPr id="27664" name="Text Box 16"/>
          <p:cNvSpPr txBox="1">
            <a:spLocks noChangeArrowheads="1"/>
          </p:cNvSpPr>
          <p:nvPr/>
        </p:nvSpPr>
        <p:spPr bwMode="auto">
          <a:xfrm>
            <a:off x="6084888" y="4879975"/>
            <a:ext cx="2986087" cy="1581150"/>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50000"/>
              </a:spcBef>
              <a:spcAft>
                <a:spcPct val="0"/>
              </a:spcAft>
              <a:defRPr/>
            </a:pPr>
            <a:r>
              <a:rPr kumimoji="1" lang="zh-CN" altLang="en-US" sz="2400" b="1">
                <a:solidFill>
                  <a:srgbClr val="000000"/>
                </a:solidFill>
              </a:rPr>
              <a:t>其输出为 </a:t>
            </a:r>
            <a:r>
              <a:rPr kumimoji="1" lang="en-US" altLang="zh-CN" sz="2400" b="1">
                <a:solidFill>
                  <a:srgbClr val="000000"/>
                </a:solidFill>
              </a:rPr>
              <a:t>F</a:t>
            </a:r>
            <a:r>
              <a:rPr kumimoji="1" lang="zh-CN" altLang="en-US" sz="2400" b="1">
                <a:solidFill>
                  <a:srgbClr val="000000"/>
                </a:solidFill>
              </a:rPr>
              <a:t>，两路输入为 </a:t>
            </a:r>
            <a:r>
              <a:rPr kumimoji="1" lang="en-US" altLang="zh-CN" sz="2400" b="1">
                <a:solidFill>
                  <a:srgbClr val="000000"/>
                </a:solidFill>
              </a:rPr>
              <a:t>S</a:t>
            </a:r>
            <a:r>
              <a:rPr kumimoji="1" lang="zh-CN" altLang="en-US" sz="2400" b="1">
                <a:solidFill>
                  <a:srgbClr val="000000"/>
                </a:solidFill>
              </a:rPr>
              <a:t>、</a:t>
            </a:r>
            <a:r>
              <a:rPr kumimoji="1" lang="en-US" altLang="zh-CN" sz="2400" b="1">
                <a:solidFill>
                  <a:srgbClr val="000000"/>
                </a:solidFill>
              </a:rPr>
              <a:t>R</a:t>
            </a:r>
            <a:r>
              <a:rPr kumimoji="1" lang="zh-CN" altLang="en-US" sz="2400" b="1">
                <a:solidFill>
                  <a:srgbClr val="000000"/>
                </a:solidFill>
              </a:rPr>
              <a:t>，最低位进位</a:t>
            </a:r>
            <a:r>
              <a:rPr kumimoji="1" lang="en-US" altLang="zh-CN" sz="2400" b="1">
                <a:solidFill>
                  <a:srgbClr val="000000"/>
                </a:solidFill>
              </a:rPr>
              <a:t>Cn</a:t>
            </a:r>
            <a:r>
              <a:rPr kumimoji="1" lang="zh-CN" altLang="en-US" sz="2400" b="1">
                <a:solidFill>
                  <a:srgbClr val="000000"/>
                </a:solidFill>
              </a:rPr>
              <a:t>，</a:t>
            </a:r>
            <a:r>
              <a:rPr kumimoji="1" lang="en-US" altLang="zh-CN" sz="2400" b="1">
                <a:solidFill>
                  <a:srgbClr val="000000"/>
                </a:solidFill>
              </a:rPr>
              <a:t>4</a:t>
            </a:r>
            <a:r>
              <a:rPr kumimoji="1" lang="zh-CN" altLang="en-US" sz="2400" b="1">
                <a:solidFill>
                  <a:srgbClr val="000000"/>
                </a:solidFill>
              </a:rPr>
              <a:t>个状态输出信号如图所示</a:t>
            </a:r>
          </a:p>
        </p:txBody>
      </p:sp>
      <p:sp>
        <p:nvSpPr>
          <p:cNvPr id="27665" name="Text Box 17"/>
          <p:cNvSpPr txBox="1">
            <a:spLocks noChangeArrowheads="1"/>
          </p:cNvSpPr>
          <p:nvPr/>
        </p:nvSpPr>
        <p:spPr bwMode="auto">
          <a:xfrm>
            <a:off x="588963" y="1168400"/>
            <a:ext cx="1003300" cy="11811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lnSpc>
                <a:spcPct val="85000"/>
              </a:lnSpc>
              <a:spcBef>
                <a:spcPct val="50000"/>
              </a:spcBef>
              <a:spcAft>
                <a:spcPct val="0"/>
              </a:spcAft>
              <a:defRPr/>
            </a:pPr>
            <a:r>
              <a:rPr kumimoji="1" lang="zh-CN" altLang="en-US" sz="1600" b="1">
                <a:solidFill>
                  <a:srgbClr val="000000"/>
                </a:solidFill>
              </a:rPr>
              <a:t>符号位</a:t>
            </a:r>
          </a:p>
          <a:p>
            <a:pPr algn="ctr" fontAlgn="base">
              <a:lnSpc>
                <a:spcPct val="70000"/>
              </a:lnSpc>
              <a:spcBef>
                <a:spcPct val="50000"/>
              </a:spcBef>
              <a:spcAft>
                <a:spcPct val="0"/>
              </a:spcAft>
              <a:defRPr/>
            </a:pPr>
            <a:r>
              <a:rPr kumimoji="1" lang="zh-CN" altLang="en-US" sz="1600" b="1">
                <a:solidFill>
                  <a:srgbClr val="000000"/>
                </a:solidFill>
              </a:rPr>
              <a:t>结果为零</a:t>
            </a:r>
          </a:p>
          <a:p>
            <a:pPr algn="ctr" fontAlgn="base">
              <a:lnSpc>
                <a:spcPct val="70000"/>
              </a:lnSpc>
              <a:spcBef>
                <a:spcPct val="50000"/>
              </a:spcBef>
              <a:spcAft>
                <a:spcPct val="0"/>
              </a:spcAft>
              <a:defRPr/>
            </a:pPr>
            <a:r>
              <a:rPr kumimoji="1" lang="zh-CN" altLang="en-US" sz="1600" b="1">
                <a:solidFill>
                  <a:srgbClr val="000000"/>
                </a:solidFill>
              </a:rPr>
              <a:t>结果溢出</a:t>
            </a:r>
          </a:p>
          <a:p>
            <a:pPr algn="ctr" fontAlgn="base">
              <a:lnSpc>
                <a:spcPct val="70000"/>
              </a:lnSpc>
              <a:spcBef>
                <a:spcPct val="50000"/>
              </a:spcBef>
              <a:spcAft>
                <a:spcPct val="0"/>
              </a:spcAft>
              <a:defRPr/>
            </a:pPr>
            <a:r>
              <a:rPr kumimoji="1" lang="zh-CN" altLang="en-US" sz="1600" b="1">
                <a:solidFill>
                  <a:srgbClr val="000000"/>
                </a:solidFill>
              </a:rPr>
              <a:t>进位输出</a:t>
            </a:r>
          </a:p>
        </p:txBody>
      </p:sp>
      <p:sp>
        <p:nvSpPr>
          <p:cNvPr id="27666" name="Text Box 18"/>
          <p:cNvSpPr txBox="1">
            <a:spLocks noChangeArrowheads="1"/>
          </p:cNvSpPr>
          <p:nvPr/>
        </p:nvSpPr>
        <p:spPr bwMode="auto">
          <a:xfrm>
            <a:off x="3276600" y="5827713"/>
            <a:ext cx="1150938" cy="8778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R</a:t>
            </a:r>
            <a:r>
              <a:rPr kumimoji="1" lang="en-US" altLang="zh-CN" sz="2400" b="1">
                <a:solidFill>
                  <a:srgbClr val="000000"/>
                </a:solidFill>
                <a:latin typeface="MingLiU" charset="-120"/>
                <a:ea typeface="MingLiU" charset="-120"/>
                <a:sym typeface="Math C" charset="0"/>
              </a:rPr>
              <a:t>⊕</a:t>
            </a:r>
            <a:r>
              <a:rPr kumimoji="1" lang="en-US" altLang="zh-CN" sz="2400" b="1">
                <a:solidFill>
                  <a:srgbClr val="000000"/>
                </a:solidFill>
              </a:rPr>
              <a:t>S</a:t>
            </a:r>
          </a:p>
          <a:p>
            <a:pPr algn="ctr" fontAlgn="base">
              <a:lnSpc>
                <a:spcPct val="65000"/>
              </a:lnSpc>
              <a:spcBef>
                <a:spcPct val="50000"/>
              </a:spcBef>
              <a:spcAft>
                <a:spcPct val="0"/>
              </a:spcAft>
              <a:defRPr/>
            </a:pPr>
            <a:r>
              <a:rPr kumimoji="1" lang="en-US" altLang="zh-CN" sz="2400" b="1">
                <a:solidFill>
                  <a:srgbClr val="000000"/>
                </a:solidFill>
              </a:rPr>
              <a:t>R</a:t>
            </a:r>
            <a:r>
              <a:rPr kumimoji="1" lang="en-US" altLang="zh-CN" sz="2400" b="1">
                <a:solidFill>
                  <a:srgbClr val="000000"/>
                </a:solidFill>
                <a:latin typeface="MingLiU" charset="-120"/>
                <a:ea typeface="MingLiU" charset="-120"/>
                <a:sym typeface="Math C" charset="0"/>
              </a:rPr>
              <a:t>⊕</a:t>
            </a:r>
            <a:r>
              <a:rPr kumimoji="1" lang="en-US" altLang="zh-CN" sz="2400" b="1">
                <a:solidFill>
                  <a:srgbClr val="000000"/>
                </a:solidFill>
              </a:rPr>
              <a:t>S</a:t>
            </a:r>
          </a:p>
        </p:txBody>
      </p:sp>
      <p:sp>
        <p:nvSpPr>
          <p:cNvPr id="27667" name="Rectangle 19"/>
          <p:cNvSpPr>
            <a:spLocks noChangeArrowheads="1"/>
          </p:cNvSpPr>
          <p:nvPr/>
        </p:nvSpPr>
        <p:spPr bwMode="auto">
          <a:xfrm>
            <a:off x="2927350" y="2743200"/>
            <a:ext cx="18684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0"/>
              </a:spcBef>
              <a:spcAft>
                <a:spcPct val="0"/>
              </a:spcAft>
              <a:defRPr/>
            </a:pPr>
            <a:r>
              <a:rPr kumimoji="1" lang="en-US" altLang="zh-CN" sz="2400" b="1">
                <a:solidFill>
                  <a:srgbClr val="FF0000"/>
                </a:solidFill>
              </a:rPr>
              <a:t>8</a:t>
            </a:r>
            <a:r>
              <a:rPr kumimoji="1" lang="zh-CN" altLang="en-US" sz="2400" b="1">
                <a:solidFill>
                  <a:srgbClr val="FF0000"/>
                </a:solidFill>
              </a:rPr>
              <a:t>种运算功能</a:t>
            </a:r>
            <a:endParaRPr kumimoji="1" lang="zh-CN" altLang="en-US" sz="2400" b="1">
              <a:solidFill>
                <a:srgbClr val="000000"/>
              </a:solidFill>
            </a:endParaRPr>
          </a:p>
        </p:txBody>
      </p:sp>
      <p:sp>
        <p:nvSpPr>
          <p:cNvPr id="27668" name="Line 20"/>
          <p:cNvSpPr>
            <a:spLocks noChangeShapeType="1"/>
          </p:cNvSpPr>
          <p:nvPr/>
        </p:nvSpPr>
        <p:spPr bwMode="auto">
          <a:xfrm>
            <a:off x="3492500" y="5486400"/>
            <a:ext cx="304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69" name="Line 21"/>
          <p:cNvSpPr>
            <a:spLocks noChangeShapeType="1"/>
          </p:cNvSpPr>
          <p:nvPr/>
        </p:nvSpPr>
        <p:spPr bwMode="auto">
          <a:xfrm>
            <a:off x="3449638" y="63246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70" name="Text Box 22"/>
          <p:cNvSpPr txBox="1">
            <a:spLocks noChangeArrowheads="1"/>
          </p:cNvSpPr>
          <p:nvPr/>
        </p:nvSpPr>
        <p:spPr bwMode="auto">
          <a:xfrm>
            <a:off x="1470025" y="3276600"/>
            <a:ext cx="641350" cy="3402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a:t>
            </a:r>
          </a:p>
          <a:p>
            <a:pPr algn="ctr" fontAlgn="base">
              <a:lnSpc>
                <a:spcPct val="65000"/>
              </a:lnSpc>
              <a:spcBef>
                <a:spcPct val="50000"/>
              </a:spcBef>
              <a:spcAft>
                <a:spcPct val="0"/>
              </a:spcAft>
              <a:defRPr/>
            </a:pPr>
            <a:r>
              <a:rPr kumimoji="1" lang="en-US" altLang="zh-CN" sz="2400" b="1">
                <a:solidFill>
                  <a:srgbClr val="000000"/>
                </a:solidFill>
              </a:rPr>
              <a:t>001</a:t>
            </a:r>
          </a:p>
          <a:p>
            <a:pPr algn="ctr" fontAlgn="base">
              <a:lnSpc>
                <a:spcPct val="65000"/>
              </a:lnSpc>
              <a:spcBef>
                <a:spcPct val="50000"/>
              </a:spcBef>
              <a:spcAft>
                <a:spcPct val="0"/>
              </a:spcAft>
              <a:defRPr/>
            </a:pPr>
            <a:r>
              <a:rPr kumimoji="1" lang="en-US" altLang="zh-CN" sz="2400" b="1">
                <a:solidFill>
                  <a:srgbClr val="000000"/>
                </a:solidFill>
              </a:rPr>
              <a:t>010</a:t>
            </a:r>
          </a:p>
          <a:p>
            <a:pPr algn="ctr" fontAlgn="base">
              <a:lnSpc>
                <a:spcPct val="65000"/>
              </a:lnSpc>
              <a:spcBef>
                <a:spcPct val="50000"/>
              </a:spcBef>
              <a:spcAft>
                <a:spcPct val="0"/>
              </a:spcAft>
              <a:defRPr/>
            </a:pPr>
            <a:r>
              <a:rPr kumimoji="1" lang="en-US" altLang="zh-CN" sz="2400" b="1">
                <a:solidFill>
                  <a:srgbClr val="000000"/>
                </a:solidFill>
              </a:rPr>
              <a:t>011</a:t>
            </a:r>
          </a:p>
          <a:p>
            <a:pPr algn="ctr" fontAlgn="base">
              <a:lnSpc>
                <a:spcPct val="65000"/>
              </a:lnSpc>
              <a:spcBef>
                <a:spcPct val="50000"/>
              </a:spcBef>
              <a:spcAft>
                <a:spcPct val="0"/>
              </a:spcAft>
              <a:defRPr/>
            </a:pPr>
            <a:r>
              <a:rPr kumimoji="1" lang="en-US" altLang="zh-CN" sz="2400" b="1">
                <a:solidFill>
                  <a:srgbClr val="000000"/>
                </a:solidFill>
              </a:rPr>
              <a:t>100</a:t>
            </a:r>
          </a:p>
          <a:p>
            <a:pPr algn="ctr" fontAlgn="base">
              <a:lnSpc>
                <a:spcPct val="65000"/>
              </a:lnSpc>
              <a:spcBef>
                <a:spcPct val="50000"/>
              </a:spcBef>
              <a:spcAft>
                <a:spcPct val="0"/>
              </a:spcAft>
              <a:defRPr/>
            </a:pPr>
            <a:r>
              <a:rPr kumimoji="1" lang="en-US" altLang="zh-CN" sz="2400" b="1">
                <a:solidFill>
                  <a:srgbClr val="000000"/>
                </a:solidFill>
              </a:rPr>
              <a:t>101</a:t>
            </a:r>
          </a:p>
          <a:p>
            <a:pPr algn="ctr" fontAlgn="base">
              <a:lnSpc>
                <a:spcPct val="65000"/>
              </a:lnSpc>
              <a:spcBef>
                <a:spcPct val="50000"/>
              </a:spcBef>
              <a:spcAft>
                <a:spcPct val="0"/>
              </a:spcAft>
              <a:defRPr/>
            </a:pPr>
            <a:r>
              <a:rPr kumimoji="1" lang="en-US" altLang="zh-CN" sz="2400" b="1">
                <a:solidFill>
                  <a:srgbClr val="000000"/>
                </a:solidFill>
              </a:rPr>
              <a:t>110</a:t>
            </a:r>
          </a:p>
          <a:p>
            <a:pPr algn="ctr" fontAlgn="base">
              <a:lnSpc>
                <a:spcPct val="65000"/>
              </a:lnSpc>
              <a:spcBef>
                <a:spcPct val="50000"/>
              </a:spcBef>
              <a:spcAft>
                <a:spcPct val="0"/>
              </a:spcAft>
              <a:defRPr/>
            </a:pPr>
            <a:r>
              <a:rPr kumimoji="1" lang="en-US" altLang="zh-CN" sz="2400" b="1">
                <a:solidFill>
                  <a:srgbClr val="000000"/>
                </a:solidFill>
              </a:rPr>
              <a:t>111</a:t>
            </a:r>
          </a:p>
        </p:txBody>
      </p:sp>
      <p:sp>
        <p:nvSpPr>
          <p:cNvPr id="27671" name="Text Box 23"/>
          <p:cNvSpPr txBox="1">
            <a:spLocks noChangeArrowheads="1"/>
          </p:cNvSpPr>
          <p:nvPr/>
        </p:nvSpPr>
        <p:spPr bwMode="auto">
          <a:xfrm>
            <a:off x="614363" y="2743200"/>
            <a:ext cx="21748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3</a:t>
            </a:r>
            <a:r>
              <a:rPr kumimoji="1" lang="zh-CN" altLang="en-US" sz="2400" b="1">
                <a:solidFill>
                  <a:srgbClr val="FF0000"/>
                </a:solidFill>
              </a:rPr>
              <a:t>位功能选择码</a:t>
            </a:r>
            <a:endParaRPr kumimoji="1" lang="zh-CN" altLang="en-US" sz="2400" b="1">
              <a:solidFill>
                <a:srgbClr val="000000"/>
              </a:solidFill>
            </a:endParaRPr>
          </a:p>
        </p:txBody>
      </p:sp>
      <p:sp>
        <p:nvSpPr>
          <p:cNvPr id="27672" name="Text Box 24"/>
          <p:cNvSpPr txBox="1">
            <a:spLocks noChangeArrowheads="1"/>
          </p:cNvSpPr>
          <p:nvPr/>
        </p:nvSpPr>
        <p:spPr bwMode="auto">
          <a:xfrm>
            <a:off x="3276600" y="3260725"/>
            <a:ext cx="1150938" cy="2171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dirty="0">
                <a:solidFill>
                  <a:srgbClr val="000000"/>
                </a:solidFill>
                <a:latin typeface="+mj-lt"/>
                <a:cs typeface="+mj-cs"/>
              </a:rPr>
              <a:t>R+S</a:t>
            </a:r>
          </a:p>
          <a:p>
            <a:pPr algn="ctr" fontAlgn="base">
              <a:lnSpc>
                <a:spcPct val="65000"/>
              </a:lnSpc>
              <a:spcBef>
                <a:spcPct val="50000"/>
              </a:spcBef>
              <a:spcAft>
                <a:spcPct val="0"/>
              </a:spcAft>
              <a:defRPr/>
            </a:pPr>
            <a:r>
              <a:rPr kumimoji="1" lang="en-US" altLang="zh-CN" sz="2400" b="1" dirty="0">
                <a:solidFill>
                  <a:srgbClr val="000000"/>
                </a:solidFill>
                <a:latin typeface="+mj-lt"/>
                <a:cs typeface="+mj-cs"/>
              </a:rPr>
              <a:t>S</a:t>
            </a:r>
            <a:r>
              <a:rPr kumimoji="1" lang="en-US" altLang="zh-CN" sz="2400" b="1" dirty="0">
                <a:solidFill>
                  <a:srgbClr val="000000"/>
                </a:solidFill>
                <a:latin typeface="+mj-lt"/>
                <a:cs typeface="+mj-cs"/>
                <a:sym typeface="Symbol" charset="2"/>
              </a:rPr>
              <a:t></a:t>
            </a:r>
            <a:r>
              <a:rPr kumimoji="1" lang="en-US" altLang="zh-CN" sz="2400" b="1" dirty="0">
                <a:solidFill>
                  <a:srgbClr val="000000"/>
                </a:solidFill>
                <a:latin typeface="+mj-lt"/>
                <a:cs typeface="+mj-cs"/>
              </a:rPr>
              <a:t>R</a:t>
            </a:r>
          </a:p>
          <a:p>
            <a:pPr algn="ctr" fontAlgn="base">
              <a:lnSpc>
                <a:spcPct val="65000"/>
              </a:lnSpc>
              <a:spcBef>
                <a:spcPct val="50000"/>
              </a:spcBef>
              <a:spcAft>
                <a:spcPct val="0"/>
              </a:spcAft>
              <a:defRPr/>
            </a:pPr>
            <a:r>
              <a:rPr kumimoji="1" lang="en-US" altLang="zh-CN" sz="2400" b="1" dirty="0">
                <a:solidFill>
                  <a:srgbClr val="000000"/>
                </a:solidFill>
                <a:latin typeface="+mj-lt"/>
                <a:cs typeface="+mj-cs"/>
              </a:rPr>
              <a:t>R</a:t>
            </a:r>
            <a:r>
              <a:rPr kumimoji="1" lang="en-US" altLang="zh-CN" sz="2400" b="1" dirty="0">
                <a:solidFill>
                  <a:srgbClr val="000000"/>
                </a:solidFill>
                <a:latin typeface="+mj-lt"/>
                <a:cs typeface="+mj-cs"/>
                <a:sym typeface="Symbol" charset="2"/>
              </a:rPr>
              <a:t></a:t>
            </a:r>
            <a:r>
              <a:rPr kumimoji="1" lang="en-US" altLang="zh-CN" sz="2400" b="1" dirty="0">
                <a:solidFill>
                  <a:srgbClr val="000000"/>
                </a:solidFill>
                <a:latin typeface="+mj-lt"/>
                <a:cs typeface="+mj-cs"/>
              </a:rPr>
              <a:t>S</a:t>
            </a:r>
          </a:p>
          <a:p>
            <a:pPr algn="ctr" fontAlgn="base">
              <a:lnSpc>
                <a:spcPct val="65000"/>
              </a:lnSpc>
              <a:spcBef>
                <a:spcPct val="50000"/>
              </a:spcBef>
              <a:spcAft>
                <a:spcPct val="0"/>
              </a:spcAft>
              <a:defRPr/>
            </a:pPr>
            <a:r>
              <a:rPr kumimoji="1" lang="en-US" altLang="zh-CN" sz="2400" b="1" dirty="0">
                <a:solidFill>
                  <a:srgbClr val="000000"/>
                </a:solidFill>
                <a:latin typeface="+mj-lt"/>
                <a:cs typeface="+mj-cs"/>
              </a:rPr>
              <a:t>R</a:t>
            </a:r>
            <a:r>
              <a:rPr kumimoji="1" lang="ar-SA" altLang="zh-CN" sz="2400" b="1" dirty="0">
                <a:solidFill>
                  <a:srgbClr val="000000"/>
                </a:solidFill>
                <a:latin typeface="+mj-lt"/>
                <a:ea typeface="Arial Unicode MS" charset="0"/>
                <a:cs typeface="+mj-cs"/>
              </a:rPr>
              <a:t>٧</a:t>
            </a:r>
            <a:r>
              <a:rPr kumimoji="1" lang="en-US" altLang="zh-CN" sz="2400" b="1" dirty="0">
                <a:solidFill>
                  <a:srgbClr val="000000"/>
                </a:solidFill>
                <a:latin typeface="+mj-lt"/>
                <a:ea typeface="Arial Unicode MS" charset="0"/>
                <a:cs typeface="+mj-cs"/>
              </a:rPr>
              <a:t> </a:t>
            </a:r>
            <a:r>
              <a:rPr kumimoji="1" lang="en-US" altLang="zh-CN" sz="2400" b="1" dirty="0">
                <a:solidFill>
                  <a:srgbClr val="000000"/>
                </a:solidFill>
                <a:latin typeface="+mj-lt"/>
                <a:cs typeface="+mj-cs"/>
              </a:rPr>
              <a:t>S</a:t>
            </a:r>
          </a:p>
          <a:p>
            <a:pPr algn="ctr" fontAlgn="base">
              <a:lnSpc>
                <a:spcPct val="65000"/>
              </a:lnSpc>
              <a:spcBef>
                <a:spcPct val="50000"/>
              </a:spcBef>
              <a:spcAft>
                <a:spcPct val="0"/>
              </a:spcAft>
              <a:defRPr/>
            </a:pPr>
            <a:r>
              <a:rPr kumimoji="1" lang="en-US" altLang="zh-CN" sz="2400" b="1" dirty="0">
                <a:solidFill>
                  <a:srgbClr val="000000"/>
                </a:solidFill>
                <a:latin typeface="+mj-lt"/>
                <a:cs typeface="+mj-cs"/>
              </a:rPr>
              <a:t>R</a:t>
            </a:r>
            <a:r>
              <a:rPr kumimoji="1" lang="en-US" altLang="zh-CN" sz="2400" b="1" dirty="0">
                <a:solidFill>
                  <a:srgbClr val="000000"/>
                </a:solidFill>
                <a:latin typeface="+mj-lt"/>
                <a:cs typeface="+mj-cs"/>
                <a:sym typeface="Math A" charset="0"/>
              </a:rPr>
              <a:t>^</a:t>
            </a:r>
            <a:r>
              <a:rPr kumimoji="1" lang="en-US" altLang="zh-CN" sz="2400" b="1" dirty="0">
                <a:solidFill>
                  <a:srgbClr val="000000"/>
                </a:solidFill>
                <a:latin typeface="+mj-lt"/>
                <a:cs typeface="+mj-cs"/>
              </a:rPr>
              <a:t>S</a:t>
            </a:r>
          </a:p>
        </p:txBody>
      </p:sp>
      <p:sp>
        <p:nvSpPr>
          <p:cNvPr id="27673" name="Text Box 25"/>
          <p:cNvSpPr txBox="1">
            <a:spLocks noChangeArrowheads="1"/>
          </p:cNvSpPr>
          <p:nvPr/>
        </p:nvSpPr>
        <p:spPr bwMode="auto">
          <a:xfrm>
            <a:off x="3052763" y="5414963"/>
            <a:ext cx="16891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dirty="0">
                <a:solidFill>
                  <a:srgbClr val="000000"/>
                </a:solidFill>
              </a:rPr>
              <a:t>R</a:t>
            </a:r>
            <a:r>
              <a:rPr kumimoji="1" lang="en-US" altLang="zh-CN" sz="2400" b="1" dirty="0">
                <a:solidFill>
                  <a:srgbClr val="000000"/>
                </a:solidFill>
                <a:sym typeface="Math A" charset="0"/>
              </a:rPr>
              <a:t>^</a:t>
            </a:r>
            <a:r>
              <a:rPr kumimoji="1" lang="en-US" altLang="zh-CN" sz="2400" b="1" dirty="0">
                <a:solidFill>
                  <a:srgbClr val="000000"/>
                </a:solidFill>
              </a:rPr>
              <a:t>S</a:t>
            </a:r>
          </a:p>
        </p:txBody>
      </p:sp>
      <p:sp>
        <p:nvSpPr>
          <p:cNvPr id="2" name="Slide Number Placeholder 1">
            <a:extLst>
              <a:ext uri="{FF2B5EF4-FFF2-40B4-BE49-F238E27FC236}">
                <a16:creationId xmlns:a16="http://schemas.microsoft.com/office/drawing/2014/main" id="{81A1DE49-FD0A-854E-92D2-BF8C353D4EA0}"/>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15</a:t>
            </a:fld>
            <a:endParaRPr lang="en-US" altLang="zh-CN">
              <a:solidFill>
                <a:srgbClr val="000000"/>
              </a:solidFill>
            </a:endParaRPr>
          </a:p>
        </p:txBody>
      </p:sp>
    </p:spTree>
    <p:extLst>
      <p:ext uri="{BB962C8B-B14F-4D97-AF65-F5344CB8AC3E}">
        <p14:creationId xmlns:p14="http://schemas.microsoft.com/office/powerpoint/2010/main" val="3652080430"/>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2"/>
          <p:cNvSpPr>
            <a:spLocks noGrp="1" noChangeArrowheads="1"/>
          </p:cNvSpPr>
          <p:nvPr>
            <p:ph type="title"/>
          </p:nvPr>
        </p:nvSpPr>
        <p:spPr>
          <a:xfrm>
            <a:off x="685800" y="476250"/>
            <a:ext cx="7772400" cy="792163"/>
          </a:xfrm>
        </p:spPr>
        <p:txBody>
          <a:bodyPr/>
          <a:lstStyle/>
          <a:p>
            <a:pPr eaLnBrk="1" hangingPunct="1"/>
            <a:r>
              <a:rPr lang="zh-CN" altLang="en-US" b="1"/>
              <a:t>运算器设计需要解决的问题</a:t>
            </a:r>
          </a:p>
        </p:txBody>
      </p:sp>
      <p:sp>
        <p:nvSpPr>
          <p:cNvPr id="6146" name="Rectangle 3"/>
          <p:cNvSpPr>
            <a:spLocks noGrp="1" noChangeArrowheads="1"/>
          </p:cNvSpPr>
          <p:nvPr>
            <p:ph type="body" idx="1"/>
          </p:nvPr>
        </p:nvSpPr>
        <p:spPr>
          <a:xfrm>
            <a:off x="685800" y="1628775"/>
            <a:ext cx="7772400" cy="4895850"/>
          </a:xfrm>
        </p:spPr>
        <p:txBody>
          <a:bodyPr/>
          <a:lstStyle/>
          <a:p>
            <a:pPr eaLnBrk="1" hangingPunct="1">
              <a:lnSpc>
                <a:spcPct val="80000"/>
              </a:lnSpc>
              <a:buClr>
                <a:schemeClr val="accent2"/>
              </a:buClr>
              <a:buFont typeface="Wingdings" charset="2"/>
              <a:buChar char="Ø"/>
            </a:pPr>
            <a:r>
              <a:rPr lang="zh-CN" altLang="en-US" sz="2400" b="1">
                <a:solidFill>
                  <a:schemeClr val="accent2"/>
                </a:solidFill>
              </a:rPr>
              <a:t>需要明确参加运算的数据来源，运算结果的去向。运算器能直接运算的数据，通常来自于运算器本身的寄存器。这些寄存器本身是暂存数据用的，是由触发器构成的时序逻辑电路。</a:t>
            </a:r>
          </a:p>
          <a:p>
            <a:pPr eaLnBrk="1" hangingPunct="1">
              <a:lnSpc>
                <a:spcPct val="80000"/>
              </a:lnSpc>
              <a:buClr>
                <a:schemeClr val="accent2"/>
              </a:buClr>
              <a:buFont typeface="Wingdings" charset="2"/>
              <a:buChar char="Ø"/>
            </a:pPr>
            <a:endParaRPr lang="zh-CN" altLang="en-US" sz="2400" b="1">
              <a:solidFill>
                <a:schemeClr val="accent2"/>
              </a:solidFill>
            </a:endParaRPr>
          </a:p>
          <a:p>
            <a:pPr eaLnBrk="1" hangingPunct="1">
              <a:lnSpc>
                <a:spcPct val="80000"/>
              </a:lnSpc>
              <a:buClr>
                <a:schemeClr val="accent2"/>
              </a:buClr>
              <a:buFont typeface="Wingdings" charset="2"/>
              <a:buChar char="Ø"/>
            </a:pPr>
            <a:r>
              <a:rPr lang="zh-CN" altLang="en-US" sz="2400" b="1">
                <a:solidFill>
                  <a:schemeClr val="accent2"/>
                </a:solidFill>
              </a:rPr>
              <a:t>需要明确将要执行的运算功能，是对数值数据的何种算术运算功能，还是对逻辑数据的何种逻辑运算功能。完成数据运算功能的线路是组合逻辑电路。</a:t>
            </a:r>
          </a:p>
          <a:p>
            <a:pPr eaLnBrk="1" hangingPunct="1">
              <a:lnSpc>
                <a:spcPct val="80000"/>
              </a:lnSpc>
              <a:buClr>
                <a:schemeClr val="accent2"/>
              </a:buClr>
              <a:buFont typeface="Wingdings" charset="2"/>
              <a:buChar char="Ø"/>
            </a:pPr>
            <a:endParaRPr lang="zh-CN" altLang="en-US" sz="2400" b="1">
              <a:solidFill>
                <a:schemeClr val="accent2"/>
              </a:solidFill>
            </a:endParaRPr>
          </a:p>
          <a:p>
            <a:pPr eaLnBrk="1" hangingPunct="1">
              <a:lnSpc>
                <a:spcPct val="80000"/>
              </a:lnSpc>
              <a:buClr>
                <a:schemeClr val="accent2"/>
              </a:buClr>
              <a:buFont typeface="Wingdings" charset="2"/>
              <a:buChar char="Ø"/>
            </a:pPr>
            <a:r>
              <a:rPr lang="zh-CN" altLang="en-US" sz="2400" b="1">
                <a:solidFill>
                  <a:schemeClr val="accent2"/>
                </a:solidFill>
              </a:rPr>
              <a:t>运算器完成一次数据运算过程由多个时间段组成，其时序关系示意表示在下图。</a:t>
            </a:r>
          </a:p>
          <a:p>
            <a:pPr eaLnBrk="1" hangingPunct="1">
              <a:lnSpc>
                <a:spcPct val="80000"/>
              </a:lnSpc>
              <a:buClr>
                <a:schemeClr val="accent2"/>
              </a:buClr>
              <a:buFont typeface="Wingdings" charset="2"/>
              <a:buChar char="Ø"/>
            </a:pPr>
            <a:endParaRPr lang="zh-CN" altLang="en-US" sz="2400" b="1">
              <a:solidFill>
                <a:schemeClr val="accent2"/>
              </a:solidFill>
            </a:endParaRPr>
          </a:p>
          <a:p>
            <a:pPr eaLnBrk="1" hangingPunct="1">
              <a:lnSpc>
                <a:spcPct val="80000"/>
              </a:lnSpc>
              <a:buClr>
                <a:schemeClr val="accent2"/>
              </a:buClr>
              <a:buFont typeface="Wingdings" charset="2"/>
              <a:buChar char="Ø"/>
            </a:pPr>
            <a:r>
              <a:rPr lang="zh-CN" altLang="en-US" sz="2400" b="1">
                <a:solidFill>
                  <a:schemeClr val="accent2"/>
                </a:solidFill>
              </a:rPr>
              <a:t>运算器部件只有和计算机的其他部件连接起来才能协同完成指令的执行过程。</a:t>
            </a:r>
          </a:p>
        </p:txBody>
      </p:sp>
      <p:sp>
        <p:nvSpPr>
          <p:cNvPr id="2" name="Slide Number Placeholder 1">
            <a:extLst>
              <a:ext uri="{FF2B5EF4-FFF2-40B4-BE49-F238E27FC236}">
                <a16:creationId xmlns:a16="http://schemas.microsoft.com/office/drawing/2014/main" id="{64575B16-F48D-DB41-8786-AE03B544B7AF}"/>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16</a:t>
            </a:fld>
            <a:endParaRPr lang="en-US" altLang="zh-CN">
              <a:solidFill>
                <a:srgbClr val="000000"/>
              </a:solidFill>
            </a:endParaRPr>
          </a:p>
        </p:txBody>
      </p:sp>
    </p:spTree>
    <p:extLst>
      <p:ext uri="{BB962C8B-B14F-4D97-AF65-F5344CB8AC3E}">
        <p14:creationId xmlns:p14="http://schemas.microsoft.com/office/powerpoint/2010/main" val="611403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 name="Slide Number Placeholder 1">
            <a:extLst>
              <a:ext uri="{FF2B5EF4-FFF2-40B4-BE49-F238E27FC236}">
                <a16:creationId xmlns:a16="http://schemas.microsoft.com/office/drawing/2014/main" id="{ADD4C855-4ED7-F44A-B691-2C984CEDCDA1}"/>
              </a:ext>
            </a:extLst>
          </p:cNvPr>
          <p:cNvSpPr>
            <a:spLocks noGrp="1"/>
          </p:cNvSpPr>
          <p:nvPr>
            <p:ph type="sldNum" sz="quarter" idx="10"/>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fld id="{F01FD923-4D06-264F-8F23-3AD9C1D70505}" type="slidenum">
              <a:rPr kumimoji="1" lang="en-US" altLang="zh-CN" sz="1600" b="0" i="0" u="none" strike="noStrike" kern="1200" cap="none" spc="0" normalizeH="0" baseline="0" noProof="0" smtClean="0">
                <a:ln>
                  <a:noFill/>
                </a:ln>
                <a:solidFill>
                  <a:srgbClr val="FFFFFF"/>
                </a:solidFill>
                <a:effectLst/>
                <a:uLnTx/>
                <a:uFillTx/>
                <a:latin typeface="Courier New" panose="02070309020205020404" pitchFamily="49" charset="0"/>
                <a:ea typeface="宋体"/>
                <a:cs typeface="+mn-cs"/>
              </a:rPr>
              <a:pPr marL="0" marR="0" lvl="0" indent="0" algn="ctr" defTabSz="914400" rtl="0" eaLnBrk="1" fontAlgn="base" latinLnBrk="0" hangingPunct="1">
                <a:lnSpc>
                  <a:spcPct val="100000"/>
                </a:lnSpc>
                <a:spcBef>
                  <a:spcPct val="0"/>
                </a:spcBef>
                <a:spcAft>
                  <a:spcPct val="0"/>
                </a:spcAft>
                <a:buClrTx/>
                <a:buSzTx/>
                <a:buFontTx/>
                <a:buNone/>
                <a:tabLst/>
                <a:defRPr/>
              </a:pPr>
              <a:t>17</a:t>
            </a:fld>
            <a:endParaRPr kumimoji="1" lang="en-US" altLang="zh-CN" sz="1600" b="0" i="0" u="none" strike="noStrike" kern="1200" cap="none" spc="0" normalizeH="0" baseline="0" noProof="0">
              <a:ln>
                <a:noFill/>
              </a:ln>
              <a:solidFill>
                <a:srgbClr val="FFFFFF"/>
              </a:solidFill>
              <a:effectLst/>
              <a:uLnTx/>
              <a:uFillTx/>
              <a:latin typeface="Courier New" panose="02070309020205020404" pitchFamily="49" charset="0"/>
              <a:ea typeface="宋体"/>
              <a:cs typeface="+mn-cs"/>
            </a:endParaRPr>
          </a:p>
        </p:txBody>
      </p:sp>
      <p:grpSp>
        <p:nvGrpSpPr>
          <p:cNvPr id="210987" name="Group 43">
            <a:extLst>
              <a:ext uri="{FF2B5EF4-FFF2-40B4-BE49-F238E27FC236}">
                <a16:creationId xmlns:a16="http://schemas.microsoft.com/office/drawing/2014/main" id="{EF74991D-CD85-ED43-A295-45359DFCFCA8}"/>
              </a:ext>
            </a:extLst>
          </p:cNvPr>
          <p:cNvGrpSpPr>
            <a:grpSpLocks/>
          </p:cNvGrpSpPr>
          <p:nvPr/>
        </p:nvGrpSpPr>
        <p:grpSpPr bwMode="auto">
          <a:xfrm>
            <a:off x="4875213" y="981075"/>
            <a:ext cx="3657600" cy="5264150"/>
            <a:chOff x="3071" y="618"/>
            <a:chExt cx="2304" cy="3316"/>
          </a:xfrm>
        </p:grpSpPr>
        <p:sp>
          <p:nvSpPr>
            <p:cNvPr id="210962" name="Freeform 18">
              <a:extLst>
                <a:ext uri="{FF2B5EF4-FFF2-40B4-BE49-F238E27FC236}">
                  <a16:creationId xmlns:a16="http://schemas.microsoft.com/office/drawing/2014/main" id="{E384E78E-CC5B-4B40-AD52-16D54C40EA5A}"/>
                </a:ext>
              </a:extLst>
            </p:cNvPr>
            <p:cNvSpPr>
              <a:spLocks/>
            </p:cNvSpPr>
            <p:nvPr/>
          </p:nvSpPr>
          <p:spPr bwMode="auto">
            <a:xfrm>
              <a:off x="3161" y="1031"/>
              <a:ext cx="2005" cy="257"/>
            </a:xfrm>
            <a:custGeom>
              <a:avLst/>
              <a:gdLst>
                <a:gd name="T0" fmla="*/ 0 w 3519"/>
                <a:gd name="T1" fmla="*/ 522 h 522"/>
                <a:gd name="T2" fmla="*/ 414 w 3519"/>
                <a:gd name="T3" fmla="*/ 522 h 522"/>
                <a:gd name="T4" fmla="*/ 414 w 3519"/>
                <a:gd name="T5" fmla="*/ 0 h 522"/>
                <a:gd name="T6" fmla="*/ 1863 w 3519"/>
                <a:gd name="T7" fmla="*/ 0 h 522"/>
                <a:gd name="T8" fmla="*/ 1863 w 3519"/>
                <a:gd name="T9" fmla="*/ 522 h 522"/>
                <a:gd name="T10" fmla="*/ 3105 w 3519"/>
                <a:gd name="T11" fmla="*/ 522 h 522"/>
                <a:gd name="T12" fmla="*/ 3105 w 3519"/>
                <a:gd name="T13" fmla="*/ 0 h 522"/>
                <a:gd name="T14" fmla="*/ 3519 w 3519"/>
                <a:gd name="T15" fmla="*/ 0 h 5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19" h="522">
                  <a:moveTo>
                    <a:pt x="0" y="522"/>
                  </a:moveTo>
                  <a:lnTo>
                    <a:pt x="414" y="522"/>
                  </a:lnTo>
                  <a:lnTo>
                    <a:pt x="414" y="0"/>
                  </a:lnTo>
                  <a:lnTo>
                    <a:pt x="1863" y="0"/>
                  </a:lnTo>
                  <a:lnTo>
                    <a:pt x="1863" y="522"/>
                  </a:lnTo>
                  <a:lnTo>
                    <a:pt x="3105" y="522"/>
                  </a:lnTo>
                  <a:lnTo>
                    <a:pt x="3105" y="0"/>
                  </a:lnTo>
                  <a:lnTo>
                    <a:pt x="3519" y="0"/>
                  </a:lnTo>
                </a:path>
              </a:pathLst>
            </a:custGeom>
            <a:noFill/>
            <a:ln w="38100" cmpd="sng">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63" name="Line 19">
              <a:extLst>
                <a:ext uri="{FF2B5EF4-FFF2-40B4-BE49-F238E27FC236}">
                  <a16:creationId xmlns:a16="http://schemas.microsoft.com/office/drawing/2014/main" id="{1D3A4225-E6A5-DC43-9AE7-C88F3396781D}"/>
                </a:ext>
              </a:extLst>
            </p:cNvPr>
            <p:cNvSpPr>
              <a:spLocks noChangeShapeType="1"/>
            </p:cNvSpPr>
            <p:nvPr/>
          </p:nvSpPr>
          <p:spPr bwMode="auto">
            <a:xfrm>
              <a:off x="3397" y="789"/>
              <a:ext cx="0" cy="85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64" name="Line 20">
              <a:extLst>
                <a:ext uri="{FF2B5EF4-FFF2-40B4-BE49-F238E27FC236}">
                  <a16:creationId xmlns:a16="http://schemas.microsoft.com/office/drawing/2014/main" id="{B6DD625E-C897-9440-8CA6-1F96691A0F18}"/>
                </a:ext>
              </a:extLst>
            </p:cNvPr>
            <p:cNvSpPr>
              <a:spLocks noChangeShapeType="1"/>
            </p:cNvSpPr>
            <p:nvPr/>
          </p:nvSpPr>
          <p:spPr bwMode="auto">
            <a:xfrm>
              <a:off x="4930" y="789"/>
              <a:ext cx="1" cy="85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65" name="Line 21">
              <a:extLst>
                <a:ext uri="{FF2B5EF4-FFF2-40B4-BE49-F238E27FC236}">
                  <a16:creationId xmlns:a16="http://schemas.microsoft.com/office/drawing/2014/main" id="{80FA4D4E-05D5-9A4D-8B81-03F5168576F9}"/>
                </a:ext>
              </a:extLst>
            </p:cNvPr>
            <p:cNvSpPr>
              <a:spLocks noChangeShapeType="1"/>
            </p:cNvSpPr>
            <p:nvPr/>
          </p:nvSpPr>
          <p:spPr bwMode="auto">
            <a:xfrm>
              <a:off x="3515" y="1131"/>
              <a:ext cx="0"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66" name="Line 22">
              <a:extLst>
                <a:ext uri="{FF2B5EF4-FFF2-40B4-BE49-F238E27FC236}">
                  <a16:creationId xmlns:a16="http://schemas.microsoft.com/office/drawing/2014/main" id="{FCC1EDD7-AE04-7A4B-81BA-D2385C51734A}"/>
                </a:ext>
              </a:extLst>
            </p:cNvPr>
            <p:cNvSpPr>
              <a:spLocks noChangeShapeType="1"/>
            </p:cNvSpPr>
            <p:nvPr/>
          </p:nvSpPr>
          <p:spPr bwMode="auto">
            <a:xfrm>
              <a:off x="3633" y="1131"/>
              <a:ext cx="0"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67" name="Line 23">
              <a:extLst>
                <a:ext uri="{FF2B5EF4-FFF2-40B4-BE49-F238E27FC236}">
                  <a16:creationId xmlns:a16="http://schemas.microsoft.com/office/drawing/2014/main" id="{44B26E6D-EBCC-EE4F-A1B5-F2EA05F6EE76}"/>
                </a:ext>
              </a:extLst>
            </p:cNvPr>
            <p:cNvSpPr>
              <a:spLocks noChangeShapeType="1"/>
            </p:cNvSpPr>
            <p:nvPr/>
          </p:nvSpPr>
          <p:spPr bwMode="auto">
            <a:xfrm>
              <a:off x="4694" y="1131"/>
              <a:ext cx="1"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68" name="Line 24">
              <a:extLst>
                <a:ext uri="{FF2B5EF4-FFF2-40B4-BE49-F238E27FC236}">
                  <a16:creationId xmlns:a16="http://schemas.microsoft.com/office/drawing/2014/main" id="{64973928-B298-854C-BE3E-10CDCBE860A8}"/>
                </a:ext>
              </a:extLst>
            </p:cNvPr>
            <p:cNvSpPr>
              <a:spLocks noChangeShapeType="1"/>
            </p:cNvSpPr>
            <p:nvPr/>
          </p:nvSpPr>
          <p:spPr bwMode="auto">
            <a:xfrm>
              <a:off x="4812" y="1131"/>
              <a:ext cx="1"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69" name="Line 25">
              <a:extLst>
                <a:ext uri="{FF2B5EF4-FFF2-40B4-BE49-F238E27FC236}">
                  <a16:creationId xmlns:a16="http://schemas.microsoft.com/office/drawing/2014/main" id="{BDEDBC6B-1A80-A140-9FA5-17FB952DF9D6}"/>
                </a:ext>
              </a:extLst>
            </p:cNvPr>
            <p:cNvSpPr>
              <a:spLocks noChangeShapeType="1"/>
            </p:cNvSpPr>
            <p:nvPr/>
          </p:nvSpPr>
          <p:spPr bwMode="auto">
            <a:xfrm>
              <a:off x="3515" y="1473"/>
              <a:ext cx="118" cy="1"/>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70" name="Line 26">
              <a:extLst>
                <a:ext uri="{FF2B5EF4-FFF2-40B4-BE49-F238E27FC236}">
                  <a16:creationId xmlns:a16="http://schemas.microsoft.com/office/drawing/2014/main" id="{5D771ABE-1990-394F-B45A-86E622FC990E}"/>
                </a:ext>
              </a:extLst>
            </p:cNvPr>
            <p:cNvSpPr>
              <a:spLocks noChangeShapeType="1"/>
            </p:cNvSpPr>
            <p:nvPr/>
          </p:nvSpPr>
          <p:spPr bwMode="auto">
            <a:xfrm>
              <a:off x="3397" y="1558"/>
              <a:ext cx="118" cy="1"/>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71" name="Line 27">
              <a:extLst>
                <a:ext uri="{FF2B5EF4-FFF2-40B4-BE49-F238E27FC236}">
                  <a16:creationId xmlns:a16="http://schemas.microsoft.com/office/drawing/2014/main" id="{299AD7F6-44B4-E249-8B4E-4C5BA06B4D84}"/>
                </a:ext>
              </a:extLst>
            </p:cNvPr>
            <p:cNvSpPr>
              <a:spLocks noChangeShapeType="1"/>
            </p:cNvSpPr>
            <p:nvPr/>
          </p:nvSpPr>
          <p:spPr bwMode="auto">
            <a:xfrm>
              <a:off x="3633" y="1558"/>
              <a:ext cx="1061" cy="1"/>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72" name="Line 28">
              <a:extLst>
                <a:ext uri="{FF2B5EF4-FFF2-40B4-BE49-F238E27FC236}">
                  <a16:creationId xmlns:a16="http://schemas.microsoft.com/office/drawing/2014/main" id="{3E5061A2-A0D9-8F4F-950A-4A7FC6DF6FF3}"/>
                </a:ext>
              </a:extLst>
            </p:cNvPr>
            <p:cNvSpPr>
              <a:spLocks noChangeShapeType="1"/>
            </p:cNvSpPr>
            <p:nvPr/>
          </p:nvSpPr>
          <p:spPr bwMode="auto">
            <a:xfrm>
              <a:off x="4694" y="1473"/>
              <a:ext cx="118" cy="1"/>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73" name="Line 29">
              <a:extLst>
                <a:ext uri="{FF2B5EF4-FFF2-40B4-BE49-F238E27FC236}">
                  <a16:creationId xmlns:a16="http://schemas.microsoft.com/office/drawing/2014/main" id="{ADDD2529-BF3F-1E4D-819F-0925D34687BC}"/>
                </a:ext>
              </a:extLst>
            </p:cNvPr>
            <p:cNvSpPr>
              <a:spLocks noChangeShapeType="1"/>
            </p:cNvSpPr>
            <p:nvPr/>
          </p:nvSpPr>
          <p:spPr bwMode="auto">
            <a:xfrm>
              <a:off x="3379" y="895"/>
              <a:ext cx="1588" cy="1"/>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sp>
          <p:nvSpPr>
            <p:cNvPr id="210974" name="Text Box 30">
              <a:extLst>
                <a:ext uri="{FF2B5EF4-FFF2-40B4-BE49-F238E27FC236}">
                  <a16:creationId xmlns:a16="http://schemas.microsoft.com/office/drawing/2014/main" id="{D68620D0-D407-774E-9436-EF3D055FDEDB}"/>
                </a:ext>
              </a:extLst>
            </p:cNvPr>
            <p:cNvSpPr txBox="1">
              <a:spLocks noChangeArrowheads="1"/>
            </p:cNvSpPr>
            <p:nvPr/>
          </p:nvSpPr>
          <p:spPr bwMode="auto">
            <a:xfrm>
              <a:off x="3633" y="618"/>
              <a:ext cx="943" cy="25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CN" altLang="en-US" sz="1800" b="1"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rPr>
                <a:t>运算周期</a:t>
              </a:r>
            </a:p>
          </p:txBody>
        </p:sp>
        <p:sp>
          <p:nvSpPr>
            <p:cNvPr id="210976" name="Text Box 32">
              <a:extLst>
                <a:ext uri="{FF2B5EF4-FFF2-40B4-BE49-F238E27FC236}">
                  <a16:creationId xmlns:a16="http://schemas.microsoft.com/office/drawing/2014/main" id="{22A3546E-4F7F-5646-BC89-B18F43BAF5DD}"/>
                </a:ext>
              </a:extLst>
            </p:cNvPr>
            <p:cNvSpPr txBox="1">
              <a:spLocks noChangeArrowheads="1"/>
            </p:cNvSpPr>
            <p:nvPr/>
          </p:nvSpPr>
          <p:spPr bwMode="auto">
            <a:xfrm>
              <a:off x="3071" y="3678"/>
              <a:ext cx="2304" cy="25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CN" altLang="en-US" sz="1800" b="1"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rPr>
                <a:t>一个运算周期中的各时间段示意图</a:t>
              </a:r>
            </a:p>
          </p:txBody>
        </p:sp>
        <p:sp>
          <p:nvSpPr>
            <p:cNvPr id="210977" name="Text Box 33">
              <a:extLst>
                <a:ext uri="{FF2B5EF4-FFF2-40B4-BE49-F238E27FC236}">
                  <a16:creationId xmlns:a16="http://schemas.microsoft.com/office/drawing/2014/main" id="{FF749C18-8D9D-AA47-9408-649D5E19A980}"/>
                </a:ext>
              </a:extLst>
            </p:cNvPr>
            <p:cNvSpPr txBox="1">
              <a:spLocks noChangeArrowheads="1"/>
            </p:cNvSpPr>
            <p:nvPr/>
          </p:nvSpPr>
          <p:spPr bwMode="auto">
            <a:xfrm>
              <a:off x="3243" y="1666"/>
              <a:ext cx="270" cy="1270"/>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zh-CN" altLang="en-US" sz="1600" b="1"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rPr>
                <a:t>控制信号建立时间</a:t>
              </a:r>
            </a:p>
          </p:txBody>
        </p:sp>
        <p:sp>
          <p:nvSpPr>
            <p:cNvPr id="210978" name="Text Box 34">
              <a:extLst>
                <a:ext uri="{FF2B5EF4-FFF2-40B4-BE49-F238E27FC236}">
                  <a16:creationId xmlns:a16="http://schemas.microsoft.com/office/drawing/2014/main" id="{14F407DA-9785-1E4F-A3DA-7FC7D78902D5}"/>
                </a:ext>
              </a:extLst>
            </p:cNvPr>
            <p:cNvSpPr txBox="1">
              <a:spLocks noChangeArrowheads="1"/>
            </p:cNvSpPr>
            <p:nvPr/>
          </p:nvSpPr>
          <p:spPr bwMode="auto">
            <a:xfrm>
              <a:off x="4543" y="1666"/>
              <a:ext cx="270" cy="1860"/>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zh-CN" altLang="en-US" sz="1600" b="1"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rPr>
                <a:t>运算结果送到寄存器输入端时间</a:t>
              </a:r>
            </a:p>
          </p:txBody>
        </p:sp>
        <p:sp>
          <p:nvSpPr>
            <p:cNvPr id="210979" name="Text Box 35">
              <a:extLst>
                <a:ext uri="{FF2B5EF4-FFF2-40B4-BE49-F238E27FC236}">
                  <a16:creationId xmlns:a16="http://schemas.microsoft.com/office/drawing/2014/main" id="{D4D933C1-8F6C-AE4F-A457-1A617481101B}"/>
                </a:ext>
              </a:extLst>
            </p:cNvPr>
            <p:cNvSpPr txBox="1">
              <a:spLocks noChangeArrowheads="1"/>
            </p:cNvSpPr>
            <p:nvPr/>
          </p:nvSpPr>
          <p:spPr bwMode="auto">
            <a:xfrm>
              <a:off x="3560" y="1666"/>
              <a:ext cx="270" cy="1270"/>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zh-CN" altLang="en-US" sz="1600" b="1"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rPr>
                <a:t>寄存器内容送出时间</a:t>
              </a:r>
            </a:p>
          </p:txBody>
        </p:sp>
        <p:sp>
          <p:nvSpPr>
            <p:cNvPr id="210980" name="Text Box 36">
              <a:extLst>
                <a:ext uri="{FF2B5EF4-FFF2-40B4-BE49-F238E27FC236}">
                  <a16:creationId xmlns:a16="http://schemas.microsoft.com/office/drawing/2014/main" id="{96F31935-5605-1A44-88CF-637445829D55}"/>
                </a:ext>
              </a:extLst>
            </p:cNvPr>
            <p:cNvSpPr txBox="1">
              <a:spLocks noChangeArrowheads="1"/>
            </p:cNvSpPr>
            <p:nvPr/>
          </p:nvSpPr>
          <p:spPr bwMode="auto">
            <a:xfrm>
              <a:off x="4134" y="1666"/>
              <a:ext cx="289" cy="1542"/>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zh-CN" altLang="en-US" sz="1800" b="1"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rPr>
                <a:t>运算器执行运算时间</a:t>
              </a:r>
            </a:p>
          </p:txBody>
        </p:sp>
        <p:sp>
          <p:nvSpPr>
            <p:cNvPr id="210981" name="Text Box 37">
              <a:extLst>
                <a:ext uri="{FF2B5EF4-FFF2-40B4-BE49-F238E27FC236}">
                  <a16:creationId xmlns:a16="http://schemas.microsoft.com/office/drawing/2014/main" id="{BC81483C-B3E3-D44E-B5DD-0E7B557F5CB5}"/>
                </a:ext>
              </a:extLst>
            </p:cNvPr>
            <p:cNvSpPr txBox="1">
              <a:spLocks noChangeArrowheads="1"/>
            </p:cNvSpPr>
            <p:nvPr/>
          </p:nvSpPr>
          <p:spPr bwMode="auto">
            <a:xfrm>
              <a:off x="4858" y="1666"/>
              <a:ext cx="270" cy="1543"/>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1" lang="zh-CN" altLang="en-US" sz="1600" b="1"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rPr>
                <a:t>寄存器接收运算结果时间</a:t>
              </a:r>
            </a:p>
          </p:txBody>
        </p:sp>
        <p:sp>
          <p:nvSpPr>
            <p:cNvPr id="210982" name="Line 38">
              <a:extLst>
                <a:ext uri="{FF2B5EF4-FFF2-40B4-BE49-F238E27FC236}">
                  <a16:creationId xmlns:a16="http://schemas.microsoft.com/office/drawing/2014/main" id="{CEDD220E-4292-C841-9880-35806306840D}"/>
                </a:ext>
              </a:extLst>
            </p:cNvPr>
            <p:cNvSpPr>
              <a:spLocks noChangeShapeType="1"/>
            </p:cNvSpPr>
            <p:nvPr/>
          </p:nvSpPr>
          <p:spPr bwMode="auto">
            <a:xfrm>
              <a:off x="4830" y="1575"/>
              <a:ext cx="118" cy="1"/>
            </a:xfrm>
            <a:prstGeom prst="line">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1" lang="en-US" sz="2400" b="0"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endParaRPr>
            </a:p>
          </p:txBody>
        </p:sp>
      </p:grpSp>
      <p:sp>
        <p:nvSpPr>
          <p:cNvPr id="210983" name="Text Box 39">
            <a:extLst>
              <a:ext uri="{FF2B5EF4-FFF2-40B4-BE49-F238E27FC236}">
                <a16:creationId xmlns:a16="http://schemas.microsoft.com/office/drawing/2014/main" id="{C6FAB064-5C1F-EA42-8614-870BE7474ABA}"/>
              </a:ext>
            </a:extLst>
          </p:cNvPr>
          <p:cNvSpPr txBox="1">
            <a:spLocks noChangeArrowheads="1"/>
          </p:cNvSpPr>
          <p:nvPr/>
        </p:nvSpPr>
        <p:spPr bwMode="auto">
          <a:xfrm>
            <a:off x="395288" y="234950"/>
            <a:ext cx="6048375"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zh-CN" altLang="en-US" sz="3200" b="1" i="0" u="none" strike="noStrike" kern="1200" cap="none" spc="0" normalizeH="0" baseline="0" noProof="0">
                <a:ln>
                  <a:noFill/>
                </a:ln>
                <a:solidFill>
                  <a:srgbClr val="333399"/>
                </a:solidFill>
                <a:effectLst/>
                <a:uLnTx/>
                <a:uFillTx/>
                <a:latin typeface="Times New Roman" panose="02020603050405020304" pitchFamily="18" charset="0"/>
                <a:ea typeface="华文楷体" panose="02010600040101010101" pitchFamily="2" charset="-122"/>
                <a:cs typeface="+mn-cs"/>
              </a:rPr>
              <a:t>单步完成的</a:t>
            </a:r>
            <a:r>
              <a:rPr kumimoji="1" lang="zh-CN" altLang="en-US" sz="3200" b="1" i="0" u="none" strike="noStrike" kern="1200" cap="none" spc="0" normalizeH="0" baseline="0" noProof="0">
                <a:ln>
                  <a:noFill/>
                </a:ln>
                <a:solidFill>
                  <a:srgbClr val="CC6600"/>
                </a:solidFill>
                <a:effectLst/>
                <a:uLnTx/>
                <a:uFillTx/>
                <a:latin typeface="Times New Roman" panose="02020603050405020304" pitchFamily="18" charset="0"/>
                <a:ea typeface="华文楷体" panose="02010600040101010101" pitchFamily="2" charset="-122"/>
                <a:cs typeface="+mn-cs"/>
              </a:rPr>
              <a:t>一次运算的时序关系</a:t>
            </a:r>
          </a:p>
        </p:txBody>
      </p:sp>
      <p:graphicFrame>
        <p:nvGraphicFramePr>
          <p:cNvPr id="210988" name="Object 44">
            <a:extLst>
              <a:ext uri="{FF2B5EF4-FFF2-40B4-BE49-F238E27FC236}">
                <a16:creationId xmlns:a16="http://schemas.microsoft.com/office/drawing/2014/main" id="{0F6BD42A-B642-AA43-96E0-CB1A98A97CE8}"/>
              </a:ext>
            </a:extLst>
          </p:cNvPr>
          <p:cNvGraphicFramePr>
            <a:graphicFrameLocks noChangeAspect="1"/>
          </p:cNvGraphicFramePr>
          <p:nvPr/>
        </p:nvGraphicFramePr>
        <p:xfrm>
          <a:off x="684213" y="1268413"/>
          <a:ext cx="3273425" cy="3535362"/>
        </p:xfrm>
        <a:graphic>
          <a:graphicData uri="http://schemas.openxmlformats.org/presentationml/2006/ole">
            <mc:AlternateContent xmlns:mc="http://schemas.openxmlformats.org/markup-compatibility/2006">
              <mc:Choice xmlns:v="urn:schemas-microsoft-com:vml" Requires="v">
                <p:oleObj spid="_x0000_s175119" name="Visio" r:id="rId4" imgW="3289300" imgH="2971800" progId="Visio.Drawing.11">
                  <p:embed/>
                </p:oleObj>
              </mc:Choice>
              <mc:Fallback>
                <p:oleObj name="Visio" r:id="rId4" imgW="3289300" imgH="2971800" progId="Visio.Drawing.11">
                  <p:embed/>
                  <p:pic>
                    <p:nvPicPr>
                      <p:cNvPr id="210988" name="Object 44">
                        <a:extLst>
                          <a:ext uri="{FF2B5EF4-FFF2-40B4-BE49-F238E27FC236}">
                            <a16:creationId xmlns:a16="http://schemas.microsoft.com/office/drawing/2014/main" id="{0F6BD42A-B642-AA43-96E0-CB1A98A97C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4213" y="1268413"/>
                        <a:ext cx="3273425" cy="3535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10989" name="Text Box 45">
            <a:extLst>
              <a:ext uri="{FF2B5EF4-FFF2-40B4-BE49-F238E27FC236}">
                <a16:creationId xmlns:a16="http://schemas.microsoft.com/office/drawing/2014/main" id="{127B44CD-CFB6-834F-83BF-AD9A8FA51854}"/>
              </a:ext>
            </a:extLst>
          </p:cNvPr>
          <p:cNvSpPr txBox="1">
            <a:spLocks noChangeArrowheads="1"/>
          </p:cNvSpPr>
          <p:nvPr/>
        </p:nvSpPr>
        <p:spPr bwMode="auto">
          <a:xfrm>
            <a:off x="1042988" y="5492750"/>
            <a:ext cx="29511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1" lang="zh-CN" altLang="en-US" sz="2400" b="1" i="0" u="none" strike="noStrike" kern="1200" cap="none" spc="0" normalizeH="0" baseline="0" noProof="0">
                <a:ln>
                  <a:noFill/>
                </a:ln>
                <a:solidFill>
                  <a:srgbClr val="000000"/>
                </a:solidFill>
                <a:effectLst/>
                <a:uLnTx/>
                <a:uFillTx/>
                <a:latin typeface="Times New Roman" panose="02020603050405020304" pitchFamily="18" charset="0"/>
                <a:ea typeface="华文楷体" panose="02010600040101010101" pitchFamily="2" charset="-122"/>
                <a:cs typeface="+mn-cs"/>
              </a:rPr>
              <a:t>运算器组成示意图</a:t>
            </a:r>
          </a:p>
        </p:txBody>
      </p:sp>
    </p:spTree>
    <p:extLst>
      <p:ext uri="{BB962C8B-B14F-4D97-AF65-F5344CB8AC3E}">
        <p14:creationId xmlns:p14="http://schemas.microsoft.com/office/powerpoint/2010/main" val="35737071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2"/>
          <p:cNvSpPr>
            <a:spLocks noGrp="1" noChangeArrowheads="1"/>
          </p:cNvSpPr>
          <p:nvPr>
            <p:ph type="title"/>
          </p:nvPr>
        </p:nvSpPr>
        <p:spPr>
          <a:xfrm>
            <a:off x="684213" y="404813"/>
            <a:ext cx="7488237" cy="874712"/>
          </a:xfrm>
        </p:spPr>
        <p:txBody>
          <a:bodyPr/>
          <a:lstStyle/>
          <a:p>
            <a:pPr eaLnBrk="1" hangingPunct="1"/>
            <a:r>
              <a:rPr lang="zh-CN" altLang="en-US" b="1">
                <a:solidFill>
                  <a:schemeClr val="tx1"/>
                </a:solidFill>
              </a:rPr>
              <a:t>定点运算器功能与组成</a:t>
            </a:r>
          </a:p>
        </p:txBody>
      </p:sp>
      <p:sp>
        <p:nvSpPr>
          <p:cNvPr id="96259" name="Rectangle 3"/>
          <p:cNvSpPr>
            <a:spLocks noGrp="1" noChangeArrowheads="1"/>
          </p:cNvSpPr>
          <p:nvPr>
            <p:ph type="body" idx="1"/>
          </p:nvPr>
        </p:nvSpPr>
        <p:spPr>
          <a:xfrm>
            <a:off x="468313" y="1628775"/>
            <a:ext cx="7772400" cy="4895850"/>
          </a:xfrm>
        </p:spPr>
        <p:txBody>
          <a:bodyPr/>
          <a:lstStyle/>
          <a:p>
            <a:pPr eaLnBrk="1" hangingPunct="1"/>
            <a:r>
              <a:rPr lang="zh-CN" altLang="en-US" b="1">
                <a:solidFill>
                  <a:schemeClr val="accent2"/>
                </a:solidFill>
              </a:rPr>
              <a:t>完成算术与逻辑运算功能</a:t>
            </a:r>
          </a:p>
          <a:p>
            <a:pPr lvl="1" eaLnBrk="1" hangingPunct="1"/>
            <a:r>
              <a:rPr lang="zh-CN" altLang="en-US"/>
              <a:t>算术逻辑单元（</a:t>
            </a:r>
            <a:r>
              <a:rPr lang="en-US" altLang="zh-CN"/>
              <a:t>ALU</a:t>
            </a:r>
            <a:r>
              <a:rPr lang="zh-CN" altLang="en-US"/>
              <a:t>）</a:t>
            </a:r>
          </a:p>
          <a:p>
            <a:pPr eaLnBrk="1" hangingPunct="1"/>
            <a:r>
              <a:rPr lang="zh-CN" altLang="en-US" b="1">
                <a:solidFill>
                  <a:schemeClr val="accent2"/>
                </a:solidFill>
              </a:rPr>
              <a:t>暂存参加运算的数据和中间结果</a:t>
            </a:r>
          </a:p>
          <a:p>
            <a:pPr lvl="1" eaLnBrk="1" hangingPunct="1"/>
            <a:r>
              <a:rPr lang="zh-CN" altLang="en-US"/>
              <a:t>通用寄存器组</a:t>
            </a:r>
          </a:p>
          <a:p>
            <a:pPr eaLnBrk="1" hangingPunct="1"/>
            <a:r>
              <a:rPr lang="zh-CN" altLang="en-US" b="1">
                <a:solidFill>
                  <a:schemeClr val="accent2"/>
                </a:solidFill>
              </a:rPr>
              <a:t>乘除法运算的硬件线路支持</a:t>
            </a:r>
          </a:p>
          <a:p>
            <a:pPr lvl="1" eaLnBrk="1" hangingPunct="1"/>
            <a:r>
              <a:rPr lang="zh-CN" altLang="en-US"/>
              <a:t>乘商寄存器（</a:t>
            </a:r>
            <a:r>
              <a:rPr lang="en-US" altLang="zh-CN"/>
              <a:t>Q</a:t>
            </a:r>
            <a:r>
              <a:rPr lang="zh-CN" altLang="en-US"/>
              <a:t>寄存器）</a:t>
            </a:r>
          </a:p>
          <a:p>
            <a:pPr lvl="1" eaLnBrk="1" hangingPunct="1">
              <a:buFontTx/>
              <a:buNone/>
            </a:pPr>
            <a:endParaRPr lang="zh-CN" altLang="en-US"/>
          </a:p>
          <a:p>
            <a:pPr eaLnBrk="1" hangingPunct="1"/>
            <a:r>
              <a:rPr lang="zh-CN" altLang="en-US" b="1">
                <a:solidFill>
                  <a:schemeClr val="accent2"/>
                </a:solidFill>
              </a:rPr>
              <a:t>作为处理机内部数据通路（</a:t>
            </a:r>
            <a:r>
              <a:rPr lang="en-US" altLang="zh-CN" b="1">
                <a:solidFill>
                  <a:schemeClr val="accent2"/>
                </a:solidFill>
              </a:rPr>
              <a:t>Data Path</a:t>
            </a:r>
            <a:r>
              <a:rPr lang="zh-CN" altLang="en-US" b="1">
                <a:solidFill>
                  <a:schemeClr val="accent2"/>
                </a:solidFill>
              </a:rPr>
              <a:t>）</a:t>
            </a:r>
          </a:p>
        </p:txBody>
      </p:sp>
      <p:sp>
        <p:nvSpPr>
          <p:cNvPr id="96260" name="Text Box 4"/>
          <p:cNvSpPr txBox="1">
            <a:spLocks noChangeArrowheads="1"/>
          </p:cNvSpPr>
          <p:nvPr/>
        </p:nvSpPr>
        <p:spPr bwMode="auto">
          <a:xfrm>
            <a:off x="7092950" y="2276475"/>
            <a:ext cx="1800225" cy="191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50000"/>
              </a:spcBef>
              <a:spcAft>
                <a:spcPct val="0"/>
              </a:spcAft>
              <a:defRPr/>
            </a:pPr>
            <a:r>
              <a:rPr kumimoji="1" lang="zh-CN" altLang="en-US" sz="2400" b="1">
                <a:solidFill>
                  <a:srgbClr val="3333CC"/>
                </a:solidFill>
              </a:rPr>
              <a:t>通过几组多路选择器电路实现相互连接，以便数据传送。</a:t>
            </a:r>
          </a:p>
        </p:txBody>
      </p:sp>
      <p:sp>
        <p:nvSpPr>
          <p:cNvPr id="96261" name="AutoShape 5"/>
          <p:cNvSpPr>
            <a:spLocks/>
          </p:cNvSpPr>
          <p:nvPr/>
        </p:nvSpPr>
        <p:spPr bwMode="auto">
          <a:xfrm>
            <a:off x="6659563" y="1844675"/>
            <a:ext cx="358775" cy="2952750"/>
          </a:xfrm>
          <a:prstGeom prst="rightBrace">
            <a:avLst>
              <a:gd name="adj1" fmla="val 68584"/>
              <a:gd name="adj2" fmla="val 50000"/>
            </a:avLst>
          </a:prstGeom>
          <a:noFill/>
          <a:ln w="76200">
            <a:solidFill>
              <a:srgbClr val="FF66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5D0BDD59-8435-3E4B-B38C-916B01055C15}"/>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18</a:t>
            </a:fld>
            <a:endParaRPr lang="en-US" altLang="zh-CN">
              <a:solidFill>
                <a:srgbClr val="000000"/>
              </a:solidFill>
            </a:endParaRPr>
          </a:p>
        </p:txBody>
      </p:sp>
    </p:spTree>
    <p:extLst>
      <p:ext uri="{BB962C8B-B14F-4D97-AF65-F5344CB8AC3E}">
        <p14:creationId xmlns:p14="http://schemas.microsoft.com/office/powerpoint/2010/main" val="11972398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 Box 2"/>
          <p:cNvSpPr txBox="1">
            <a:spLocks noChangeArrowheads="1"/>
          </p:cNvSpPr>
          <p:nvPr/>
        </p:nvSpPr>
        <p:spPr bwMode="auto">
          <a:xfrm>
            <a:off x="4194175" y="571500"/>
            <a:ext cx="1141413"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26627" name="Text Box 3"/>
          <p:cNvSpPr txBox="1">
            <a:spLocks noChangeArrowheads="1"/>
          </p:cNvSpPr>
          <p:nvPr/>
        </p:nvSpPr>
        <p:spPr bwMode="auto">
          <a:xfrm>
            <a:off x="2973388" y="4367213"/>
            <a:ext cx="2247900" cy="1042987"/>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 B      16</a:t>
            </a:r>
            <a:r>
              <a:rPr kumimoji="1" lang="zh-CN" altLang="en-US" sz="2400" b="1">
                <a:solidFill>
                  <a:srgbClr val="000000"/>
                </a:solidFill>
              </a:rPr>
              <a:t>个     </a:t>
            </a:r>
            <a:r>
              <a:rPr kumimoji="1" lang="en-US" altLang="zh-CN" sz="2400" b="1">
                <a:solidFill>
                  <a:srgbClr val="000000"/>
                </a:solidFill>
              </a:rPr>
              <a:t>A </a:t>
            </a:r>
          </a:p>
          <a:p>
            <a:pPr algn="ctr" fontAlgn="base">
              <a:spcBef>
                <a:spcPct val="50000"/>
              </a:spcBef>
              <a:spcAft>
                <a:spcPct val="0"/>
              </a:spcAft>
              <a:defRPr/>
            </a:pPr>
            <a:r>
              <a:rPr kumimoji="1" lang="zh-CN" altLang="en-US" sz="2400" b="1">
                <a:solidFill>
                  <a:srgbClr val="000000"/>
                </a:solidFill>
              </a:rPr>
              <a:t>通用寄存器</a:t>
            </a:r>
          </a:p>
        </p:txBody>
      </p:sp>
      <p:sp>
        <p:nvSpPr>
          <p:cNvPr id="26628" name="Text Box 4"/>
          <p:cNvSpPr txBox="1">
            <a:spLocks noChangeArrowheads="1"/>
          </p:cNvSpPr>
          <p:nvPr/>
        </p:nvSpPr>
        <p:spPr bwMode="auto">
          <a:xfrm>
            <a:off x="2673350" y="2509838"/>
            <a:ext cx="1139825"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26629" name="Text Box 5"/>
          <p:cNvSpPr txBox="1">
            <a:spLocks noChangeArrowheads="1"/>
          </p:cNvSpPr>
          <p:nvPr/>
        </p:nvSpPr>
        <p:spPr bwMode="auto">
          <a:xfrm>
            <a:off x="4121150" y="2509838"/>
            <a:ext cx="1141413"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26630" name="Text Box 6"/>
          <p:cNvSpPr txBox="1">
            <a:spLocks noChangeArrowheads="1"/>
          </p:cNvSpPr>
          <p:nvPr/>
        </p:nvSpPr>
        <p:spPr bwMode="auto">
          <a:xfrm>
            <a:off x="760413" y="4614863"/>
            <a:ext cx="1139825"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26631" name="Text Box 7"/>
          <p:cNvSpPr txBox="1">
            <a:spLocks noChangeArrowheads="1"/>
          </p:cNvSpPr>
          <p:nvPr/>
        </p:nvSpPr>
        <p:spPr bwMode="auto">
          <a:xfrm>
            <a:off x="3503613" y="5715000"/>
            <a:ext cx="1139825"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26632" name="Text Box 8"/>
          <p:cNvSpPr txBox="1">
            <a:spLocks noChangeArrowheads="1"/>
          </p:cNvSpPr>
          <p:nvPr/>
        </p:nvSpPr>
        <p:spPr bwMode="auto">
          <a:xfrm>
            <a:off x="3182938" y="1443038"/>
            <a:ext cx="1924050" cy="860425"/>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26633" name="Text Box 9"/>
          <p:cNvSpPr txBox="1">
            <a:spLocks noChangeArrowheads="1"/>
          </p:cNvSpPr>
          <p:nvPr/>
        </p:nvSpPr>
        <p:spPr bwMode="auto">
          <a:xfrm>
            <a:off x="2690813" y="3638550"/>
            <a:ext cx="1344612"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锁存器</a:t>
            </a:r>
          </a:p>
        </p:txBody>
      </p:sp>
      <p:sp>
        <p:nvSpPr>
          <p:cNvPr id="26634" name="Text Box 10"/>
          <p:cNvSpPr txBox="1">
            <a:spLocks noChangeArrowheads="1"/>
          </p:cNvSpPr>
          <p:nvPr/>
        </p:nvSpPr>
        <p:spPr bwMode="auto">
          <a:xfrm>
            <a:off x="4124325" y="3638550"/>
            <a:ext cx="1362075"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锁存器</a:t>
            </a:r>
          </a:p>
        </p:txBody>
      </p:sp>
      <p:sp>
        <p:nvSpPr>
          <p:cNvPr id="26635" name="Text Box 11"/>
          <p:cNvSpPr txBox="1">
            <a:spLocks noChangeArrowheads="1"/>
          </p:cNvSpPr>
          <p:nvPr/>
        </p:nvSpPr>
        <p:spPr bwMode="auto">
          <a:xfrm>
            <a:off x="366713" y="3652838"/>
            <a:ext cx="1990725" cy="495300"/>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乘商寄存器</a:t>
            </a:r>
            <a:r>
              <a:rPr kumimoji="1" lang="en-US" altLang="zh-CN" sz="2400" b="1">
                <a:solidFill>
                  <a:srgbClr val="000000"/>
                </a:solidFill>
              </a:rPr>
              <a:t>Q</a:t>
            </a:r>
          </a:p>
        </p:txBody>
      </p:sp>
      <p:sp>
        <p:nvSpPr>
          <p:cNvPr id="26636" name="Line 12"/>
          <p:cNvSpPr>
            <a:spLocks noChangeShapeType="1"/>
          </p:cNvSpPr>
          <p:nvPr/>
        </p:nvSpPr>
        <p:spPr bwMode="auto">
          <a:xfrm flipV="1">
            <a:off x="3200400" y="41148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37" name="Line 13"/>
          <p:cNvSpPr>
            <a:spLocks noChangeShapeType="1"/>
          </p:cNvSpPr>
          <p:nvPr/>
        </p:nvSpPr>
        <p:spPr bwMode="auto">
          <a:xfrm flipV="1">
            <a:off x="4953000" y="41148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38" name="Line 14"/>
          <p:cNvSpPr>
            <a:spLocks noChangeShapeType="1"/>
          </p:cNvSpPr>
          <p:nvPr/>
        </p:nvSpPr>
        <p:spPr bwMode="auto">
          <a:xfrm flipV="1">
            <a:off x="1219200" y="4114800"/>
            <a:ext cx="0" cy="5334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39" name="Line 15"/>
          <p:cNvSpPr>
            <a:spLocks noChangeShapeType="1"/>
          </p:cNvSpPr>
          <p:nvPr/>
        </p:nvSpPr>
        <p:spPr bwMode="auto">
          <a:xfrm flipV="1">
            <a:off x="4419600" y="10668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0" name="Line 16"/>
          <p:cNvSpPr>
            <a:spLocks noChangeShapeType="1"/>
          </p:cNvSpPr>
          <p:nvPr/>
        </p:nvSpPr>
        <p:spPr bwMode="auto">
          <a:xfrm flipV="1">
            <a:off x="3429000" y="22860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1" name="Line 17"/>
          <p:cNvSpPr>
            <a:spLocks noChangeShapeType="1"/>
          </p:cNvSpPr>
          <p:nvPr/>
        </p:nvSpPr>
        <p:spPr bwMode="auto">
          <a:xfrm flipV="1">
            <a:off x="4800600" y="22860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2" name="Line 18"/>
          <p:cNvSpPr>
            <a:spLocks noChangeShapeType="1"/>
          </p:cNvSpPr>
          <p:nvPr/>
        </p:nvSpPr>
        <p:spPr bwMode="auto">
          <a:xfrm flipH="1" flipV="1">
            <a:off x="3200400" y="2971800"/>
            <a:ext cx="1588"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3" name="Line 19"/>
          <p:cNvSpPr>
            <a:spLocks noChangeShapeType="1"/>
          </p:cNvSpPr>
          <p:nvPr/>
        </p:nvSpPr>
        <p:spPr bwMode="auto">
          <a:xfrm flipV="1">
            <a:off x="4495800" y="2971800"/>
            <a:ext cx="0"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4" name="Oval 20"/>
          <p:cNvSpPr>
            <a:spLocks noChangeArrowheads="1"/>
          </p:cNvSpPr>
          <p:nvPr/>
        </p:nvSpPr>
        <p:spPr bwMode="auto">
          <a:xfrm>
            <a:off x="4457700" y="3200400"/>
            <a:ext cx="76200" cy="762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5" name="Freeform 21"/>
          <p:cNvSpPr>
            <a:spLocks/>
          </p:cNvSpPr>
          <p:nvPr/>
        </p:nvSpPr>
        <p:spPr bwMode="auto">
          <a:xfrm>
            <a:off x="1371600" y="2971800"/>
            <a:ext cx="1524000" cy="685800"/>
          </a:xfrm>
          <a:custGeom>
            <a:avLst/>
            <a:gdLst>
              <a:gd name="T0" fmla="*/ 0 w 960"/>
              <a:gd name="T1" fmla="*/ 336 h 336"/>
              <a:gd name="T2" fmla="*/ 0 w 960"/>
              <a:gd name="T3" fmla="*/ 192 h 336"/>
              <a:gd name="T4" fmla="*/ 960 w 960"/>
              <a:gd name="T5" fmla="*/ 192 h 336"/>
              <a:gd name="T6" fmla="*/ 960 w 960"/>
              <a:gd name="T7" fmla="*/ 0 h 336"/>
            </a:gdLst>
            <a:ahLst/>
            <a:cxnLst>
              <a:cxn ang="0">
                <a:pos x="T0" y="T1"/>
              </a:cxn>
              <a:cxn ang="0">
                <a:pos x="T2" y="T3"/>
              </a:cxn>
              <a:cxn ang="0">
                <a:pos x="T4" y="T5"/>
              </a:cxn>
              <a:cxn ang="0">
                <a:pos x="T6" y="T7"/>
              </a:cxn>
            </a:cxnLst>
            <a:rect l="0" t="0" r="r" b="b"/>
            <a:pathLst>
              <a:path w="960" h="336">
                <a:moveTo>
                  <a:pt x="0" y="336"/>
                </a:moveTo>
                <a:lnTo>
                  <a:pt x="0" y="192"/>
                </a:lnTo>
                <a:lnTo>
                  <a:pt x="960" y="192"/>
                </a:lnTo>
                <a:lnTo>
                  <a:pt x="96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6" name="Freeform 22"/>
          <p:cNvSpPr>
            <a:spLocks/>
          </p:cNvSpPr>
          <p:nvPr/>
        </p:nvSpPr>
        <p:spPr bwMode="auto">
          <a:xfrm>
            <a:off x="1524000" y="3352800"/>
            <a:ext cx="990600" cy="2438400"/>
          </a:xfrm>
          <a:custGeom>
            <a:avLst/>
            <a:gdLst>
              <a:gd name="T0" fmla="*/ 576 w 576"/>
              <a:gd name="T1" fmla="*/ 0 h 1488"/>
              <a:gd name="T2" fmla="*/ 576 w 576"/>
              <a:gd name="T3" fmla="*/ 1488 h 1488"/>
              <a:gd name="T4" fmla="*/ 0 w 576"/>
              <a:gd name="T5" fmla="*/ 1488 h 1488"/>
              <a:gd name="T6" fmla="*/ 0 w 576"/>
              <a:gd name="T7" fmla="*/ 1296 h 1488"/>
            </a:gdLst>
            <a:ahLst/>
            <a:cxnLst>
              <a:cxn ang="0">
                <a:pos x="T0" y="T1"/>
              </a:cxn>
              <a:cxn ang="0">
                <a:pos x="T2" y="T3"/>
              </a:cxn>
              <a:cxn ang="0">
                <a:pos x="T4" y="T5"/>
              </a:cxn>
              <a:cxn ang="0">
                <a:pos x="T6" y="T7"/>
              </a:cxn>
            </a:cxnLst>
            <a:rect l="0" t="0" r="r" b="b"/>
            <a:pathLst>
              <a:path w="576" h="1488">
                <a:moveTo>
                  <a:pt x="576" y="0"/>
                </a:moveTo>
                <a:lnTo>
                  <a:pt x="576" y="1488"/>
                </a:lnTo>
                <a:lnTo>
                  <a:pt x="0" y="1488"/>
                </a:lnTo>
                <a:lnTo>
                  <a:pt x="0" y="1296"/>
                </a:lnTo>
              </a:path>
            </a:pathLst>
          </a:custGeom>
          <a:noFill/>
          <a:ln w="38100"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7" name="Line 23"/>
          <p:cNvSpPr>
            <a:spLocks noChangeShapeType="1"/>
          </p:cNvSpPr>
          <p:nvPr/>
        </p:nvSpPr>
        <p:spPr bwMode="auto">
          <a:xfrm flipV="1">
            <a:off x="1524000" y="5105400"/>
            <a:ext cx="2286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8" name="Line 24"/>
          <p:cNvSpPr>
            <a:spLocks noChangeShapeType="1"/>
          </p:cNvSpPr>
          <p:nvPr/>
        </p:nvSpPr>
        <p:spPr bwMode="auto">
          <a:xfrm flipH="1" flipV="1">
            <a:off x="1295400" y="5105400"/>
            <a:ext cx="2286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49" name="Line 25"/>
          <p:cNvSpPr>
            <a:spLocks noChangeShapeType="1"/>
          </p:cNvSpPr>
          <p:nvPr/>
        </p:nvSpPr>
        <p:spPr bwMode="auto">
          <a:xfrm flipV="1">
            <a:off x="4038600" y="5410200"/>
            <a:ext cx="0" cy="4572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0" name="Line 26"/>
          <p:cNvSpPr>
            <a:spLocks noChangeShapeType="1"/>
          </p:cNvSpPr>
          <p:nvPr/>
        </p:nvSpPr>
        <p:spPr bwMode="auto">
          <a:xfrm flipV="1">
            <a:off x="990600" y="5105400"/>
            <a:ext cx="0" cy="1447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1" name="Line 27"/>
          <p:cNvSpPr>
            <a:spLocks noChangeShapeType="1"/>
          </p:cNvSpPr>
          <p:nvPr/>
        </p:nvSpPr>
        <p:spPr bwMode="auto">
          <a:xfrm flipH="1" flipV="1">
            <a:off x="3733800" y="6205538"/>
            <a:ext cx="3048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2" name="Line 28"/>
          <p:cNvSpPr>
            <a:spLocks noChangeShapeType="1"/>
          </p:cNvSpPr>
          <p:nvPr/>
        </p:nvSpPr>
        <p:spPr bwMode="auto">
          <a:xfrm flipV="1">
            <a:off x="4038600" y="6205538"/>
            <a:ext cx="3048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3" name="Line 29"/>
          <p:cNvSpPr>
            <a:spLocks noChangeShapeType="1"/>
          </p:cNvSpPr>
          <p:nvPr/>
        </p:nvSpPr>
        <p:spPr bwMode="auto">
          <a:xfrm flipH="1">
            <a:off x="2743200" y="15240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4" name="Line 30"/>
          <p:cNvSpPr>
            <a:spLocks noChangeShapeType="1"/>
          </p:cNvSpPr>
          <p:nvPr/>
        </p:nvSpPr>
        <p:spPr bwMode="auto">
          <a:xfrm flipH="1" flipV="1">
            <a:off x="2743200" y="17526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5" name="Line 31"/>
          <p:cNvSpPr>
            <a:spLocks noChangeShapeType="1"/>
          </p:cNvSpPr>
          <p:nvPr/>
        </p:nvSpPr>
        <p:spPr bwMode="auto">
          <a:xfrm flipH="1">
            <a:off x="2743200" y="19812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6" name="Line 32"/>
          <p:cNvSpPr>
            <a:spLocks noChangeShapeType="1"/>
          </p:cNvSpPr>
          <p:nvPr/>
        </p:nvSpPr>
        <p:spPr bwMode="auto">
          <a:xfrm flipH="1" flipV="1">
            <a:off x="2743200" y="22098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7" name="Line 33"/>
          <p:cNvSpPr>
            <a:spLocks noChangeShapeType="1"/>
          </p:cNvSpPr>
          <p:nvPr/>
        </p:nvSpPr>
        <p:spPr bwMode="auto">
          <a:xfrm flipH="1">
            <a:off x="5105400" y="2209800"/>
            <a:ext cx="381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8" name="Line 34"/>
          <p:cNvSpPr>
            <a:spLocks noChangeShapeType="1"/>
          </p:cNvSpPr>
          <p:nvPr/>
        </p:nvSpPr>
        <p:spPr bwMode="auto">
          <a:xfrm>
            <a:off x="3048000" y="5976938"/>
            <a:ext cx="5334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59" name="Line 35"/>
          <p:cNvSpPr>
            <a:spLocks noChangeShapeType="1"/>
          </p:cNvSpPr>
          <p:nvPr/>
        </p:nvSpPr>
        <p:spPr bwMode="auto">
          <a:xfrm>
            <a:off x="4572000" y="5976938"/>
            <a:ext cx="5334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60" name="Line 36"/>
          <p:cNvSpPr>
            <a:spLocks noChangeShapeType="1"/>
          </p:cNvSpPr>
          <p:nvPr/>
        </p:nvSpPr>
        <p:spPr bwMode="auto">
          <a:xfrm>
            <a:off x="381000" y="4876800"/>
            <a:ext cx="3810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61" name="Line 37"/>
          <p:cNvSpPr>
            <a:spLocks noChangeShapeType="1"/>
          </p:cNvSpPr>
          <p:nvPr/>
        </p:nvSpPr>
        <p:spPr bwMode="auto">
          <a:xfrm>
            <a:off x="1905000" y="4876800"/>
            <a:ext cx="3810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62" name="Line 38"/>
          <p:cNvSpPr>
            <a:spLocks noChangeShapeType="1"/>
          </p:cNvSpPr>
          <p:nvPr/>
        </p:nvSpPr>
        <p:spPr bwMode="auto">
          <a:xfrm flipH="1">
            <a:off x="5181600" y="47244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63" name="Line 39"/>
          <p:cNvSpPr>
            <a:spLocks noChangeShapeType="1"/>
          </p:cNvSpPr>
          <p:nvPr/>
        </p:nvSpPr>
        <p:spPr bwMode="auto">
          <a:xfrm flipH="1">
            <a:off x="5181600" y="50292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64" name="Text Box 40"/>
          <p:cNvSpPr txBox="1">
            <a:spLocks noChangeArrowheads="1"/>
          </p:cNvSpPr>
          <p:nvPr/>
        </p:nvSpPr>
        <p:spPr bwMode="auto">
          <a:xfrm>
            <a:off x="5200650" y="1676400"/>
            <a:ext cx="574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26665" name="Text Box 41"/>
          <p:cNvSpPr txBox="1">
            <a:spLocks noChangeArrowheads="1"/>
          </p:cNvSpPr>
          <p:nvPr/>
        </p:nvSpPr>
        <p:spPr bwMode="auto">
          <a:xfrm>
            <a:off x="1882775" y="609600"/>
            <a:ext cx="7080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/OE</a:t>
            </a:r>
          </a:p>
        </p:txBody>
      </p:sp>
      <p:sp>
        <p:nvSpPr>
          <p:cNvPr id="26666" name="Text Box 42"/>
          <p:cNvSpPr txBox="1">
            <a:spLocks noChangeArrowheads="1"/>
          </p:cNvSpPr>
          <p:nvPr/>
        </p:nvSpPr>
        <p:spPr bwMode="auto">
          <a:xfrm>
            <a:off x="228600" y="4343400"/>
            <a:ext cx="5730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Q3</a:t>
            </a:r>
          </a:p>
        </p:txBody>
      </p:sp>
      <p:sp>
        <p:nvSpPr>
          <p:cNvPr id="26667" name="Text Box 43"/>
          <p:cNvSpPr txBox="1">
            <a:spLocks noChangeArrowheads="1"/>
          </p:cNvSpPr>
          <p:nvPr/>
        </p:nvSpPr>
        <p:spPr bwMode="auto">
          <a:xfrm>
            <a:off x="1865313" y="4343400"/>
            <a:ext cx="573087"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Q0</a:t>
            </a:r>
          </a:p>
        </p:txBody>
      </p:sp>
      <p:sp>
        <p:nvSpPr>
          <p:cNvPr id="26668" name="Text Box 44"/>
          <p:cNvSpPr txBox="1">
            <a:spLocks noChangeArrowheads="1"/>
          </p:cNvSpPr>
          <p:nvPr/>
        </p:nvSpPr>
        <p:spPr bwMode="auto">
          <a:xfrm>
            <a:off x="4648200" y="6015038"/>
            <a:ext cx="1065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p:txBody>
      </p:sp>
      <p:sp>
        <p:nvSpPr>
          <p:cNvPr id="26669" name="Text Box 45"/>
          <p:cNvSpPr txBox="1">
            <a:spLocks noChangeArrowheads="1"/>
          </p:cNvSpPr>
          <p:nvPr/>
        </p:nvSpPr>
        <p:spPr bwMode="auto">
          <a:xfrm>
            <a:off x="2363788" y="5976938"/>
            <a:ext cx="1065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RAM3</a:t>
            </a:r>
          </a:p>
        </p:txBody>
      </p:sp>
      <p:sp>
        <p:nvSpPr>
          <p:cNvPr id="26670" name="Text Box 46"/>
          <p:cNvSpPr txBox="1">
            <a:spLocks noChangeArrowheads="1"/>
          </p:cNvSpPr>
          <p:nvPr/>
        </p:nvSpPr>
        <p:spPr bwMode="auto">
          <a:xfrm>
            <a:off x="3886200" y="838200"/>
            <a:ext cx="3698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26671" name="Text Box 47"/>
          <p:cNvSpPr txBox="1">
            <a:spLocks noChangeArrowheads="1"/>
          </p:cNvSpPr>
          <p:nvPr/>
        </p:nvSpPr>
        <p:spPr bwMode="auto">
          <a:xfrm>
            <a:off x="917575" y="190500"/>
            <a:ext cx="10144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zh-CN" sz="2400" b="1">
                <a:solidFill>
                  <a:srgbClr val="000000"/>
                </a:solidFill>
              </a:rPr>
              <a:t>输出</a:t>
            </a:r>
            <a:r>
              <a:rPr kumimoji="1" lang="en-US" altLang="zh-CN" sz="2400" b="1">
                <a:solidFill>
                  <a:srgbClr val="000000"/>
                </a:solidFill>
              </a:rPr>
              <a:t>Y</a:t>
            </a:r>
          </a:p>
        </p:txBody>
      </p:sp>
      <p:sp>
        <p:nvSpPr>
          <p:cNvPr id="26672" name="Text Box 48"/>
          <p:cNvSpPr txBox="1">
            <a:spLocks noChangeArrowheads="1"/>
          </p:cNvSpPr>
          <p:nvPr/>
        </p:nvSpPr>
        <p:spPr bwMode="auto">
          <a:xfrm>
            <a:off x="1490663" y="1371600"/>
            <a:ext cx="1252537" cy="1139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b="1">
                <a:solidFill>
                  <a:srgbClr val="000000"/>
                </a:solidFill>
              </a:rPr>
              <a:t>F3</a:t>
            </a:r>
          </a:p>
          <a:p>
            <a:pPr algn="ctr" fontAlgn="base">
              <a:lnSpc>
                <a:spcPct val="50000"/>
              </a:lnSpc>
              <a:spcBef>
                <a:spcPct val="50000"/>
              </a:spcBef>
              <a:spcAft>
                <a:spcPct val="0"/>
              </a:spcAft>
              <a:defRPr/>
            </a:pPr>
            <a:r>
              <a:rPr kumimoji="1" lang="en-US" altLang="zh-CN" b="1">
                <a:solidFill>
                  <a:srgbClr val="000000"/>
                </a:solidFill>
              </a:rPr>
              <a:t>F=0000</a:t>
            </a:r>
          </a:p>
          <a:p>
            <a:pPr algn="ctr" fontAlgn="base">
              <a:lnSpc>
                <a:spcPct val="50000"/>
              </a:lnSpc>
              <a:spcBef>
                <a:spcPct val="50000"/>
              </a:spcBef>
              <a:spcAft>
                <a:spcPct val="0"/>
              </a:spcAft>
              <a:defRPr/>
            </a:pPr>
            <a:r>
              <a:rPr kumimoji="1" lang="en-US" altLang="zh-CN" b="1">
                <a:solidFill>
                  <a:srgbClr val="000000"/>
                </a:solidFill>
              </a:rPr>
              <a:t>OVR</a:t>
            </a:r>
          </a:p>
          <a:p>
            <a:pPr algn="ctr" fontAlgn="base">
              <a:lnSpc>
                <a:spcPct val="50000"/>
              </a:lnSpc>
              <a:spcBef>
                <a:spcPct val="50000"/>
              </a:spcBef>
              <a:spcAft>
                <a:spcPct val="0"/>
              </a:spcAft>
              <a:defRPr/>
            </a:pPr>
            <a:r>
              <a:rPr kumimoji="1" lang="en-US" altLang="zh-CN" b="1">
                <a:solidFill>
                  <a:srgbClr val="000000"/>
                </a:solidFill>
              </a:rPr>
              <a:t>Cn+4</a:t>
            </a:r>
            <a:endParaRPr kumimoji="1" lang="en-US" altLang="zh-CN" sz="2400" b="1">
              <a:solidFill>
                <a:srgbClr val="000000"/>
              </a:solidFill>
            </a:endParaRPr>
          </a:p>
        </p:txBody>
      </p:sp>
      <p:sp>
        <p:nvSpPr>
          <p:cNvPr id="26673" name="Text Box 49"/>
          <p:cNvSpPr txBox="1">
            <a:spLocks noChangeArrowheads="1"/>
          </p:cNvSpPr>
          <p:nvPr/>
        </p:nvSpPr>
        <p:spPr bwMode="auto">
          <a:xfrm>
            <a:off x="5562600" y="3429000"/>
            <a:ext cx="10207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输入</a:t>
            </a:r>
            <a:r>
              <a:rPr kumimoji="1" lang="en-US" altLang="zh-CN" sz="2400" b="1">
                <a:solidFill>
                  <a:srgbClr val="000000"/>
                </a:solidFill>
              </a:rPr>
              <a:t>D</a:t>
            </a:r>
          </a:p>
        </p:txBody>
      </p:sp>
      <p:sp>
        <p:nvSpPr>
          <p:cNvPr id="26674" name="Text Box 50"/>
          <p:cNvSpPr txBox="1">
            <a:spLocks noChangeArrowheads="1"/>
          </p:cNvSpPr>
          <p:nvPr/>
        </p:nvSpPr>
        <p:spPr bwMode="auto">
          <a:xfrm>
            <a:off x="5260975" y="4267200"/>
            <a:ext cx="13239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口地址</a:t>
            </a:r>
          </a:p>
        </p:txBody>
      </p:sp>
      <p:sp>
        <p:nvSpPr>
          <p:cNvPr id="26675" name="Text Box 51"/>
          <p:cNvSpPr txBox="1">
            <a:spLocks noChangeArrowheads="1"/>
          </p:cNvSpPr>
          <p:nvPr/>
        </p:nvSpPr>
        <p:spPr bwMode="auto">
          <a:xfrm>
            <a:off x="5337175" y="5029200"/>
            <a:ext cx="13065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口地址</a:t>
            </a:r>
          </a:p>
        </p:txBody>
      </p:sp>
      <p:sp>
        <p:nvSpPr>
          <p:cNvPr id="26676" name="Line 52"/>
          <p:cNvSpPr>
            <a:spLocks noChangeShapeType="1"/>
          </p:cNvSpPr>
          <p:nvPr/>
        </p:nvSpPr>
        <p:spPr bwMode="auto">
          <a:xfrm>
            <a:off x="2971800" y="48006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77" name="Line 53"/>
          <p:cNvSpPr>
            <a:spLocks noChangeShapeType="1"/>
          </p:cNvSpPr>
          <p:nvPr/>
        </p:nvSpPr>
        <p:spPr bwMode="auto">
          <a:xfrm>
            <a:off x="2971800" y="45720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78" name="Line 54"/>
          <p:cNvSpPr>
            <a:spLocks noChangeShapeType="1"/>
          </p:cNvSpPr>
          <p:nvPr/>
        </p:nvSpPr>
        <p:spPr bwMode="auto">
          <a:xfrm>
            <a:off x="2971800" y="50292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79" name="Freeform 55"/>
          <p:cNvSpPr>
            <a:spLocks/>
          </p:cNvSpPr>
          <p:nvPr/>
        </p:nvSpPr>
        <p:spPr bwMode="auto">
          <a:xfrm>
            <a:off x="2590800" y="609600"/>
            <a:ext cx="457200" cy="228600"/>
          </a:xfrm>
          <a:custGeom>
            <a:avLst/>
            <a:gdLst>
              <a:gd name="T0" fmla="*/ 0 w 384"/>
              <a:gd name="T1" fmla="*/ 144 h 144"/>
              <a:gd name="T2" fmla="*/ 384 w 384"/>
              <a:gd name="T3" fmla="*/ 144 h 144"/>
              <a:gd name="T4" fmla="*/ 384 w 384"/>
              <a:gd name="T5" fmla="*/ 0 h 144"/>
            </a:gdLst>
            <a:ahLst/>
            <a:cxnLst>
              <a:cxn ang="0">
                <a:pos x="T0" y="T1"/>
              </a:cxn>
              <a:cxn ang="0">
                <a:pos x="T2" y="T3"/>
              </a:cxn>
              <a:cxn ang="0">
                <a:pos x="T4" y="T5"/>
              </a:cxn>
            </a:cxnLst>
            <a:rect l="0" t="0" r="r" b="b"/>
            <a:pathLst>
              <a:path w="384" h="144">
                <a:moveTo>
                  <a:pt x="0" y="144"/>
                </a:moveTo>
                <a:lnTo>
                  <a:pt x="384" y="144"/>
                </a:lnTo>
                <a:lnTo>
                  <a:pt x="384"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80" name="Freeform 56"/>
          <p:cNvSpPr>
            <a:spLocks/>
          </p:cNvSpPr>
          <p:nvPr/>
        </p:nvSpPr>
        <p:spPr bwMode="auto">
          <a:xfrm>
            <a:off x="2057400" y="381000"/>
            <a:ext cx="2819400" cy="152400"/>
          </a:xfrm>
          <a:custGeom>
            <a:avLst/>
            <a:gdLst>
              <a:gd name="T0" fmla="*/ 480 w 480"/>
              <a:gd name="T1" fmla="*/ 144 h 144"/>
              <a:gd name="T2" fmla="*/ 480 w 480"/>
              <a:gd name="T3" fmla="*/ 0 h 144"/>
              <a:gd name="T4" fmla="*/ 0 w 480"/>
              <a:gd name="T5" fmla="*/ 0 h 144"/>
            </a:gdLst>
            <a:ahLst/>
            <a:cxnLst>
              <a:cxn ang="0">
                <a:pos x="T0" y="T1"/>
              </a:cxn>
              <a:cxn ang="0">
                <a:pos x="T2" y="T3"/>
              </a:cxn>
              <a:cxn ang="0">
                <a:pos x="T4" y="T5"/>
              </a:cxn>
            </a:cxnLst>
            <a:rect l="0" t="0" r="r" b="b"/>
            <a:pathLst>
              <a:path w="480" h="144">
                <a:moveTo>
                  <a:pt x="480" y="144"/>
                </a:moveTo>
                <a:lnTo>
                  <a:pt x="480" y="0"/>
                </a:lnTo>
                <a:lnTo>
                  <a:pt x="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81" name="Oval 57"/>
          <p:cNvSpPr>
            <a:spLocks noChangeArrowheads="1"/>
          </p:cNvSpPr>
          <p:nvPr/>
        </p:nvSpPr>
        <p:spPr bwMode="auto">
          <a:xfrm>
            <a:off x="2971800" y="457200"/>
            <a:ext cx="152400" cy="152400"/>
          </a:xfrm>
          <a:prstGeom prst="ellipse">
            <a:avLst/>
          </a:prstGeom>
          <a:solidFill>
            <a:srgbClr val="FFFFFF"/>
          </a:solidFill>
          <a:ln w="38100">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82" name="Freeform 58"/>
          <p:cNvSpPr>
            <a:spLocks/>
          </p:cNvSpPr>
          <p:nvPr/>
        </p:nvSpPr>
        <p:spPr bwMode="auto">
          <a:xfrm>
            <a:off x="5029200" y="2967038"/>
            <a:ext cx="1066800" cy="533400"/>
          </a:xfrm>
          <a:custGeom>
            <a:avLst/>
            <a:gdLst>
              <a:gd name="T0" fmla="*/ 528 w 528"/>
              <a:gd name="T1" fmla="*/ 240 h 240"/>
              <a:gd name="T2" fmla="*/ 0 w 528"/>
              <a:gd name="T3" fmla="*/ 240 h 240"/>
              <a:gd name="T4" fmla="*/ 0 w 528"/>
              <a:gd name="T5" fmla="*/ 0 h 240"/>
            </a:gdLst>
            <a:ahLst/>
            <a:cxnLst>
              <a:cxn ang="0">
                <a:pos x="T0" y="T1"/>
              </a:cxn>
              <a:cxn ang="0">
                <a:pos x="T2" y="T3"/>
              </a:cxn>
              <a:cxn ang="0">
                <a:pos x="T4" y="T5"/>
              </a:cxn>
            </a:cxnLst>
            <a:rect l="0" t="0" r="r" b="b"/>
            <a:pathLst>
              <a:path w="528" h="240">
                <a:moveTo>
                  <a:pt x="528" y="240"/>
                </a:moveTo>
                <a:lnTo>
                  <a:pt x="0" y="240"/>
                </a:lnTo>
                <a:lnTo>
                  <a:pt x="0" y="0"/>
                </a:lnTo>
              </a:path>
            </a:pathLst>
          </a:custGeom>
          <a:noFill/>
          <a:ln w="5715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83" name="AutoShape 59"/>
          <p:cNvSpPr>
            <a:spLocks noChangeArrowheads="1"/>
          </p:cNvSpPr>
          <p:nvPr/>
        </p:nvSpPr>
        <p:spPr bwMode="auto">
          <a:xfrm rot="-5400000">
            <a:off x="2857500" y="190500"/>
            <a:ext cx="457200" cy="381000"/>
          </a:xfrm>
          <a:prstGeom prst="triangle">
            <a:avLst>
              <a:gd name="adj" fmla="val 50000"/>
            </a:avLst>
          </a:prstGeom>
          <a:solidFill>
            <a:srgbClr val="FFFFFF"/>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84" name="Freeform 60"/>
          <p:cNvSpPr>
            <a:spLocks/>
          </p:cNvSpPr>
          <p:nvPr/>
        </p:nvSpPr>
        <p:spPr bwMode="auto">
          <a:xfrm>
            <a:off x="3505200" y="1066800"/>
            <a:ext cx="2362200" cy="2209800"/>
          </a:xfrm>
          <a:custGeom>
            <a:avLst/>
            <a:gdLst>
              <a:gd name="T0" fmla="*/ 0 w 1488"/>
              <a:gd name="T1" fmla="*/ 1248 h 1440"/>
              <a:gd name="T2" fmla="*/ 0 w 1488"/>
              <a:gd name="T3" fmla="*/ 1440 h 1440"/>
              <a:gd name="T4" fmla="*/ 1488 w 1488"/>
              <a:gd name="T5" fmla="*/ 1440 h 1440"/>
              <a:gd name="T6" fmla="*/ 1488 w 1488"/>
              <a:gd name="T7" fmla="*/ 192 h 1440"/>
              <a:gd name="T8" fmla="*/ 1056 w 1488"/>
              <a:gd name="T9" fmla="*/ 192 h 1440"/>
              <a:gd name="T10" fmla="*/ 1056 w 1488"/>
              <a:gd name="T11" fmla="*/ 0 h 1440"/>
            </a:gdLst>
            <a:ahLst/>
            <a:cxnLst>
              <a:cxn ang="0">
                <a:pos x="T0" y="T1"/>
              </a:cxn>
              <a:cxn ang="0">
                <a:pos x="T2" y="T3"/>
              </a:cxn>
              <a:cxn ang="0">
                <a:pos x="T4" y="T5"/>
              </a:cxn>
              <a:cxn ang="0">
                <a:pos x="T6" y="T7"/>
              </a:cxn>
              <a:cxn ang="0">
                <a:pos x="T8" y="T9"/>
              </a:cxn>
              <a:cxn ang="0">
                <a:pos x="T10" y="T11"/>
              </a:cxn>
            </a:cxnLst>
            <a:rect l="0" t="0" r="r" b="b"/>
            <a:pathLst>
              <a:path w="1488" h="1440">
                <a:moveTo>
                  <a:pt x="0" y="1248"/>
                </a:moveTo>
                <a:lnTo>
                  <a:pt x="0" y="1440"/>
                </a:lnTo>
                <a:lnTo>
                  <a:pt x="1488" y="1440"/>
                </a:lnTo>
                <a:lnTo>
                  <a:pt x="1488" y="192"/>
                </a:lnTo>
                <a:lnTo>
                  <a:pt x="1056" y="192"/>
                </a:lnTo>
                <a:lnTo>
                  <a:pt x="1056" y="0"/>
                </a:lnTo>
              </a:path>
            </a:pathLst>
          </a:custGeom>
          <a:noFill/>
          <a:ln w="38100" cap="flat" cmpd="sng">
            <a:solidFill>
              <a:schemeClr val="tx1"/>
            </a:solidFill>
            <a:prstDash val="solid"/>
            <a:round/>
            <a:headEnd type="triangl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85" name="Freeform 61"/>
          <p:cNvSpPr>
            <a:spLocks/>
          </p:cNvSpPr>
          <p:nvPr/>
        </p:nvSpPr>
        <p:spPr bwMode="auto">
          <a:xfrm>
            <a:off x="228600" y="1295400"/>
            <a:ext cx="4191000" cy="5257800"/>
          </a:xfrm>
          <a:custGeom>
            <a:avLst/>
            <a:gdLst>
              <a:gd name="T0" fmla="*/ 2640 w 2640"/>
              <a:gd name="T1" fmla="*/ 0 h 3408"/>
              <a:gd name="T2" fmla="*/ 0 w 2640"/>
              <a:gd name="T3" fmla="*/ 0 h 3408"/>
              <a:gd name="T4" fmla="*/ 0 w 2640"/>
              <a:gd name="T5" fmla="*/ 3408 h 3408"/>
              <a:gd name="T6" fmla="*/ 2400 w 2640"/>
              <a:gd name="T7" fmla="*/ 3408 h 3408"/>
              <a:gd name="T8" fmla="*/ 2400 w 2640"/>
              <a:gd name="T9" fmla="*/ 3168 h 3408"/>
            </a:gdLst>
            <a:ahLst/>
            <a:cxnLst>
              <a:cxn ang="0">
                <a:pos x="T0" y="T1"/>
              </a:cxn>
              <a:cxn ang="0">
                <a:pos x="T2" y="T3"/>
              </a:cxn>
              <a:cxn ang="0">
                <a:pos x="T4" y="T5"/>
              </a:cxn>
              <a:cxn ang="0">
                <a:pos x="T6" y="T7"/>
              </a:cxn>
              <a:cxn ang="0">
                <a:pos x="T8" y="T9"/>
              </a:cxn>
            </a:cxnLst>
            <a:rect l="0" t="0" r="r" b="b"/>
            <a:pathLst>
              <a:path w="2640" h="3408">
                <a:moveTo>
                  <a:pt x="2640" y="0"/>
                </a:moveTo>
                <a:lnTo>
                  <a:pt x="0" y="0"/>
                </a:lnTo>
                <a:lnTo>
                  <a:pt x="0" y="3408"/>
                </a:lnTo>
                <a:lnTo>
                  <a:pt x="2400" y="3408"/>
                </a:lnTo>
                <a:lnTo>
                  <a:pt x="2400" y="3168"/>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6686" name="Text Box 62"/>
          <p:cNvSpPr txBox="1">
            <a:spLocks noChangeArrowheads="1"/>
          </p:cNvSpPr>
          <p:nvPr/>
        </p:nvSpPr>
        <p:spPr bwMode="auto">
          <a:xfrm>
            <a:off x="5940425" y="476250"/>
            <a:ext cx="2973388" cy="519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800" b="1">
                <a:solidFill>
                  <a:srgbClr val="000000"/>
                </a:solidFill>
              </a:rPr>
              <a:t>Am2901</a:t>
            </a:r>
            <a:r>
              <a:rPr kumimoji="1" lang="zh-CN" altLang="en-US" sz="2800" b="1">
                <a:solidFill>
                  <a:srgbClr val="000000"/>
                </a:solidFill>
              </a:rPr>
              <a:t>内部组成</a:t>
            </a:r>
          </a:p>
        </p:txBody>
      </p:sp>
      <p:sp>
        <p:nvSpPr>
          <p:cNvPr id="26687" name="Text Box 63"/>
          <p:cNvSpPr txBox="1">
            <a:spLocks noChangeArrowheads="1"/>
          </p:cNvSpPr>
          <p:nvPr/>
        </p:nvSpPr>
        <p:spPr bwMode="auto">
          <a:xfrm>
            <a:off x="6859588" y="1624013"/>
            <a:ext cx="2057400" cy="4867275"/>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99"/>
                </a:solidFill>
              </a:rPr>
              <a:t>组成</a:t>
            </a:r>
          </a:p>
          <a:p>
            <a:pPr algn="ctr" fontAlgn="base">
              <a:spcBef>
                <a:spcPct val="50000"/>
              </a:spcBef>
              <a:spcAft>
                <a:spcPct val="0"/>
              </a:spcAft>
              <a:defRPr/>
            </a:pPr>
            <a:r>
              <a:rPr kumimoji="1" lang="zh-CN" altLang="en-US" sz="2400" b="1">
                <a:solidFill>
                  <a:srgbClr val="000099"/>
                </a:solidFill>
              </a:rPr>
              <a:t>算逻运算部件</a:t>
            </a:r>
          </a:p>
          <a:p>
            <a:pPr algn="ctr" fontAlgn="base">
              <a:spcBef>
                <a:spcPct val="50000"/>
              </a:spcBef>
              <a:spcAft>
                <a:spcPct val="0"/>
              </a:spcAft>
              <a:defRPr/>
            </a:pPr>
            <a:r>
              <a:rPr kumimoji="1" lang="zh-CN" altLang="en-US" sz="2400" b="1">
                <a:solidFill>
                  <a:srgbClr val="000099"/>
                </a:solidFill>
              </a:rPr>
              <a:t>通用寄存器组</a:t>
            </a:r>
          </a:p>
          <a:p>
            <a:pPr algn="ctr" fontAlgn="base">
              <a:spcBef>
                <a:spcPct val="50000"/>
              </a:spcBef>
              <a:spcAft>
                <a:spcPct val="0"/>
              </a:spcAft>
              <a:defRPr/>
            </a:pPr>
            <a:r>
              <a:rPr kumimoji="1" lang="zh-CN" altLang="en-US" sz="2400" b="1">
                <a:solidFill>
                  <a:srgbClr val="000099"/>
                </a:solidFill>
              </a:rPr>
              <a:t>乘商寄存器 </a:t>
            </a:r>
            <a:r>
              <a:rPr kumimoji="1" lang="en-US" altLang="zh-CN" sz="2400" b="1">
                <a:solidFill>
                  <a:srgbClr val="000099"/>
                </a:solidFill>
              </a:rPr>
              <a:t>Q</a:t>
            </a:r>
          </a:p>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zh-CN" altLang="en-US" sz="2400" b="1">
                <a:solidFill>
                  <a:srgbClr val="FF0000"/>
                </a:solidFill>
              </a:rPr>
              <a:t>功能</a:t>
            </a:r>
            <a:endParaRPr kumimoji="1" lang="zh-CN" altLang="en-US" sz="2400" b="1">
              <a:solidFill>
                <a:srgbClr val="000000"/>
              </a:solidFill>
            </a:endParaRPr>
          </a:p>
          <a:p>
            <a:pPr algn="ctr" fontAlgn="base">
              <a:spcBef>
                <a:spcPct val="50000"/>
              </a:spcBef>
              <a:spcAft>
                <a:spcPct val="0"/>
              </a:spcAft>
              <a:defRPr/>
            </a:pPr>
            <a:r>
              <a:rPr kumimoji="1" lang="en-US" altLang="zh-CN" sz="2400" b="1">
                <a:solidFill>
                  <a:srgbClr val="FF0000"/>
                </a:solidFill>
              </a:rPr>
              <a:t>8</a:t>
            </a:r>
            <a:r>
              <a:rPr kumimoji="1" lang="zh-CN" altLang="en-US" sz="2400" b="1">
                <a:solidFill>
                  <a:srgbClr val="FF0000"/>
                </a:solidFill>
              </a:rPr>
              <a:t>种运算功能</a:t>
            </a:r>
          </a:p>
          <a:p>
            <a:pPr algn="ctr" fontAlgn="base">
              <a:spcBef>
                <a:spcPct val="50000"/>
              </a:spcBef>
              <a:spcAft>
                <a:spcPct val="0"/>
              </a:spcAft>
              <a:defRPr/>
            </a:pPr>
            <a:r>
              <a:rPr kumimoji="1" lang="en-US" altLang="zh-CN" sz="2400" b="1">
                <a:solidFill>
                  <a:srgbClr val="FF0000"/>
                </a:solidFill>
              </a:rPr>
              <a:t>8</a:t>
            </a:r>
            <a:r>
              <a:rPr kumimoji="1" lang="zh-CN" altLang="en-US" sz="2400" b="1">
                <a:solidFill>
                  <a:srgbClr val="FF0000"/>
                </a:solidFill>
              </a:rPr>
              <a:t>种数据组合</a:t>
            </a:r>
          </a:p>
          <a:p>
            <a:pPr algn="ctr" fontAlgn="base">
              <a:spcBef>
                <a:spcPct val="50000"/>
              </a:spcBef>
              <a:spcAft>
                <a:spcPct val="0"/>
              </a:spcAft>
              <a:defRPr/>
            </a:pPr>
            <a:r>
              <a:rPr kumimoji="1" lang="en-US" altLang="zh-CN" sz="2400" b="1">
                <a:solidFill>
                  <a:srgbClr val="FF0000"/>
                </a:solidFill>
              </a:rPr>
              <a:t>8</a:t>
            </a:r>
            <a:r>
              <a:rPr kumimoji="1" lang="zh-CN" altLang="en-US" sz="2400" b="1">
                <a:solidFill>
                  <a:srgbClr val="FF0000"/>
                </a:solidFill>
              </a:rPr>
              <a:t>种结果处理</a:t>
            </a:r>
            <a:endParaRPr kumimoji="1" lang="zh-CN" altLang="en-US" sz="2400" b="1">
              <a:solidFill>
                <a:srgbClr val="000000"/>
              </a:solidFill>
            </a:endParaRPr>
          </a:p>
        </p:txBody>
      </p:sp>
      <p:sp>
        <p:nvSpPr>
          <p:cNvPr id="26688" name="Line 64"/>
          <p:cNvSpPr>
            <a:spLocks noChangeShapeType="1"/>
          </p:cNvSpPr>
          <p:nvPr/>
        </p:nvSpPr>
        <p:spPr bwMode="auto">
          <a:xfrm>
            <a:off x="6858000" y="4038600"/>
            <a:ext cx="20574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90F97A0F-EA63-F24D-B471-62DB4B891BE1}"/>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19</a:t>
            </a:fld>
            <a:endParaRPr lang="en-US" altLang="zh-CN">
              <a:solidFill>
                <a:srgbClr val="000000"/>
              </a:solidFill>
            </a:endParaRPr>
          </a:p>
        </p:txBody>
      </p:sp>
    </p:spTree>
    <p:extLst>
      <p:ext uri="{BB962C8B-B14F-4D97-AF65-F5344CB8AC3E}">
        <p14:creationId xmlns:p14="http://schemas.microsoft.com/office/powerpoint/2010/main" val="475171620"/>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本讲概要</a:t>
            </a:r>
            <a:endParaRPr lang="en-US" dirty="0"/>
          </a:p>
        </p:txBody>
      </p:sp>
      <p:sp>
        <p:nvSpPr>
          <p:cNvPr id="3" name="Content Placeholder 2"/>
          <p:cNvSpPr>
            <a:spLocks noGrp="1"/>
          </p:cNvSpPr>
          <p:nvPr>
            <p:ph idx="1"/>
          </p:nvPr>
        </p:nvSpPr>
        <p:spPr/>
        <p:txBody>
          <a:bodyPr/>
          <a:lstStyle/>
          <a:p>
            <a:r>
              <a:rPr lang="zh-CN" altLang="en-US" dirty="0"/>
              <a:t>运算器功能与组成概述</a:t>
            </a:r>
            <a:endParaRPr lang="en-US" altLang="zh-CN" dirty="0"/>
          </a:p>
          <a:p>
            <a:endParaRPr lang="en-US" dirty="0"/>
          </a:p>
          <a:p>
            <a:r>
              <a:rPr lang="zh-CN" altLang="en-US" dirty="0"/>
              <a:t>熟悉</a:t>
            </a:r>
            <a:r>
              <a:rPr lang="en-US" altLang="zh-CN" dirty="0"/>
              <a:t>Verilog</a:t>
            </a:r>
            <a:r>
              <a:rPr lang="zh-CN" altLang="en-US"/>
              <a:t>语言</a:t>
            </a:r>
            <a:endParaRPr lang="en-US" altLang="zh-CN"/>
          </a:p>
          <a:p>
            <a:r>
              <a:rPr lang="zh-CN" altLang="en-US" dirty="0"/>
              <a:t>定点运算器实例</a:t>
            </a:r>
            <a:r>
              <a:rPr lang="en-US" altLang="zh-CN" dirty="0"/>
              <a:t>AM2901</a:t>
            </a:r>
          </a:p>
          <a:p>
            <a:r>
              <a:rPr lang="zh-CN" altLang="en-US" dirty="0"/>
              <a:t>用</a:t>
            </a:r>
            <a:r>
              <a:rPr lang="en-US" altLang="zh-CN" dirty="0"/>
              <a:t>Verilog</a:t>
            </a:r>
            <a:r>
              <a:rPr lang="zh-CN" altLang="en-US" dirty="0"/>
              <a:t>语言描述</a:t>
            </a:r>
            <a:r>
              <a:rPr lang="en-US" altLang="zh-CN" dirty="0"/>
              <a:t>AM2901</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a:t>
            </a:fld>
            <a:endParaRPr lang="zh-CN" altLang="en-US">
              <a:solidFill>
                <a:srgbClr val="1F497D"/>
              </a:solidFill>
            </a:endParaRPr>
          </a:p>
        </p:txBody>
      </p:sp>
    </p:spTree>
    <p:extLst>
      <p:ext uri="{BB962C8B-B14F-4D97-AF65-F5344CB8AC3E}">
        <p14:creationId xmlns:p14="http://schemas.microsoft.com/office/powerpoint/2010/main" val="5963943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ext Box 2"/>
          <p:cNvSpPr txBox="1">
            <a:spLocks noChangeArrowheads="1"/>
          </p:cNvSpPr>
          <p:nvPr/>
        </p:nvSpPr>
        <p:spPr bwMode="auto">
          <a:xfrm>
            <a:off x="3182938" y="1366838"/>
            <a:ext cx="1924050" cy="860425"/>
          </a:xfrm>
          <a:prstGeom prst="rect">
            <a:avLst/>
          </a:prstGeom>
          <a:solidFill>
            <a:srgbClr val="FF6600"/>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27651" name="Line 3"/>
          <p:cNvSpPr>
            <a:spLocks noChangeShapeType="1"/>
          </p:cNvSpPr>
          <p:nvPr/>
        </p:nvSpPr>
        <p:spPr bwMode="auto">
          <a:xfrm flipV="1">
            <a:off x="4419600" y="9906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2" name="Line 4"/>
          <p:cNvSpPr>
            <a:spLocks noChangeShapeType="1"/>
          </p:cNvSpPr>
          <p:nvPr/>
        </p:nvSpPr>
        <p:spPr bwMode="auto">
          <a:xfrm flipV="1">
            <a:off x="34290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3" name="Line 5"/>
          <p:cNvSpPr>
            <a:spLocks noChangeShapeType="1"/>
          </p:cNvSpPr>
          <p:nvPr/>
        </p:nvSpPr>
        <p:spPr bwMode="auto">
          <a:xfrm flipV="1">
            <a:off x="48006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4" name="Line 6"/>
          <p:cNvSpPr>
            <a:spLocks noChangeShapeType="1"/>
          </p:cNvSpPr>
          <p:nvPr/>
        </p:nvSpPr>
        <p:spPr bwMode="auto">
          <a:xfrm flipH="1">
            <a:off x="2743200" y="14478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5" name="Line 7"/>
          <p:cNvSpPr>
            <a:spLocks noChangeShapeType="1"/>
          </p:cNvSpPr>
          <p:nvPr/>
        </p:nvSpPr>
        <p:spPr bwMode="auto">
          <a:xfrm flipH="1" flipV="1">
            <a:off x="2743200" y="16764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6" name="Line 8"/>
          <p:cNvSpPr>
            <a:spLocks noChangeShapeType="1"/>
          </p:cNvSpPr>
          <p:nvPr/>
        </p:nvSpPr>
        <p:spPr bwMode="auto">
          <a:xfrm flipH="1">
            <a:off x="2743200" y="19050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7" name="Line 9"/>
          <p:cNvSpPr>
            <a:spLocks noChangeShapeType="1"/>
          </p:cNvSpPr>
          <p:nvPr/>
        </p:nvSpPr>
        <p:spPr bwMode="auto">
          <a:xfrm flipH="1" flipV="1">
            <a:off x="2743200" y="21336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8" name="Line 10"/>
          <p:cNvSpPr>
            <a:spLocks noChangeShapeType="1"/>
          </p:cNvSpPr>
          <p:nvPr/>
        </p:nvSpPr>
        <p:spPr bwMode="auto">
          <a:xfrm flipH="1">
            <a:off x="5105400" y="2133600"/>
            <a:ext cx="381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59" name="Text Box 11"/>
          <p:cNvSpPr txBox="1">
            <a:spLocks noChangeArrowheads="1"/>
          </p:cNvSpPr>
          <p:nvPr/>
        </p:nvSpPr>
        <p:spPr bwMode="auto">
          <a:xfrm>
            <a:off x="5200650" y="1600200"/>
            <a:ext cx="574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27660" name="Text Box 12"/>
          <p:cNvSpPr txBox="1">
            <a:spLocks noChangeArrowheads="1"/>
          </p:cNvSpPr>
          <p:nvPr/>
        </p:nvSpPr>
        <p:spPr bwMode="auto">
          <a:xfrm>
            <a:off x="3886200" y="762000"/>
            <a:ext cx="3698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27661" name="Text Box 13"/>
          <p:cNvSpPr txBox="1">
            <a:spLocks noChangeArrowheads="1"/>
          </p:cNvSpPr>
          <p:nvPr/>
        </p:nvSpPr>
        <p:spPr bwMode="auto">
          <a:xfrm>
            <a:off x="1490663" y="1268413"/>
            <a:ext cx="1252537" cy="1020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sz="1600" b="1">
                <a:solidFill>
                  <a:srgbClr val="000000"/>
                </a:solidFill>
              </a:rPr>
              <a:t>F3</a:t>
            </a:r>
          </a:p>
          <a:p>
            <a:pPr algn="ctr" fontAlgn="base">
              <a:lnSpc>
                <a:spcPct val="50000"/>
              </a:lnSpc>
              <a:spcBef>
                <a:spcPct val="50000"/>
              </a:spcBef>
              <a:spcAft>
                <a:spcPct val="0"/>
              </a:spcAft>
              <a:defRPr/>
            </a:pPr>
            <a:r>
              <a:rPr kumimoji="1" lang="en-US" altLang="zh-CN" sz="1600" b="1">
                <a:solidFill>
                  <a:srgbClr val="000000"/>
                </a:solidFill>
              </a:rPr>
              <a:t>F=0000</a:t>
            </a:r>
          </a:p>
          <a:p>
            <a:pPr algn="ctr" fontAlgn="base">
              <a:lnSpc>
                <a:spcPct val="50000"/>
              </a:lnSpc>
              <a:spcBef>
                <a:spcPct val="50000"/>
              </a:spcBef>
              <a:spcAft>
                <a:spcPct val="0"/>
              </a:spcAft>
              <a:defRPr/>
            </a:pPr>
            <a:r>
              <a:rPr kumimoji="1" lang="en-US" altLang="zh-CN" sz="1600" b="1">
                <a:solidFill>
                  <a:srgbClr val="000000"/>
                </a:solidFill>
              </a:rPr>
              <a:t>OVR</a:t>
            </a:r>
          </a:p>
          <a:p>
            <a:pPr algn="ctr" fontAlgn="base">
              <a:lnSpc>
                <a:spcPct val="50000"/>
              </a:lnSpc>
              <a:spcBef>
                <a:spcPct val="50000"/>
              </a:spcBef>
              <a:spcAft>
                <a:spcPct val="0"/>
              </a:spcAft>
              <a:defRPr/>
            </a:pPr>
            <a:r>
              <a:rPr kumimoji="1" lang="en-US" altLang="zh-CN" sz="1600" b="1">
                <a:solidFill>
                  <a:srgbClr val="000000"/>
                </a:solidFill>
              </a:rPr>
              <a:t>Cn+4</a:t>
            </a:r>
          </a:p>
        </p:txBody>
      </p:sp>
      <p:sp>
        <p:nvSpPr>
          <p:cNvPr id="27662" name="Rectangle 14"/>
          <p:cNvSpPr>
            <a:spLocks noChangeArrowheads="1"/>
          </p:cNvSpPr>
          <p:nvPr/>
        </p:nvSpPr>
        <p:spPr bwMode="auto">
          <a:xfrm>
            <a:off x="6084888" y="411163"/>
            <a:ext cx="2941637" cy="1581150"/>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en-US" altLang="zh-CN" sz="2400" b="1">
                <a:solidFill>
                  <a:srgbClr val="000000"/>
                </a:solidFill>
              </a:rPr>
              <a:t>        Am2901</a:t>
            </a:r>
            <a:r>
              <a:rPr kumimoji="1" lang="zh-CN" altLang="en-US" sz="2400" b="1">
                <a:solidFill>
                  <a:srgbClr val="000000"/>
                </a:solidFill>
              </a:rPr>
              <a:t>芯片是一个 </a:t>
            </a:r>
            <a:r>
              <a:rPr kumimoji="1" lang="en-US" altLang="zh-CN" sz="2400" b="1">
                <a:solidFill>
                  <a:srgbClr val="000000"/>
                </a:solidFill>
              </a:rPr>
              <a:t>4</a:t>
            </a:r>
            <a:r>
              <a:rPr kumimoji="1" lang="zh-CN" altLang="en-US" sz="2400" b="1">
                <a:solidFill>
                  <a:srgbClr val="000000"/>
                </a:solidFill>
              </a:rPr>
              <a:t>位的位片结构的运算器器件</a:t>
            </a:r>
            <a:r>
              <a:rPr kumimoji="1" lang="en-US" altLang="zh-CN" sz="2400" b="1">
                <a:solidFill>
                  <a:srgbClr val="000000"/>
                </a:solidFill>
              </a:rPr>
              <a:t>,</a:t>
            </a:r>
            <a:r>
              <a:rPr kumimoji="1" lang="zh-CN" altLang="en-US" sz="2400" b="1">
                <a:solidFill>
                  <a:srgbClr val="000000"/>
                </a:solidFill>
              </a:rPr>
              <a:t>其内部组成如下：</a:t>
            </a:r>
          </a:p>
        </p:txBody>
      </p:sp>
      <p:sp>
        <p:nvSpPr>
          <p:cNvPr id="27663" name="Text Box 15"/>
          <p:cNvSpPr txBox="1">
            <a:spLocks noChangeArrowheads="1"/>
          </p:cNvSpPr>
          <p:nvPr/>
        </p:nvSpPr>
        <p:spPr bwMode="auto">
          <a:xfrm>
            <a:off x="6084888" y="2468563"/>
            <a:ext cx="2987675" cy="1946275"/>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en-US" altLang="zh-CN" sz="2400" b="1">
                <a:solidFill>
                  <a:srgbClr val="000000"/>
                </a:solidFill>
              </a:rPr>
              <a:t> </a:t>
            </a:r>
            <a:r>
              <a:rPr kumimoji="1" lang="zh-CN" altLang="en-US" sz="2400" b="1">
                <a:solidFill>
                  <a:srgbClr val="000000"/>
                </a:solidFill>
              </a:rPr>
              <a:t>第一个组成部分是</a:t>
            </a:r>
            <a:r>
              <a:rPr kumimoji="1" lang="zh-CN" altLang="en-US" sz="2400" b="1">
                <a:solidFill>
                  <a:srgbClr val="000099"/>
                </a:solidFill>
              </a:rPr>
              <a:t>算逻运算部件</a:t>
            </a:r>
            <a:r>
              <a:rPr kumimoji="1" lang="en-US" altLang="zh-CN" sz="2400" b="1">
                <a:solidFill>
                  <a:srgbClr val="000099"/>
                </a:solidFill>
              </a:rPr>
              <a:t>ALU,</a:t>
            </a:r>
            <a:r>
              <a:rPr kumimoji="1" lang="zh-CN" altLang="en-US" sz="2400" b="1">
                <a:solidFill>
                  <a:srgbClr val="000000"/>
                </a:solidFill>
              </a:rPr>
              <a:t>完成 </a:t>
            </a:r>
            <a:r>
              <a:rPr kumimoji="1" lang="en-US" altLang="zh-CN" sz="2400" b="1">
                <a:solidFill>
                  <a:srgbClr val="000000"/>
                </a:solidFill>
              </a:rPr>
              <a:t>3 </a:t>
            </a:r>
            <a:r>
              <a:rPr kumimoji="1" lang="zh-CN" altLang="en-US" sz="2400" b="1">
                <a:solidFill>
                  <a:srgbClr val="000000"/>
                </a:solidFill>
              </a:rPr>
              <a:t>种算术运算</a:t>
            </a:r>
          </a:p>
          <a:p>
            <a:pPr fontAlgn="base">
              <a:spcBef>
                <a:spcPct val="0"/>
              </a:spcBef>
              <a:spcAft>
                <a:spcPct val="0"/>
              </a:spcAft>
              <a:defRPr/>
            </a:pPr>
            <a:r>
              <a:rPr kumimoji="1" lang="zh-CN" altLang="en-US" sz="2400" b="1">
                <a:solidFill>
                  <a:srgbClr val="000000"/>
                </a:solidFill>
              </a:rPr>
              <a:t>和     </a:t>
            </a:r>
            <a:r>
              <a:rPr kumimoji="1" lang="en-US" altLang="zh-CN" sz="2400" b="1">
                <a:solidFill>
                  <a:srgbClr val="000000"/>
                </a:solidFill>
              </a:rPr>
              <a:t>5 </a:t>
            </a:r>
            <a:r>
              <a:rPr kumimoji="1" lang="zh-CN" altLang="en-US" sz="2400" b="1">
                <a:solidFill>
                  <a:srgbClr val="000000"/>
                </a:solidFill>
              </a:rPr>
              <a:t>种逻辑运算，共计 </a:t>
            </a:r>
            <a:r>
              <a:rPr kumimoji="1" lang="en-US" altLang="zh-CN" sz="2400" b="1">
                <a:solidFill>
                  <a:srgbClr val="000000"/>
                </a:solidFill>
              </a:rPr>
              <a:t>8 </a:t>
            </a:r>
            <a:r>
              <a:rPr kumimoji="1" lang="zh-CN" altLang="en-US" sz="2400" b="1">
                <a:solidFill>
                  <a:srgbClr val="000000"/>
                </a:solidFill>
              </a:rPr>
              <a:t>种功能。</a:t>
            </a:r>
          </a:p>
        </p:txBody>
      </p:sp>
      <p:sp>
        <p:nvSpPr>
          <p:cNvPr id="27664" name="Text Box 16"/>
          <p:cNvSpPr txBox="1">
            <a:spLocks noChangeArrowheads="1"/>
          </p:cNvSpPr>
          <p:nvPr/>
        </p:nvSpPr>
        <p:spPr bwMode="auto">
          <a:xfrm>
            <a:off x="6084888" y="4879975"/>
            <a:ext cx="2986087" cy="1581150"/>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50000"/>
              </a:spcBef>
              <a:spcAft>
                <a:spcPct val="0"/>
              </a:spcAft>
              <a:defRPr/>
            </a:pPr>
            <a:r>
              <a:rPr kumimoji="1" lang="zh-CN" altLang="en-US" sz="2400" b="1">
                <a:solidFill>
                  <a:srgbClr val="000000"/>
                </a:solidFill>
              </a:rPr>
              <a:t>其输出为 </a:t>
            </a:r>
            <a:r>
              <a:rPr kumimoji="1" lang="en-US" altLang="zh-CN" sz="2400" b="1">
                <a:solidFill>
                  <a:srgbClr val="000000"/>
                </a:solidFill>
              </a:rPr>
              <a:t>F</a:t>
            </a:r>
            <a:r>
              <a:rPr kumimoji="1" lang="zh-CN" altLang="en-US" sz="2400" b="1">
                <a:solidFill>
                  <a:srgbClr val="000000"/>
                </a:solidFill>
              </a:rPr>
              <a:t>，两路输入为 </a:t>
            </a:r>
            <a:r>
              <a:rPr kumimoji="1" lang="en-US" altLang="zh-CN" sz="2400" b="1">
                <a:solidFill>
                  <a:srgbClr val="000000"/>
                </a:solidFill>
              </a:rPr>
              <a:t>S</a:t>
            </a:r>
            <a:r>
              <a:rPr kumimoji="1" lang="zh-CN" altLang="en-US" sz="2400" b="1">
                <a:solidFill>
                  <a:srgbClr val="000000"/>
                </a:solidFill>
              </a:rPr>
              <a:t>、</a:t>
            </a:r>
            <a:r>
              <a:rPr kumimoji="1" lang="en-US" altLang="zh-CN" sz="2400" b="1">
                <a:solidFill>
                  <a:srgbClr val="000000"/>
                </a:solidFill>
              </a:rPr>
              <a:t>R</a:t>
            </a:r>
            <a:r>
              <a:rPr kumimoji="1" lang="zh-CN" altLang="en-US" sz="2400" b="1">
                <a:solidFill>
                  <a:srgbClr val="000000"/>
                </a:solidFill>
              </a:rPr>
              <a:t>，最低位进位</a:t>
            </a:r>
            <a:r>
              <a:rPr kumimoji="1" lang="en-US" altLang="zh-CN" sz="2400" b="1">
                <a:solidFill>
                  <a:srgbClr val="000000"/>
                </a:solidFill>
              </a:rPr>
              <a:t>Cn</a:t>
            </a:r>
            <a:r>
              <a:rPr kumimoji="1" lang="zh-CN" altLang="en-US" sz="2400" b="1">
                <a:solidFill>
                  <a:srgbClr val="000000"/>
                </a:solidFill>
              </a:rPr>
              <a:t>，</a:t>
            </a:r>
            <a:r>
              <a:rPr kumimoji="1" lang="en-US" altLang="zh-CN" sz="2400" b="1">
                <a:solidFill>
                  <a:srgbClr val="000000"/>
                </a:solidFill>
              </a:rPr>
              <a:t>4</a:t>
            </a:r>
            <a:r>
              <a:rPr kumimoji="1" lang="zh-CN" altLang="en-US" sz="2400" b="1">
                <a:solidFill>
                  <a:srgbClr val="000000"/>
                </a:solidFill>
              </a:rPr>
              <a:t>个状态输出信号如图所示</a:t>
            </a:r>
          </a:p>
        </p:txBody>
      </p:sp>
      <p:sp>
        <p:nvSpPr>
          <p:cNvPr id="27665" name="Text Box 17"/>
          <p:cNvSpPr txBox="1">
            <a:spLocks noChangeArrowheads="1"/>
          </p:cNvSpPr>
          <p:nvPr/>
        </p:nvSpPr>
        <p:spPr bwMode="auto">
          <a:xfrm>
            <a:off x="588963" y="1168400"/>
            <a:ext cx="1003300" cy="11811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lnSpc>
                <a:spcPct val="85000"/>
              </a:lnSpc>
              <a:spcBef>
                <a:spcPct val="50000"/>
              </a:spcBef>
              <a:spcAft>
                <a:spcPct val="0"/>
              </a:spcAft>
              <a:defRPr/>
            </a:pPr>
            <a:r>
              <a:rPr kumimoji="1" lang="zh-CN" altLang="en-US" sz="1600" b="1">
                <a:solidFill>
                  <a:srgbClr val="000000"/>
                </a:solidFill>
              </a:rPr>
              <a:t>符号位</a:t>
            </a:r>
          </a:p>
          <a:p>
            <a:pPr algn="ctr" fontAlgn="base">
              <a:lnSpc>
                <a:spcPct val="70000"/>
              </a:lnSpc>
              <a:spcBef>
                <a:spcPct val="50000"/>
              </a:spcBef>
              <a:spcAft>
                <a:spcPct val="0"/>
              </a:spcAft>
              <a:defRPr/>
            </a:pPr>
            <a:r>
              <a:rPr kumimoji="1" lang="zh-CN" altLang="en-US" sz="1600" b="1">
                <a:solidFill>
                  <a:srgbClr val="000000"/>
                </a:solidFill>
              </a:rPr>
              <a:t>结果为零</a:t>
            </a:r>
          </a:p>
          <a:p>
            <a:pPr algn="ctr" fontAlgn="base">
              <a:lnSpc>
                <a:spcPct val="70000"/>
              </a:lnSpc>
              <a:spcBef>
                <a:spcPct val="50000"/>
              </a:spcBef>
              <a:spcAft>
                <a:spcPct val="0"/>
              </a:spcAft>
              <a:defRPr/>
            </a:pPr>
            <a:r>
              <a:rPr kumimoji="1" lang="zh-CN" altLang="en-US" sz="1600" b="1">
                <a:solidFill>
                  <a:srgbClr val="000000"/>
                </a:solidFill>
              </a:rPr>
              <a:t>结果溢出</a:t>
            </a:r>
          </a:p>
          <a:p>
            <a:pPr algn="ctr" fontAlgn="base">
              <a:lnSpc>
                <a:spcPct val="70000"/>
              </a:lnSpc>
              <a:spcBef>
                <a:spcPct val="50000"/>
              </a:spcBef>
              <a:spcAft>
                <a:spcPct val="0"/>
              </a:spcAft>
              <a:defRPr/>
            </a:pPr>
            <a:r>
              <a:rPr kumimoji="1" lang="zh-CN" altLang="en-US" sz="1600" b="1">
                <a:solidFill>
                  <a:srgbClr val="000000"/>
                </a:solidFill>
              </a:rPr>
              <a:t>进位输出</a:t>
            </a:r>
          </a:p>
        </p:txBody>
      </p:sp>
      <p:sp>
        <p:nvSpPr>
          <p:cNvPr id="27666" name="Text Box 18"/>
          <p:cNvSpPr txBox="1">
            <a:spLocks noChangeArrowheads="1"/>
          </p:cNvSpPr>
          <p:nvPr/>
        </p:nvSpPr>
        <p:spPr bwMode="auto">
          <a:xfrm>
            <a:off x="3276600" y="5827713"/>
            <a:ext cx="1150938" cy="8778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R</a:t>
            </a:r>
            <a:r>
              <a:rPr kumimoji="1" lang="en-US" altLang="zh-CN" sz="2400" b="1">
                <a:solidFill>
                  <a:srgbClr val="000000"/>
                </a:solidFill>
                <a:latin typeface="MingLiU" charset="-120"/>
                <a:ea typeface="MingLiU" charset="-120"/>
                <a:sym typeface="Math C" charset="0"/>
              </a:rPr>
              <a:t>⊕</a:t>
            </a:r>
            <a:r>
              <a:rPr kumimoji="1" lang="en-US" altLang="zh-CN" sz="2400" b="1">
                <a:solidFill>
                  <a:srgbClr val="000000"/>
                </a:solidFill>
              </a:rPr>
              <a:t>S</a:t>
            </a:r>
          </a:p>
          <a:p>
            <a:pPr algn="ctr" fontAlgn="base">
              <a:lnSpc>
                <a:spcPct val="65000"/>
              </a:lnSpc>
              <a:spcBef>
                <a:spcPct val="50000"/>
              </a:spcBef>
              <a:spcAft>
                <a:spcPct val="0"/>
              </a:spcAft>
              <a:defRPr/>
            </a:pPr>
            <a:r>
              <a:rPr kumimoji="1" lang="en-US" altLang="zh-CN" sz="2400" b="1">
                <a:solidFill>
                  <a:srgbClr val="000000"/>
                </a:solidFill>
              </a:rPr>
              <a:t>R</a:t>
            </a:r>
            <a:r>
              <a:rPr kumimoji="1" lang="en-US" altLang="zh-CN" sz="2400" b="1">
                <a:solidFill>
                  <a:srgbClr val="000000"/>
                </a:solidFill>
                <a:latin typeface="MingLiU" charset="-120"/>
                <a:ea typeface="MingLiU" charset="-120"/>
                <a:sym typeface="Math C" charset="0"/>
              </a:rPr>
              <a:t>⊕</a:t>
            </a:r>
            <a:r>
              <a:rPr kumimoji="1" lang="en-US" altLang="zh-CN" sz="2400" b="1">
                <a:solidFill>
                  <a:srgbClr val="000000"/>
                </a:solidFill>
              </a:rPr>
              <a:t>S</a:t>
            </a:r>
          </a:p>
        </p:txBody>
      </p:sp>
      <p:sp>
        <p:nvSpPr>
          <p:cNvPr id="27667" name="Rectangle 19"/>
          <p:cNvSpPr>
            <a:spLocks noChangeArrowheads="1"/>
          </p:cNvSpPr>
          <p:nvPr/>
        </p:nvSpPr>
        <p:spPr bwMode="auto">
          <a:xfrm>
            <a:off x="2927350" y="2743200"/>
            <a:ext cx="18684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0"/>
              </a:spcBef>
              <a:spcAft>
                <a:spcPct val="0"/>
              </a:spcAft>
              <a:defRPr/>
            </a:pPr>
            <a:r>
              <a:rPr kumimoji="1" lang="en-US" altLang="zh-CN" sz="2400" b="1">
                <a:solidFill>
                  <a:srgbClr val="FF0000"/>
                </a:solidFill>
              </a:rPr>
              <a:t>8</a:t>
            </a:r>
            <a:r>
              <a:rPr kumimoji="1" lang="zh-CN" altLang="en-US" sz="2400" b="1">
                <a:solidFill>
                  <a:srgbClr val="FF0000"/>
                </a:solidFill>
              </a:rPr>
              <a:t>种运算功能</a:t>
            </a:r>
            <a:endParaRPr kumimoji="1" lang="zh-CN" altLang="en-US" sz="2400" b="1">
              <a:solidFill>
                <a:srgbClr val="000000"/>
              </a:solidFill>
            </a:endParaRPr>
          </a:p>
        </p:txBody>
      </p:sp>
      <p:sp>
        <p:nvSpPr>
          <p:cNvPr id="27668" name="Line 20"/>
          <p:cNvSpPr>
            <a:spLocks noChangeShapeType="1"/>
          </p:cNvSpPr>
          <p:nvPr/>
        </p:nvSpPr>
        <p:spPr bwMode="auto">
          <a:xfrm>
            <a:off x="3492500" y="5486400"/>
            <a:ext cx="304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69" name="Line 21"/>
          <p:cNvSpPr>
            <a:spLocks noChangeShapeType="1"/>
          </p:cNvSpPr>
          <p:nvPr/>
        </p:nvSpPr>
        <p:spPr bwMode="auto">
          <a:xfrm>
            <a:off x="3449638" y="63246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7670" name="Text Box 22"/>
          <p:cNvSpPr txBox="1">
            <a:spLocks noChangeArrowheads="1"/>
          </p:cNvSpPr>
          <p:nvPr/>
        </p:nvSpPr>
        <p:spPr bwMode="auto">
          <a:xfrm>
            <a:off x="1470025" y="3276600"/>
            <a:ext cx="641350" cy="3402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a:t>
            </a:r>
          </a:p>
          <a:p>
            <a:pPr algn="ctr" fontAlgn="base">
              <a:lnSpc>
                <a:spcPct val="65000"/>
              </a:lnSpc>
              <a:spcBef>
                <a:spcPct val="50000"/>
              </a:spcBef>
              <a:spcAft>
                <a:spcPct val="0"/>
              </a:spcAft>
              <a:defRPr/>
            </a:pPr>
            <a:r>
              <a:rPr kumimoji="1" lang="en-US" altLang="zh-CN" sz="2400" b="1">
                <a:solidFill>
                  <a:srgbClr val="000000"/>
                </a:solidFill>
              </a:rPr>
              <a:t>001</a:t>
            </a:r>
          </a:p>
          <a:p>
            <a:pPr algn="ctr" fontAlgn="base">
              <a:lnSpc>
                <a:spcPct val="65000"/>
              </a:lnSpc>
              <a:spcBef>
                <a:spcPct val="50000"/>
              </a:spcBef>
              <a:spcAft>
                <a:spcPct val="0"/>
              </a:spcAft>
              <a:defRPr/>
            </a:pPr>
            <a:r>
              <a:rPr kumimoji="1" lang="en-US" altLang="zh-CN" sz="2400" b="1">
                <a:solidFill>
                  <a:srgbClr val="000000"/>
                </a:solidFill>
              </a:rPr>
              <a:t>010</a:t>
            </a:r>
          </a:p>
          <a:p>
            <a:pPr algn="ctr" fontAlgn="base">
              <a:lnSpc>
                <a:spcPct val="65000"/>
              </a:lnSpc>
              <a:spcBef>
                <a:spcPct val="50000"/>
              </a:spcBef>
              <a:spcAft>
                <a:spcPct val="0"/>
              </a:spcAft>
              <a:defRPr/>
            </a:pPr>
            <a:r>
              <a:rPr kumimoji="1" lang="en-US" altLang="zh-CN" sz="2400" b="1">
                <a:solidFill>
                  <a:srgbClr val="000000"/>
                </a:solidFill>
              </a:rPr>
              <a:t>011</a:t>
            </a:r>
          </a:p>
          <a:p>
            <a:pPr algn="ctr" fontAlgn="base">
              <a:lnSpc>
                <a:spcPct val="65000"/>
              </a:lnSpc>
              <a:spcBef>
                <a:spcPct val="50000"/>
              </a:spcBef>
              <a:spcAft>
                <a:spcPct val="0"/>
              </a:spcAft>
              <a:defRPr/>
            </a:pPr>
            <a:r>
              <a:rPr kumimoji="1" lang="en-US" altLang="zh-CN" sz="2400" b="1">
                <a:solidFill>
                  <a:srgbClr val="000000"/>
                </a:solidFill>
              </a:rPr>
              <a:t>100</a:t>
            </a:r>
          </a:p>
          <a:p>
            <a:pPr algn="ctr" fontAlgn="base">
              <a:lnSpc>
                <a:spcPct val="65000"/>
              </a:lnSpc>
              <a:spcBef>
                <a:spcPct val="50000"/>
              </a:spcBef>
              <a:spcAft>
                <a:spcPct val="0"/>
              </a:spcAft>
              <a:defRPr/>
            </a:pPr>
            <a:r>
              <a:rPr kumimoji="1" lang="en-US" altLang="zh-CN" sz="2400" b="1">
                <a:solidFill>
                  <a:srgbClr val="000000"/>
                </a:solidFill>
              </a:rPr>
              <a:t>101</a:t>
            </a:r>
          </a:p>
          <a:p>
            <a:pPr algn="ctr" fontAlgn="base">
              <a:lnSpc>
                <a:spcPct val="65000"/>
              </a:lnSpc>
              <a:spcBef>
                <a:spcPct val="50000"/>
              </a:spcBef>
              <a:spcAft>
                <a:spcPct val="0"/>
              </a:spcAft>
              <a:defRPr/>
            </a:pPr>
            <a:r>
              <a:rPr kumimoji="1" lang="en-US" altLang="zh-CN" sz="2400" b="1">
                <a:solidFill>
                  <a:srgbClr val="000000"/>
                </a:solidFill>
              </a:rPr>
              <a:t>110</a:t>
            </a:r>
          </a:p>
          <a:p>
            <a:pPr algn="ctr" fontAlgn="base">
              <a:lnSpc>
                <a:spcPct val="65000"/>
              </a:lnSpc>
              <a:spcBef>
                <a:spcPct val="50000"/>
              </a:spcBef>
              <a:spcAft>
                <a:spcPct val="0"/>
              </a:spcAft>
              <a:defRPr/>
            </a:pPr>
            <a:r>
              <a:rPr kumimoji="1" lang="en-US" altLang="zh-CN" sz="2400" b="1">
                <a:solidFill>
                  <a:srgbClr val="000000"/>
                </a:solidFill>
              </a:rPr>
              <a:t>111</a:t>
            </a:r>
          </a:p>
        </p:txBody>
      </p:sp>
      <p:sp>
        <p:nvSpPr>
          <p:cNvPr id="27671" name="Text Box 23"/>
          <p:cNvSpPr txBox="1">
            <a:spLocks noChangeArrowheads="1"/>
          </p:cNvSpPr>
          <p:nvPr/>
        </p:nvSpPr>
        <p:spPr bwMode="auto">
          <a:xfrm>
            <a:off x="614363" y="2743200"/>
            <a:ext cx="21748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3</a:t>
            </a:r>
            <a:r>
              <a:rPr kumimoji="1" lang="zh-CN" altLang="en-US" sz="2400" b="1">
                <a:solidFill>
                  <a:srgbClr val="FF0000"/>
                </a:solidFill>
              </a:rPr>
              <a:t>位功能选择码</a:t>
            </a:r>
            <a:endParaRPr kumimoji="1" lang="zh-CN" altLang="en-US" sz="2400" b="1">
              <a:solidFill>
                <a:srgbClr val="000000"/>
              </a:solidFill>
            </a:endParaRPr>
          </a:p>
        </p:txBody>
      </p:sp>
      <p:sp>
        <p:nvSpPr>
          <p:cNvPr id="27672" name="Text Box 24"/>
          <p:cNvSpPr txBox="1">
            <a:spLocks noChangeArrowheads="1"/>
          </p:cNvSpPr>
          <p:nvPr/>
        </p:nvSpPr>
        <p:spPr bwMode="auto">
          <a:xfrm>
            <a:off x="3276600" y="3260725"/>
            <a:ext cx="1150938" cy="2171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dirty="0">
                <a:solidFill>
                  <a:srgbClr val="000000"/>
                </a:solidFill>
              </a:rPr>
              <a:t>R+S</a:t>
            </a:r>
          </a:p>
          <a:p>
            <a:pPr algn="ctr" fontAlgn="base">
              <a:lnSpc>
                <a:spcPct val="65000"/>
              </a:lnSpc>
              <a:spcBef>
                <a:spcPct val="50000"/>
              </a:spcBef>
              <a:spcAft>
                <a:spcPct val="0"/>
              </a:spcAft>
              <a:defRPr/>
            </a:pPr>
            <a:r>
              <a:rPr kumimoji="1" lang="en-US" altLang="zh-CN" sz="2400" b="1" dirty="0">
                <a:solidFill>
                  <a:srgbClr val="000000"/>
                </a:solidFill>
              </a:rPr>
              <a:t>S</a:t>
            </a:r>
            <a:r>
              <a:rPr kumimoji="1" lang="en-US" altLang="zh-CN" sz="2400" b="1" dirty="0">
                <a:solidFill>
                  <a:srgbClr val="000000"/>
                </a:solidFill>
                <a:sym typeface="Symbol" charset="2"/>
              </a:rPr>
              <a:t></a:t>
            </a:r>
            <a:r>
              <a:rPr kumimoji="1" lang="en-US" altLang="zh-CN" sz="2400" b="1" dirty="0">
                <a:solidFill>
                  <a:srgbClr val="000000"/>
                </a:solidFill>
              </a:rPr>
              <a:t>R</a:t>
            </a:r>
          </a:p>
          <a:p>
            <a:pPr algn="ctr" fontAlgn="base">
              <a:lnSpc>
                <a:spcPct val="65000"/>
              </a:lnSpc>
              <a:spcBef>
                <a:spcPct val="50000"/>
              </a:spcBef>
              <a:spcAft>
                <a:spcPct val="0"/>
              </a:spcAft>
              <a:defRPr/>
            </a:pPr>
            <a:r>
              <a:rPr kumimoji="1" lang="en-US" altLang="zh-CN" sz="2400" b="1" dirty="0">
                <a:solidFill>
                  <a:srgbClr val="000000"/>
                </a:solidFill>
              </a:rPr>
              <a:t>R</a:t>
            </a:r>
            <a:r>
              <a:rPr kumimoji="1" lang="en-US" altLang="zh-CN" sz="2400" b="1" dirty="0">
                <a:solidFill>
                  <a:srgbClr val="000000"/>
                </a:solidFill>
                <a:sym typeface="Symbol" charset="2"/>
              </a:rPr>
              <a:t></a:t>
            </a:r>
            <a:r>
              <a:rPr kumimoji="1" lang="en-US" altLang="zh-CN" sz="2400" b="1" dirty="0">
                <a:solidFill>
                  <a:srgbClr val="000000"/>
                </a:solidFill>
              </a:rPr>
              <a:t>S</a:t>
            </a:r>
          </a:p>
          <a:p>
            <a:pPr algn="ctr" fontAlgn="base">
              <a:lnSpc>
                <a:spcPct val="65000"/>
              </a:lnSpc>
              <a:spcBef>
                <a:spcPct val="50000"/>
              </a:spcBef>
              <a:spcAft>
                <a:spcPct val="0"/>
              </a:spcAft>
              <a:defRPr/>
            </a:pPr>
            <a:r>
              <a:rPr kumimoji="1" lang="en-US" altLang="zh-CN" sz="2400" b="1" dirty="0">
                <a:solidFill>
                  <a:srgbClr val="000000"/>
                </a:solidFill>
              </a:rPr>
              <a:t>R</a:t>
            </a:r>
            <a:r>
              <a:rPr kumimoji="1" lang="ar-SA" altLang="zh-CN" sz="2400" b="1" dirty="0">
                <a:solidFill>
                  <a:srgbClr val="000000"/>
                </a:solidFill>
                <a:ea typeface="Arial Unicode MS" charset="0"/>
              </a:rPr>
              <a:t>٧</a:t>
            </a:r>
            <a:r>
              <a:rPr kumimoji="1" lang="en-US" altLang="zh-CN" sz="2400" b="1" dirty="0">
                <a:solidFill>
                  <a:srgbClr val="000000"/>
                </a:solidFill>
                <a:ea typeface="Arial Unicode MS" charset="0"/>
              </a:rPr>
              <a:t> </a:t>
            </a:r>
            <a:r>
              <a:rPr kumimoji="1" lang="en-US" altLang="zh-CN" sz="2400" b="1" dirty="0">
                <a:solidFill>
                  <a:srgbClr val="000000"/>
                </a:solidFill>
              </a:rPr>
              <a:t>S</a:t>
            </a:r>
          </a:p>
          <a:p>
            <a:pPr algn="ctr" fontAlgn="base">
              <a:lnSpc>
                <a:spcPct val="65000"/>
              </a:lnSpc>
              <a:spcBef>
                <a:spcPct val="50000"/>
              </a:spcBef>
              <a:spcAft>
                <a:spcPct val="0"/>
              </a:spcAft>
              <a:defRPr/>
            </a:pPr>
            <a:r>
              <a:rPr kumimoji="1" lang="en-US" altLang="zh-CN" sz="2400" b="1" dirty="0">
                <a:solidFill>
                  <a:srgbClr val="000000"/>
                </a:solidFill>
              </a:rPr>
              <a:t>R</a:t>
            </a:r>
            <a:r>
              <a:rPr kumimoji="1" lang="en-US" altLang="zh-CN" sz="2400" b="1" dirty="0">
                <a:solidFill>
                  <a:srgbClr val="000000"/>
                </a:solidFill>
                <a:sym typeface="Math A" charset="0"/>
              </a:rPr>
              <a:t>^</a:t>
            </a:r>
            <a:r>
              <a:rPr kumimoji="1" lang="en-US" altLang="zh-CN" sz="2400" b="1" dirty="0">
                <a:solidFill>
                  <a:srgbClr val="000000"/>
                </a:solidFill>
              </a:rPr>
              <a:t>S</a:t>
            </a:r>
          </a:p>
        </p:txBody>
      </p:sp>
      <p:sp>
        <p:nvSpPr>
          <p:cNvPr id="27673" name="Text Box 25"/>
          <p:cNvSpPr txBox="1">
            <a:spLocks noChangeArrowheads="1"/>
          </p:cNvSpPr>
          <p:nvPr/>
        </p:nvSpPr>
        <p:spPr bwMode="auto">
          <a:xfrm>
            <a:off x="3052763" y="5414963"/>
            <a:ext cx="16891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dirty="0">
                <a:solidFill>
                  <a:srgbClr val="000000"/>
                </a:solidFill>
              </a:rPr>
              <a:t>R</a:t>
            </a:r>
            <a:r>
              <a:rPr kumimoji="1" lang="en-US" altLang="zh-CN" sz="2400" b="1" dirty="0">
                <a:solidFill>
                  <a:srgbClr val="000000"/>
                </a:solidFill>
                <a:sym typeface="Math A" charset="0"/>
              </a:rPr>
              <a:t>^</a:t>
            </a:r>
            <a:r>
              <a:rPr kumimoji="1" lang="en-US" altLang="zh-CN" sz="2400" b="1" dirty="0">
                <a:solidFill>
                  <a:srgbClr val="000000"/>
                </a:solidFill>
              </a:rPr>
              <a:t>S</a:t>
            </a:r>
          </a:p>
        </p:txBody>
      </p:sp>
      <p:sp>
        <p:nvSpPr>
          <p:cNvPr id="2" name="Slide Number Placeholder 1">
            <a:extLst>
              <a:ext uri="{FF2B5EF4-FFF2-40B4-BE49-F238E27FC236}">
                <a16:creationId xmlns:a16="http://schemas.microsoft.com/office/drawing/2014/main" id="{81A1DE49-FD0A-854E-92D2-BF8C353D4EA0}"/>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20</a:t>
            </a:fld>
            <a:endParaRPr lang="en-US" altLang="zh-CN">
              <a:solidFill>
                <a:srgbClr val="000000"/>
              </a:solidFill>
            </a:endParaRPr>
          </a:p>
        </p:txBody>
      </p:sp>
    </p:spTree>
    <p:extLst>
      <p:ext uri="{BB962C8B-B14F-4D97-AF65-F5344CB8AC3E}">
        <p14:creationId xmlns:p14="http://schemas.microsoft.com/office/powerpoint/2010/main" val="1865217794"/>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 Box 2"/>
          <p:cNvSpPr txBox="1">
            <a:spLocks noChangeArrowheads="1"/>
          </p:cNvSpPr>
          <p:nvPr/>
        </p:nvSpPr>
        <p:spPr bwMode="auto">
          <a:xfrm>
            <a:off x="2971800" y="4291013"/>
            <a:ext cx="2249488" cy="1042987"/>
          </a:xfrm>
          <a:prstGeom prst="rect">
            <a:avLst/>
          </a:prstGeom>
          <a:solidFill>
            <a:srgbClr val="FF6600"/>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 B      16</a:t>
            </a:r>
            <a:r>
              <a:rPr kumimoji="1" lang="zh-CN" altLang="en-US" sz="2400" b="1">
                <a:solidFill>
                  <a:srgbClr val="000000"/>
                </a:solidFill>
              </a:rPr>
              <a:t>个     </a:t>
            </a:r>
            <a:r>
              <a:rPr kumimoji="1" lang="en-US" altLang="zh-CN" sz="2400" b="1">
                <a:solidFill>
                  <a:srgbClr val="000000"/>
                </a:solidFill>
              </a:rPr>
              <a:t>A </a:t>
            </a:r>
          </a:p>
          <a:p>
            <a:pPr algn="ctr" fontAlgn="base">
              <a:spcBef>
                <a:spcPct val="50000"/>
              </a:spcBef>
              <a:spcAft>
                <a:spcPct val="0"/>
              </a:spcAft>
              <a:defRPr/>
            </a:pPr>
            <a:r>
              <a:rPr kumimoji="1" lang="zh-CN" altLang="en-US" sz="2400" b="1">
                <a:solidFill>
                  <a:srgbClr val="000000"/>
                </a:solidFill>
              </a:rPr>
              <a:t>通用寄存器</a:t>
            </a:r>
          </a:p>
        </p:txBody>
      </p:sp>
      <p:sp>
        <p:nvSpPr>
          <p:cNvPr id="28675" name="Text Box 3"/>
          <p:cNvSpPr txBox="1">
            <a:spLocks noChangeArrowheads="1"/>
          </p:cNvSpPr>
          <p:nvPr/>
        </p:nvSpPr>
        <p:spPr bwMode="auto">
          <a:xfrm>
            <a:off x="3182938" y="1366838"/>
            <a:ext cx="1924050" cy="860425"/>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28676" name="Text Box 4"/>
          <p:cNvSpPr txBox="1">
            <a:spLocks noChangeArrowheads="1"/>
          </p:cNvSpPr>
          <p:nvPr/>
        </p:nvSpPr>
        <p:spPr bwMode="auto">
          <a:xfrm>
            <a:off x="2570163" y="3562350"/>
            <a:ext cx="1349375"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锁存器</a:t>
            </a:r>
          </a:p>
        </p:txBody>
      </p:sp>
      <p:sp>
        <p:nvSpPr>
          <p:cNvPr id="28677" name="Text Box 5"/>
          <p:cNvSpPr txBox="1">
            <a:spLocks noChangeArrowheads="1"/>
          </p:cNvSpPr>
          <p:nvPr/>
        </p:nvSpPr>
        <p:spPr bwMode="auto">
          <a:xfrm>
            <a:off x="4086225" y="3562350"/>
            <a:ext cx="1366838"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锁存器</a:t>
            </a:r>
          </a:p>
        </p:txBody>
      </p:sp>
      <p:sp>
        <p:nvSpPr>
          <p:cNvPr id="28678" name="Line 6"/>
          <p:cNvSpPr>
            <a:spLocks noChangeShapeType="1"/>
          </p:cNvSpPr>
          <p:nvPr/>
        </p:nvSpPr>
        <p:spPr bwMode="auto">
          <a:xfrm flipV="1">
            <a:off x="32004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79" name="Line 7"/>
          <p:cNvSpPr>
            <a:spLocks noChangeShapeType="1"/>
          </p:cNvSpPr>
          <p:nvPr/>
        </p:nvSpPr>
        <p:spPr bwMode="auto">
          <a:xfrm flipV="1">
            <a:off x="49530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0" name="Line 8"/>
          <p:cNvSpPr>
            <a:spLocks noChangeShapeType="1"/>
          </p:cNvSpPr>
          <p:nvPr/>
        </p:nvSpPr>
        <p:spPr bwMode="auto">
          <a:xfrm flipV="1">
            <a:off x="4419600" y="9906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1" name="Line 9"/>
          <p:cNvSpPr>
            <a:spLocks noChangeShapeType="1"/>
          </p:cNvSpPr>
          <p:nvPr/>
        </p:nvSpPr>
        <p:spPr bwMode="auto">
          <a:xfrm flipV="1">
            <a:off x="34290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2" name="Line 10"/>
          <p:cNvSpPr>
            <a:spLocks noChangeShapeType="1"/>
          </p:cNvSpPr>
          <p:nvPr/>
        </p:nvSpPr>
        <p:spPr bwMode="auto">
          <a:xfrm flipV="1">
            <a:off x="48006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3" name="Line 11"/>
          <p:cNvSpPr>
            <a:spLocks noChangeShapeType="1"/>
          </p:cNvSpPr>
          <p:nvPr/>
        </p:nvSpPr>
        <p:spPr bwMode="auto">
          <a:xfrm flipV="1">
            <a:off x="4038600" y="5334000"/>
            <a:ext cx="0" cy="4572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4" name="Line 12"/>
          <p:cNvSpPr>
            <a:spLocks noChangeShapeType="1"/>
          </p:cNvSpPr>
          <p:nvPr/>
        </p:nvSpPr>
        <p:spPr bwMode="auto">
          <a:xfrm flipH="1">
            <a:off x="2743200" y="14478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5" name="Line 13"/>
          <p:cNvSpPr>
            <a:spLocks noChangeShapeType="1"/>
          </p:cNvSpPr>
          <p:nvPr/>
        </p:nvSpPr>
        <p:spPr bwMode="auto">
          <a:xfrm flipH="1" flipV="1">
            <a:off x="2743200" y="16764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6" name="Line 14"/>
          <p:cNvSpPr>
            <a:spLocks noChangeShapeType="1"/>
          </p:cNvSpPr>
          <p:nvPr/>
        </p:nvSpPr>
        <p:spPr bwMode="auto">
          <a:xfrm flipH="1">
            <a:off x="2743200" y="19050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7" name="Line 15"/>
          <p:cNvSpPr>
            <a:spLocks noChangeShapeType="1"/>
          </p:cNvSpPr>
          <p:nvPr/>
        </p:nvSpPr>
        <p:spPr bwMode="auto">
          <a:xfrm flipH="1" flipV="1">
            <a:off x="2743200" y="21336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8" name="Line 16"/>
          <p:cNvSpPr>
            <a:spLocks noChangeShapeType="1"/>
          </p:cNvSpPr>
          <p:nvPr/>
        </p:nvSpPr>
        <p:spPr bwMode="auto">
          <a:xfrm flipH="1">
            <a:off x="5105400" y="2133600"/>
            <a:ext cx="381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89" name="Line 17"/>
          <p:cNvSpPr>
            <a:spLocks noChangeShapeType="1"/>
          </p:cNvSpPr>
          <p:nvPr/>
        </p:nvSpPr>
        <p:spPr bwMode="auto">
          <a:xfrm flipH="1">
            <a:off x="5181600" y="46482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90" name="Line 18"/>
          <p:cNvSpPr>
            <a:spLocks noChangeShapeType="1"/>
          </p:cNvSpPr>
          <p:nvPr/>
        </p:nvSpPr>
        <p:spPr bwMode="auto">
          <a:xfrm flipH="1">
            <a:off x="5181600" y="49530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91" name="Text Box 19"/>
          <p:cNvSpPr txBox="1">
            <a:spLocks noChangeArrowheads="1"/>
          </p:cNvSpPr>
          <p:nvPr/>
        </p:nvSpPr>
        <p:spPr bwMode="auto">
          <a:xfrm>
            <a:off x="5200650" y="1600200"/>
            <a:ext cx="574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28692" name="Text Box 20"/>
          <p:cNvSpPr txBox="1">
            <a:spLocks noChangeArrowheads="1"/>
          </p:cNvSpPr>
          <p:nvPr/>
        </p:nvSpPr>
        <p:spPr bwMode="auto">
          <a:xfrm>
            <a:off x="3886200" y="762000"/>
            <a:ext cx="3698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28693" name="Text Box 21"/>
          <p:cNvSpPr txBox="1">
            <a:spLocks noChangeArrowheads="1"/>
          </p:cNvSpPr>
          <p:nvPr/>
        </p:nvSpPr>
        <p:spPr bwMode="auto">
          <a:xfrm>
            <a:off x="1447800" y="1295400"/>
            <a:ext cx="1252538" cy="1139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b="1">
                <a:solidFill>
                  <a:srgbClr val="000000"/>
                </a:solidFill>
              </a:rPr>
              <a:t>F3</a:t>
            </a:r>
          </a:p>
          <a:p>
            <a:pPr algn="ctr" fontAlgn="base">
              <a:lnSpc>
                <a:spcPct val="50000"/>
              </a:lnSpc>
              <a:spcBef>
                <a:spcPct val="50000"/>
              </a:spcBef>
              <a:spcAft>
                <a:spcPct val="0"/>
              </a:spcAft>
              <a:defRPr/>
            </a:pPr>
            <a:r>
              <a:rPr kumimoji="1" lang="en-US" altLang="zh-CN" b="1">
                <a:solidFill>
                  <a:srgbClr val="000000"/>
                </a:solidFill>
              </a:rPr>
              <a:t>F=0000</a:t>
            </a:r>
          </a:p>
          <a:p>
            <a:pPr algn="ctr" fontAlgn="base">
              <a:lnSpc>
                <a:spcPct val="50000"/>
              </a:lnSpc>
              <a:spcBef>
                <a:spcPct val="50000"/>
              </a:spcBef>
              <a:spcAft>
                <a:spcPct val="0"/>
              </a:spcAft>
              <a:defRPr/>
            </a:pPr>
            <a:r>
              <a:rPr kumimoji="1" lang="en-US" altLang="zh-CN" b="1">
                <a:solidFill>
                  <a:srgbClr val="000000"/>
                </a:solidFill>
              </a:rPr>
              <a:t>OVR</a:t>
            </a:r>
          </a:p>
          <a:p>
            <a:pPr algn="ctr" fontAlgn="base">
              <a:lnSpc>
                <a:spcPct val="50000"/>
              </a:lnSpc>
              <a:spcBef>
                <a:spcPct val="50000"/>
              </a:spcBef>
              <a:spcAft>
                <a:spcPct val="0"/>
              </a:spcAft>
              <a:defRPr/>
            </a:pPr>
            <a:r>
              <a:rPr kumimoji="1" lang="en-US" altLang="zh-CN" b="1">
                <a:solidFill>
                  <a:srgbClr val="000000"/>
                </a:solidFill>
              </a:rPr>
              <a:t>Cn+4</a:t>
            </a:r>
            <a:endParaRPr kumimoji="1" lang="en-US" altLang="zh-CN" sz="2400" b="1">
              <a:solidFill>
                <a:srgbClr val="000000"/>
              </a:solidFill>
            </a:endParaRPr>
          </a:p>
        </p:txBody>
      </p:sp>
      <p:sp>
        <p:nvSpPr>
          <p:cNvPr id="28694" name="Text Box 22"/>
          <p:cNvSpPr txBox="1">
            <a:spLocks noChangeArrowheads="1"/>
          </p:cNvSpPr>
          <p:nvPr/>
        </p:nvSpPr>
        <p:spPr bwMode="auto">
          <a:xfrm>
            <a:off x="5257800" y="4191000"/>
            <a:ext cx="132873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口地址</a:t>
            </a:r>
          </a:p>
        </p:txBody>
      </p:sp>
      <p:sp>
        <p:nvSpPr>
          <p:cNvPr id="28695" name="Text Box 23"/>
          <p:cNvSpPr txBox="1">
            <a:spLocks noChangeArrowheads="1"/>
          </p:cNvSpPr>
          <p:nvPr/>
        </p:nvSpPr>
        <p:spPr bwMode="auto">
          <a:xfrm>
            <a:off x="5334000" y="4953000"/>
            <a:ext cx="13112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口地址</a:t>
            </a:r>
          </a:p>
        </p:txBody>
      </p:sp>
      <p:sp>
        <p:nvSpPr>
          <p:cNvPr id="28696" name="Line 24"/>
          <p:cNvSpPr>
            <a:spLocks noChangeShapeType="1"/>
          </p:cNvSpPr>
          <p:nvPr/>
        </p:nvSpPr>
        <p:spPr bwMode="auto">
          <a:xfrm>
            <a:off x="2971800" y="47244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97" name="Line 25"/>
          <p:cNvSpPr>
            <a:spLocks noChangeShapeType="1"/>
          </p:cNvSpPr>
          <p:nvPr/>
        </p:nvSpPr>
        <p:spPr bwMode="auto">
          <a:xfrm>
            <a:off x="2971800" y="44958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98" name="Line 26"/>
          <p:cNvSpPr>
            <a:spLocks noChangeShapeType="1"/>
          </p:cNvSpPr>
          <p:nvPr/>
        </p:nvSpPr>
        <p:spPr bwMode="auto">
          <a:xfrm>
            <a:off x="2971800" y="49530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8699" name="Rectangle 27"/>
          <p:cNvSpPr>
            <a:spLocks noChangeArrowheads="1"/>
          </p:cNvSpPr>
          <p:nvPr/>
        </p:nvSpPr>
        <p:spPr bwMode="auto">
          <a:xfrm>
            <a:off x="6737350" y="228600"/>
            <a:ext cx="2357438" cy="3041650"/>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0"/>
              </a:spcBef>
              <a:spcAft>
                <a:spcPct val="0"/>
              </a:spcAft>
              <a:defRPr/>
            </a:pPr>
            <a:r>
              <a:rPr kumimoji="1" lang="zh-CN" altLang="en-US" sz="2400" b="1">
                <a:solidFill>
                  <a:srgbClr val="000000"/>
                </a:solidFill>
              </a:rPr>
              <a:t>第二个组成部分</a:t>
            </a:r>
          </a:p>
          <a:p>
            <a:pPr algn="ctr" fontAlgn="base">
              <a:spcBef>
                <a:spcPct val="0"/>
              </a:spcBef>
              <a:spcAft>
                <a:spcPct val="0"/>
              </a:spcAft>
              <a:defRPr/>
            </a:pPr>
            <a:r>
              <a:rPr kumimoji="1" lang="zh-CN" altLang="en-US" sz="2400" b="1">
                <a:solidFill>
                  <a:srgbClr val="000000"/>
                </a:solidFill>
              </a:rPr>
              <a:t>是通用寄存器组</a:t>
            </a:r>
          </a:p>
          <a:p>
            <a:pPr algn="ctr" fontAlgn="base">
              <a:spcBef>
                <a:spcPct val="0"/>
              </a:spcBef>
              <a:spcAft>
                <a:spcPct val="0"/>
              </a:spcAft>
              <a:defRPr/>
            </a:pPr>
            <a:r>
              <a:rPr kumimoji="1" lang="zh-CN" altLang="en-US" sz="2400" b="1">
                <a:solidFill>
                  <a:srgbClr val="000000"/>
                </a:solidFill>
              </a:rPr>
              <a:t>由</a:t>
            </a:r>
            <a:r>
              <a:rPr kumimoji="1" lang="en-US" altLang="zh-CN" sz="2400" b="1">
                <a:solidFill>
                  <a:srgbClr val="000000"/>
                </a:solidFill>
              </a:rPr>
              <a:t>16</a:t>
            </a:r>
            <a:r>
              <a:rPr kumimoji="1" lang="zh-CN" altLang="en-US" sz="2400" b="1">
                <a:solidFill>
                  <a:srgbClr val="000000"/>
                </a:solidFill>
              </a:rPr>
              <a:t>个寄存器构</a:t>
            </a:r>
          </a:p>
          <a:p>
            <a:pPr algn="ctr" fontAlgn="base">
              <a:spcBef>
                <a:spcPct val="0"/>
              </a:spcBef>
              <a:spcAft>
                <a:spcPct val="0"/>
              </a:spcAft>
              <a:defRPr/>
            </a:pPr>
            <a:r>
              <a:rPr kumimoji="1" lang="zh-CN" altLang="en-US" sz="2400" b="1">
                <a:solidFill>
                  <a:srgbClr val="000000"/>
                </a:solidFill>
              </a:rPr>
              <a:t>成，并通过</a:t>
            </a:r>
            <a:r>
              <a:rPr kumimoji="1" lang="en-US" altLang="zh-CN" sz="2400" b="1">
                <a:solidFill>
                  <a:srgbClr val="000000"/>
                </a:solidFill>
              </a:rPr>
              <a:t>B</a:t>
            </a:r>
            <a:r>
              <a:rPr kumimoji="1" lang="zh-CN" altLang="en-US" sz="2400" b="1">
                <a:solidFill>
                  <a:srgbClr val="000000"/>
                </a:solidFill>
              </a:rPr>
              <a:t>口</a:t>
            </a:r>
          </a:p>
          <a:p>
            <a:pPr algn="ctr" fontAlgn="base">
              <a:spcBef>
                <a:spcPct val="0"/>
              </a:spcBef>
              <a:spcAft>
                <a:spcPct val="0"/>
              </a:spcAft>
              <a:defRPr/>
            </a:pPr>
            <a:r>
              <a:rPr kumimoji="1" lang="zh-CN" altLang="en-US" sz="2400" b="1">
                <a:solidFill>
                  <a:srgbClr val="000000"/>
                </a:solidFill>
              </a:rPr>
              <a:t>与</a:t>
            </a:r>
            <a:r>
              <a:rPr kumimoji="1" lang="en-US" altLang="zh-CN" sz="2400" b="1">
                <a:solidFill>
                  <a:srgbClr val="000000"/>
                </a:solidFill>
              </a:rPr>
              <a:t>A</a:t>
            </a:r>
            <a:r>
              <a:rPr kumimoji="1" lang="zh-CN" altLang="en-US" sz="2400" b="1">
                <a:solidFill>
                  <a:srgbClr val="000000"/>
                </a:solidFill>
              </a:rPr>
              <a:t>口地址选择</a:t>
            </a:r>
          </a:p>
          <a:p>
            <a:pPr algn="ctr" fontAlgn="base">
              <a:spcBef>
                <a:spcPct val="0"/>
              </a:spcBef>
              <a:spcAft>
                <a:spcPct val="0"/>
              </a:spcAft>
              <a:defRPr/>
            </a:pPr>
            <a:r>
              <a:rPr kumimoji="1" lang="zh-CN" altLang="en-US" sz="2400" b="1">
                <a:solidFill>
                  <a:srgbClr val="000000"/>
                </a:solidFill>
              </a:rPr>
              <a:t>被读的寄存器，</a:t>
            </a:r>
          </a:p>
          <a:p>
            <a:pPr algn="ctr" fontAlgn="base">
              <a:spcBef>
                <a:spcPct val="0"/>
              </a:spcBef>
              <a:spcAft>
                <a:spcPct val="0"/>
              </a:spcAft>
              <a:defRPr/>
            </a:pPr>
            <a:r>
              <a:rPr kumimoji="1" lang="en-US" altLang="zh-CN" sz="2400" b="1">
                <a:solidFill>
                  <a:srgbClr val="000000"/>
                </a:solidFill>
              </a:rPr>
              <a:t>B</a:t>
            </a:r>
            <a:r>
              <a:rPr kumimoji="1" lang="zh-CN" altLang="en-US" sz="2400" b="1">
                <a:solidFill>
                  <a:srgbClr val="000000"/>
                </a:solidFill>
              </a:rPr>
              <a:t>口地址还用于</a:t>
            </a:r>
          </a:p>
          <a:p>
            <a:pPr algn="ctr" fontAlgn="base">
              <a:spcBef>
                <a:spcPct val="0"/>
              </a:spcBef>
              <a:spcAft>
                <a:spcPct val="0"/>
              </a:spcAft>
              <a:defRPr/>
            </a:pPr>
            <a:r>
              <a:rPr kumimoji="1" lang="zh-CN" altLang="en-US" sz="2400" b="1">
                <a:solidFill>
                  <a:srgbClr val="000000"/>
                </a:solidFill>
              </a:rPr>
              <a:t>指定写入寄存器</a:t>
            </a:r>
          </a:p>
        </p:txBody>
      </p:sp>
      <p:sp>
        <p:nvSpPr>
          <p:cNvPr id="28700" name="Rectangle 28"/>
          <p:cNvSpPr>
            <a:spLocks noChangeArrowheads="1"/>
          </p:cNvSpPr>
          <p:nvPr/>
        </p:nvSpPr>
        <p:spPr bwMode="auto">
          <a:xfrm>
            <a:off x="6732588" y="3763963"/>
            <a:ext cx="2357437" cy="2676525"/>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0"/>
              </a:spcBef>
              <a:spcAft>
                <a:spcPct val="0"/>
              </a:spcAft>
              <a:defRPr/>
            </a:pPr>
            <a:r>
              <a:rPr kumimoji="1" lang="zh-CN" altLang="en-US" sz="2400" b="1">
                <a:solidFill>
                  <a:srgbClr val="000000"/>
                </a:solidFill>
              </a:rPr>
              <a:t>通过</a:t>
            </a:r>
            <a:r>
              <a:rPr kumimoji="1" lang="en-US" altLang="zh-CN" sz="2400" b="1">
                <a:solidFill>
                  <a:srgbClr val="000000"/>
                </a:solidFill>
              </a:rPr>
              <a:t>B</a:t>
            </a:r>
            <a:r>
              <a:rPr kumimoji="1" lang="zh-CN" altLang="en-US" sz="2400" b="1">
                <a:solidFill>
                  <a:srgbClr val="000000"/>
                </a:solidFill>
              </a:rPr>
              <a:t>口地址、</a:t>
            </a:r>
          </a:p>
          <a:p>
            <a:pPr fontAlgn="base">
              <a:spcBef>
                <a:spcPct val="0"/>
              </a:spcBef>
              <a:spcAft>
                <a:spcPct val="0"/>
              </a:spcAft>
              <a:defRPr/>
            </a:pPr>
            <a:r>
              <a:rPr kumimoji="1" lang="en-US" altLang="zh-CN" sz="2400" b="1">
                <a:solidFill>
                  <a:srgbClr val="000000"/>
                </a:solidFill>
              </a:rPr>
              <a:t>A</a:t>
            </a:r>
            <a:r>
              <a:rPr kumimoji="1" lang="zh-CN" altLang="en-US" sz="2400" b="1">
                <a:solidFill>
                  <a:srgbClr val="000000"/>
                </a:solidFill>
              </a:rPr>
              <a:t>口地址读出的</a:t>
            </a:r>
          </a:p>
          <a:p>
            <a:pPr fontAlgn="base">
              <a:spcBef>
                <a:spcPct val="0"/>
              </a:spcBef>
              <a:spcAft>
                <a:spcPct val="0"/>
              </a:spcAft>
              <a:defRPr/>
            </a:pPr>
            <a:r>
              <a:rPr kumimoji="1" lang="zh-CN" altLang="en-US" sz="2400" b="1">
                <a:solidFill>
                  <a:srgbClr val="000000"/>
                </a:solidFill>
              </a:rPr>
              <a:t>数据将送到</a:t>
            </a:r>
            <a:r>
              <a:rPr kumimoji="1" lang="en-US" altLang="zh-CN" sz="2400" b="1">
                <a:solidFill>
                  <a:srgbClr val="000000"/>
                </a:solidFill>
              </a:rPr>
              <a:t>B</a:t>
            </a:r>
            <a:r>
              <a:rPr kumimoji="1" lang="zh-CN" altLang="en-US" sz="2400" b="1">
                <a:solidFill>
                  <a:srgbClr val="000000"/>
                </a:solidFill>
              </a:rPr>
              <a:t>、</a:t>
            </a:r>
          </a:p>
          <a:p>
            <a:pPr fontAlgn="base">
              <a:spcBef>
                <a:spcPct val="0"/>
              </a:spcBef>
              <a:spcAft>
                <a:spcPct val="0"/>
              </a:spcAft>
              <a:defRPr/>
            </a:pPr>
            <a:r>
              <a:rPr kumimoji="1" lang="en-US" altLang="zh-CN" sz="2400" b="1">
                <a:solidFill>
                  <a:srgbClr val="000000"/>
                </a:solidFill>
              </a:rPr>
              <a:t>A</a:t>
            </a:r>
            <a:r>
              <a:rPr kumimoji="1" lang="zh-CN" altLang="en-US" sz="2400" b="1">
                <a:solidFill>
                  <a:srgbClr val="000000"/>
                </a:solidFill>
              </a:rPr>
              <a:t>锁存器，要写</a:t>
            </a:r>
          </a:p>
          <a:p>
            <a:pPr fontAlgn="base">
              <a:spcBef>
                <a:spcPct val="0"/>
              </a:spcBef>
              <a:spcAft>
                <a:spcPct val="0"/>
              </a:spcAft>
              <a:defRPr/>
            </a:pPr>
            <a:r>
              <a:rPr kumimoji="1" lang="zh-CN" altLang="en-US" sz="2400" b="1">
                <a:solidFill>
                  <a:srgbClr val="000000"/>
                </a:solidFill>
              </a:rPr>
              <a:t>入寄存器的数据</a:t>
            </a:r>
          </a:p>
          <a:p>
            <a:pPr fontAlgn="base">
              <a:spcBef>
                <a:spcPct val="0"/>
              </a:spcBef>
              <a:spcAft>
                <a:spcPct val="0"/>
              </a:spcAft>
              <a:defRPr/>
            </a:pPr>
            <a:r>
              <a:rPr kumimoji="1" lang="zh-CN" altLang="en-US" sz="2400" b="1">
                <a:solidFill>
                  <a:srgbClr val="000000"/>
                </a:solidFill>
              </a:rPr>
              <a:t>由一个多路选择</a:t>
            </a:r>
          </a:p>
          <a:p>
            <a:pPr fontAlgn="base">
              <a:spcBef>
                <a:spcPct val="0"/>
              </a:spcBef>
              <a:spcAft>
                <a:spcPct val="0"/>
              </a:spcAft>
              <a:defRPr/>
            </a:pPr>
            <a:r>
              <a:rPr kumimoji="1" lang="zh-CN" altLang="en-US" sz="2400" b="1">
                <a:solidFill>
                  <a:srgbClr val="000000"/>
                </a:solidFill>
              </a:rPr>
              <a:t>器送来。</a:t>
            </a:r>
          </a:p>
        </p:txBody>
      </p:sp>
      <p:sp>
        <p:nvSpPr>
          <p:cNvPr id="28701" name="Text Box 29"/>
          <p:cNvSpPr txBox="1">
            <a:spLocks noChangeArrowheads="1"/>
          </p:cNvSpPr>
          <p:nvPr/>
        </p:nvSpPr>
        <p:spPr bwMode="auto">
          <a:xfrm>
            <a:off x="3956050" y="5334000"/>
            <a:ext cx="14160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（写入）</a:t>
            </a:r>
          </a:p>
        </p:txBody>
      </p:sp>
      <p:sp>
        <p:nvSpPr>
          <p:cNvPr id="2" name="Slide Number Placeholder 1">
            <a:extLst>
              <a:ext uri="{FF2B5EF4-FFF2-40B4-BE49-F238E27FC236}">
                <a16:creationId xmlns:a16="http://schemas.microsoft.com/office/drawing/2014/main" id="{0A18B793-FB8E-9D41-8FEB-A5A0FCAEF77E}"/>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21</a:t>
            </a:fld>
            <a:endParaRPr lang="en-US" altLang="zh-CN">
              <a:solidFill>
                <a:srgbClr val="000000"/>
              </a:solidFill>
            </a:endParaRPr>
          </a:p>
        </p:txBody>
      </p:sp>
    </p:spTree>
    <p:extLst>
      <p:ext uri="{BB962C8B-B14F-4D97-AF65-F5344CB8AC3E}">
        <p14:creationId xmlns:p14="http://schemas.microsoft.com/office/powerpoint/2010/main" val="60206625"/>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 Box 2"/>
          <p:cNvSpPr txBox="1">
            <a:spLocks noChangeArrowheads="1"/>
          </p:cNvSpPr>
          <p:nvPr/>
        </p:nvSpPr>
        <p:spPr bwMode="auto">
          <a:xfrm>
            <a:off x="2971800" y="4291013"/>
            <a:ext cx="2249488" cy="1042987"/>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 B      16</a:t>
            </a:r>
            <a:r>
              <a:rPr kumimoji="1" lang="zh-CN" altLang="en-US" sz="2400" b="1">
                <a:solidFill>
                  <a:srgbClr val="000000"/>
                </a:solidFill>
              </a:rPr>
              <a:t>个     </a:t>
            </a:r>
            <a:r>
              <a:rPr kumimoji="1" lang="en-US" altLang="zh-CN" sz="2400" b="1">
                <a:solidFill>
                  <a:srgbClr val="000000"/>
                </a:solidFill>
              </a:rPr>
              <a:t>A </a:t>
            </a:r>
          </a:p>
          <a:p>
            <a:pPr algn="ctr" fontAlgn="base">
              <a:spcBef>
                <a:spcPct val="50000"/>
              </a:spcBef>
              <a:spcAft>
                <a:spcPct val="0"/>
              </a:spcAft>
              <a:defRPr/>
            </a:pPr>
            <a:r>
              <a:rPr kumimoji="1" lang="zh-CN" altLang="en-US" sz="2400" b="1">
                <a:solidFill>
                  <a:srgbClr val="000000"/>
                </a:solidFill>
              </a:rPr>
              <a:t>通用寄存器</a:t>
            </a:r>
          </a:p>
        </p:txBody>
      </p:sp>
      <p:sp>
        <p:nvSpPr>
          <p:cNvPr id="29699" name="Text Box 3"/>
          <p:cNvSpPr txBox="1">
            <a:spLocks noChangeArrowheads="1"/>
          </p:cNvSpPr>
          <p:nvPr/>
        </p:nvSpPr>
        <p:spPr bwMode="auto">
          <a:xfrm>
            <a:off x="3182938" y="1366838"/>
            <a:ext cx="1924050" cy="860425"/>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29700" name="Text Box 4"/>
          <p:cNvSpPr txBox="1">
            <a:spLocks noChangeArrowheads="1"/>
          </p:cNvSpPr>
          <p:nvPr/>
        </p:nvSpPr>
        <p:spPr bwMode="auto">
          <a:xfrm>
            <a:off x="2570163" y="3562350"/>
            <a:ext cx="1349375"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锁存器</a:t>
            </a:r>
          </a:p>
        </p:txBody>
      </p:sp>
      <p:sp>
        <p:nvSpPr>
          <p:cNvPr id="29701" name="Text Box 5"/>
          <p:cNvSpPr txBox="1">
            <a:spLocks noChangeArrowheads="1"/>
          </p:cNvSpPr>
          <p:nvPr/>
        </p:nvSpPr>
        <p:spPr bwMode="auto">
          <a:xfrm>
            <a:off x="4086225" y="3562350"/>
            <a:ext cx="1366838"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锁存器</a:t>
            </a:r>
          </a:p>
        </p:txBody>
      </p:sp>
      <p:sp>
        <p:nvSpPr>
          <p:cNvPr id="29702" name="Text Box 6"/>
          <p:cNvSpPr txBox="1">
            <a:spLocks noChangeArrowheads="1"/>
          </p:cNvSpPr>
          <p:nvPr/>
        </p:nvSpPr>
        <p:spPr bwMode="auto">
          <a:xfrm>
            <a:off x="603250" y="3576638"/>
            <a:ext cx="1377950" cy="495300"/>
          </a:xfrm>
          <a:prstGeom prst="rect">
            <a:avLst/>
          </a:prstGeom>
          <a:solidFill>
            <a:srgbClr val="FF6600"/>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a:t>
            </a:r>
            <a:r>
              <a:rPr kumimoji="1" lang="zh-CN" altLang="en-US" sz="2400" b="1">
                <a:solidFill>
                  <a:srgbClr val="000000"/>
                </a:solidFill>
              </a:rPr>
              <a:t>寄存器</a:t>
            </a:r>
          </a:p>
        </p:txBody>
      </p:sp>
      <p:sp>
        <p:nvSpPr>
          <p:cNvPr id="29703" name="Line 7"/>
          <p:cNvSpPr>
            <a:spLocks noChangeShapeType="1"/>
          </p:cNvSpPr>
          <p:nvPr/>
        </p:nvSpPr>
        <p:spPr bwMode="auto">
          <a:xfrm flipV="1">
            <a:off x="32004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04" name="Line 8"/>
          <p:cNvSpPr>
            <a:spLocks noChangeShapeType="1"/>
          </p:cNvSpPr>
          <p:nvPr/>
        </p:nvSpPr>
        <p:spPr bwMode="auto">
          <a:xfrm flipV="1">
            <a:off x="49530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05" name="Line 9"/>
          <p:cNvSpPr>
            <a:spLocks noChangeShapeType="1"/>
          </p:cNvSpPr>
          <p:nvPr/>
        </p:nvSpPr>
        <p:spPr bwMode="auto">
          <a:xfrm flipV="1">
            <a:off x="4419600" y="9906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06" name="Line 10"/>
          <p:cNvSpPr>
            <a:spLocks noChangeShapeType="1"/>
          </p:cNvSpPr>
          <p:nvPr/>
        </p:nvSpPr>
        <p:spPr bwMode="auto">
          <a:xfrm flipV="1">
            <a:off x="34290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07" name="Line 11"/>
          <p:cNvSpPr>
            <a:spLocks noChangeShapeType="1"/>
          </p:cNvSpPr>
          <p:nvPr/>
        </p:nvSpPr>
        <p:spPr bwMode="auto">
          <a:xfrm flipV="1">
            <a:off x="48006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08" name="Freeform 12"/>
          <p:cNvSpPr>
            <a:spLocks/>
          </p:cNvSpPr>
          <p:nvPr/>
        </p:nvSpPr>
        <p:spPr bwMode="auto">
          <a:xfrm>
            <a:off x="1371600" y="2895600"/>
            <a:ext cx="1524000" cy="685800"/>
          </a:xfrm>
          <a:custGeom>
            <a:avLst/>
            <a:gdLst>
              <a:gd name="T0" fmla="*/ 0 w 960"/>
              <a:gd name="T1" fmla="*/ 336 h 336"/>
              <a:gd name="T2" fmla="*/ 0 w 960"/>
              <a:gd name="T3" fmla="*/ 192 h 336"/>
              <a:gd name="T4" fmla="*/ 960 w 960"/>
              <a:gd name="T5" fmla="*/ 192 h 336"/>
              <a:gd name="T6" fmla="*/ 960 w 960"/>
              <a:gd name="T7" fmla="*/ 0 h 336"/>
            </a:gdLst>
            <a:ahLst/>
            <a:cxnLst>
              <a:cxn ang="0">
                <a:pos x="T0" y="T1"/>
              </a:cxn>
              <a:cxn ang="0">
                <a:pos x="T2" y="T3"/>
              </a:cxn>
              <a:cxn ang="0">
                <a:pos x="T4" y="T5"/>
              </a:cxn>
              <a:cxn ang="0">
                <a:pos x="T6" y="T7"/>
              </a:cxn>
            </a:cxnLst>
            <a:rect l="0" t="0" r="r" b="b"/>
            <a:pathLst>
              <a:path w="960" h="336">
                <a:moveTo>
                  <a:pt x="0" y="336"/>
                </a:moveTo>
                <a:lnTo>
                  <a:pt x="0" y="192"/>
                </a:lnTo>
                <a:lnTo>
                  <a:pt x="960" y="192"/>
                </a:lnTo>
                <a:lnTo>
                  <a:pt x="96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09" name="Freeform 13"/>
          <p:cNvSpPr>
            <a:spLocks/>
          </p:cNvSpPr>
          <p:nvPr/>
        </p:nvSpPr>
        <p:spPr bwMode="auto">
          <a:xfrm>
            <a:off x="1524000" y="3276600"/>
            <a:ext cx="914400" cy="2438400"/>
          </a:xfrm>
          <a:custGeom>
            <a:avLst/>
            <a:gdLst>
              <a:gd name="T0" fmla="*/ 576 w 576"/>
              <a:gd name="T1" fmla="*/ 0 h 1488"/>
              <a:gd name="T2" fmla="*/ 576 w 576"/>
              <a:gd name="T3" fmla="*/ 1488 h 1488"/>
              <a:gd name="T4" fmla="*/ 0 w 576"/>
              <a:gd name="T5" fmla="*/ 1488 h 1488"/>
              <a:gd name="T6" fmla="*/ 0 w 576"/>
              <a:gd name="T7" fmla="*/ 1296 h 1488"/>
            </a:gdLst>
            <a:ahLst/>
            <a:cxnLst>
              <a:cxn ang="0">
                <a:pos x="T0" y="T1"/>
              </a:cxn>
              <a:cxn ang="0">
                <a:pos x="T2" y="T3"/>
              </a:cxn>
              <a:cxn ang="0">
                <a:pos x="T4" y="T5"/>
              </a:cxn>
              <a:cxn ang="0">
                <a:pos x="T6" y="T7"/>
              </a:cxn>
            </a:cxnLst>
            <a:rect l="0" t="0" r="r" b="b"/>
            <a:pathLst>
              <a:path w="576" h="1488">
                <a:moveTo>
                  <a:pt x="576" y="0"/>
                </a:moveTo>
                <a:lnTo>
                  <a:pt x="576" y="1488"/>
                </a:lnTo>
                <a:lnTo>
                  <a:pt x="0" y="1488"/>
                </a:lnTo>
                <a:lnTo>
                  <a:pt x="0" y="1296"/>
                </a:lnTo>
              </a:path>
            </a:pathLst>
          </a:custGeom>
          <a:noFill/>
          <a:ln w="38100"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10" name="Line 14"/>
          <p:cNvSpPr>
            <a:spLocks noChangeShapeType="1"/>
          </p:cNvSpPr>
          <p:nvPr/>
        </p:nvSpPr>
        <p:spPr bwMode="auto">
          <a:xfrm flipV="1">
            <a:off x="4038600" y="5334000"/>
            <a:ext cx="0" cy="4572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11" name="Line 15"/>
          <p:cNvSpPr>
            <a:spLocks noChangeShapeType="1"/>
          </p:cNvSpPr>
          <p:nvPr/>
        </p:nvSpPr>
        <p:spPr bwMode="auto">
          <a:xfrm flipH="1">
            <a:off x="2743200" y="14478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12" name="Line 16"/>
          <p:cNvSpPr>
            <a:spLocks noChangeShapeType="1"/>
          </p:cNvSpPr>
          <p:nvPr/>
        </p:nvSpPr>
        <p:spPr bwMode="auto">
          <a:xfrm flipH="1" flipV="1">
            <a:off x="2743200" y="16764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13" name="Line 17"/>
          <p:cNvSpPr>
            <a:spLocks noChangeShapeType="1"/>
          </p:cNvSpPr>
          <p:nvPr/>
        </p:nvSpPr>
        <p:spPr bwMode="auto">
          <a:xfrm flipH="1">
            <a:off x="2743200" y="19050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14" name="Line 18"/>
          <p:cNvSpPr>
            <a:spLocks noChangeShapeType="1"/>
          </p:cNvSpPr>
          <p:nvPr/>
        </p:nvSpPr>
        <p:spPr bwMode="auto">
          <a:xfrm flipH="1" flipV="1">
            <a:off x="2743200" y="21336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15" name="Line 19"/>
          <p:cNvSpPr>
            <a:spLocks noChangeShapeType="1"/>
          </p:cNvSpPr>
          <p:nvPr/>
        </p:nvSpPr>
        <p:spPr bwMode="auto">
          <a:xfrm flipH="1">
            <a:off x="5105400" y="2133600"/>
            <a:ext cx="381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16" name="Line 20"/>
          <p:cNvSpPr>
            <a:spLocks noChangeShapeType="1"/>
          </p:cNvSpPr>
          <p:nvPr/>
        </p:nvSpPr>
        <p:spPr bwMode="auto">
          <a:xfrm flipH="1">
            <a:off x="5181600" y="46482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17" name="Line 21"/>
          <p:cNvSpPr>
            <a:spLocks noChangeShapeType="1"/>
          </p:cNvSpPr>
          <p:nvPr/>
        </p:nvSpPr>
        <p:spPr bwMode="auto">
          <a:xfrm flipH="1">
            <a:off x="5181600" y="49530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18" name="Text Box 22"/>
          <p:cNvSpPr txBox="1">
            <a:spLocks noChangeArrowheads="1"/>
          </p:cNvSpPr>
          <p:nvPr/>
        </p:nvSpPr>
        <p:spPr bwMode="auto">
          <a:xfrm>
            <a:off x="5200650" y="1600200"/>
            <a:ext cx="574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29719" name="Text Box 23"/>
          <p:cNvSpPr txBox="1">
            <a:spLocks noChangeArrowheads="1"/>
          </p:cNvSpPr>
          <p:nvPr/>
        </p:nvSpPr>
        <p:spPr bwMode="auto">
          <a:xfrm>
            <a:off x="3886200" y="762000"/>
            <a:ext cx="3698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29720" name="Text Box 24"/>
          <p:cNvSpPr txBox="1">
            <a:spLocks noChangeArrowheads="1"/>
          </p:cNvSpPr>
          <p:nvPr/>
        </p:nvSpPr>
        <p:spPr bwMode="auto">
          <a:xfrm>
            <a:off x="1447800" y="1295400"/>
            <a:ext cx="1252538" cy="1139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b="1">
                <a:solidFill>
                  <a:srgbClr val="000000"/>
                </a:solidFill>
              </a:rPr>
              <a:t>F3</a:t>
            </a:r>
          </a:p>
          <a:p>
            <a:pPr algn="ctr" fontAlgn="base">
              <a:lnSpc>
                <a:spcPct val="50000"/>
              </a:lnSpc>
              <a:spcBef>
                <a:spcPct val="50000"/>
              </a:spcBef>
              <a:spcAft>
                <a:spcPct val="0"/>
              </a:spcAft>
              <a:defRPr/>
            </a:pPr>
            <a:r>
              <a:rPr kumimoji="1" lang="en-US" altLang="zh-CN" b="1">
                <a:solidFill>
                  <a:srgbClr val="000000"/>
                </a:solidFill>
              </a:rPr>
              <a:t>F=0000</a:t>
            </a:r>
          </a:p>
          <a:p>
            <a:pPr algn="ctr" fontAlgn="base">
              <a:lnSpc>
                <a:spcPct val="50000"/>
              </a:lnSpc>
              <a:spcBef>
                <a:spcPct val="50000"/>
              </a:spcBef>
              <a:spcAft>
                <a:spcPct val="0"/>
              </a:spcAft>
              <a:defRPr/>
            </a:pPr>
            <a:r>
              <a:rPr kumimoji="1" lang="en-US" altLang="zh-CN" b="1">
                <a:solidFill>
                  <a:srgbClr val="000000"/>
                </a:solidFill>
              </a:rPr>
              <a:t>OVR</a:t>
            </a:r>
          </a:p>
          <a:p>
            <a:pPr algn="ctr" fontAlgn="base">
              <a:lnSpc>
                <a:spcPct val="50000"/>
              </a:lnSpc>
              <a:spcBef>
                <a:spcPct val="50000"/>
              </a:spcBef>
              <a:spcAft>
                <a:spcPct val="0"/>
              </a:spcAft>
              <a:defRPr/>
            </a:pPr>
            <a:r>
              <a:rPr kumimoji="1" lang="en-US" altLang="zh-CN" b="1">
                <a:solidFill>
                  <a:srgbClr val="000000"/>
                </a:solidFill>
              </a:rPr>
              <a:t>Cn+4</a:t>
            </a:r>
            <a:endParaRPr kumimoji="1" lang="en-US" altLang="zh-CN" sz="2400" b="1">
              <a:solidFill>
                <a:srgbClr val="000000"/>
              </a:solidFill>
            </a:endParaRPr>
          </a:p>
        </p:txBody>
      </p:sp>
      <p:sp>
        <p:nvSpPr>
          <p:cNvPr id="29721" name="Text Box 25"/>
          <p:cNvSpPr txBox="1">
            <a:spLocks noChangeArrowheads="1"/>
          </p:cNvSpPr>
          <p:nvPr/>
        </p:nvSpPr>
        <p:spPr bwMode="auto">
          <a:xfrm>
            <a:off x="5257800" y="4191000"/>
            <a:ext cx="132873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口地址</a:t>
            </a:r>
          </a:p>
        </p:txBody>
      </p:sp>
      <p:sp>
        <p:nvSpPr>
          <p:cNvPr id="29722" name="Text Box 26"/>
          <p:cNvSpPr txBox="1">
            <a:spLocks noChangeArrowheads="1"/>
          </p:cNvSpPr>
          <p:nvPr/>
        </p:nvSpPr>
        <p:spPr bwMode="auto">
          <a:xfrm>
            <a:off x="5257800" y="4953000"/>
            <a:ext cx="13112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口地址</a:t>
            </a:r>
          </a:p>
        </p:txBody>
      </p:sp>
      <p:sp>
        <p:nvSpPr>
          <p:cNvPr id="29723" name="Line 27"/>
          <p:cNvSpPr>
            <a:spLocks noChangeShapeType="1"/>
          </p:cNvSpPr>
          <p:nvPr/>
        </p:nvSpPr>
        <p:spPr bwMode="auto">
          <a:xfrm>
            <a:off x="2971800" y="47244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24" name="Line 28"/>
          <p:cNvSpPr>
            <a:spLocks noChangeShapeType="1"/>
          </p:cNvSpPr>
          <p:nvPr/>
        </p:nvSpPr>
        <p:spPr bwMode="auto">
          <a:xfrm>
            <a:off x="2971800" y="44958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25" name="Line 29"/>
          <p:cNvSpPr>
            <a:spLocks noChangeShapeType="1"/>
          </p:cNvSpPr>
          <p:nvPr/>
        </p:nvSpPr>
        <p:spPr bwMode="auto">
          <a:xfrm>
            <a:off x="2971800" y="49530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9726" name="Rectangle 30"/>
          <p:cNvSpPr>
            <a:spLocks noChangeArrowheads="1"/>
          </p:cNvSpPr>
          <p:nvPr/>
        </p:nvSpPr>
        <p:spPr bwMode="auto">
          <a:xfrm>
            <a:off x="6659563" y="158750"/>
            <a:ext cx="2389187" cy="3041650"/>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0"/>
              </a:spcBef>
              <a:spcAft>
                <a:spcPct val="0"/>
              </a:spcAft>
              <a:defRPr/>
            </a:pPr>
            <a:r>
              <a:rPr kumimoji="1" lang="zh-CN" altLang="en-US" sz="2400" b="1">
                <a:solidFill>
                  <a:srgbClr val="000000"/>
                </a:solidFill>
              </a:rPr>
              <a:t>第三个组成部分</a:t>
            </a:r>
          </a:p>
          <a:p>
            <a:pPr fontAlgn="base">
              <a:spcBef>
                <a:spcPct val="0"/>
              </a:spcBef>
              <a:spcAft>
                <a:spcPct val="0"/>
              </a:spcAft>
              <a:defRPr/>
            </a:pPr>
            <a:r>
              <a:rPr kumimoji="1" lang="zh-CN" altLang="en-US" sz="2400" b="1">
                <a:solidFill>
                  <a:srgbClr val="000000"/>
                </a:solidFill>
              </a:rPr>
              <a:t>是乘商寄存器</a:t>
            </a:r>
            <a:r>
              <a:rPr kumimoji="1" lang="en-US" altLang="zh-CN" sz="2400" b="1">
                <a:solidFill>
                  <a:srgbClr val="000000"/>
                </a:solidFill>
              </a:rPr>
              <a:t>Q</a:t>
            </a:r>
          </a:p>
          <a:p>
            <a:pPr fontAlgn="base">
              <a:spcBef>
                <a:spcPct val="0"/>
              </a:spcBef>
              <a:spcAft>
                <a:spcPct val="0"/>
              </a:spcAft>
              <a:defRPr/>
            </a:pPr>
            <a:r>
              <a:rPr kumimoji="1" lang="zh-CN" altLang="en-US" sz="2400" b="1">
                <a:solidFill>
                  <a:srgbClr val="000000"/>
                </a:solidFill>
              </a:rPr>
              <a:t>它能对自己的内</a:t>
            </a:r>
          </a:p>
          <a:p>
            <a:pPr fontAlgn="base">
              <a:spcBef>
                <a:spcPct val="0"/>
              </a:spcBef>
              <a:spcAft>
                <a:spcPct val="0"/>
              </a:spcAft>
              <a:defRPr/>
            </a:pPr>
            <a:r>
              <a:rPr kumimoji="1" lang="zh-CN" altLang="en-US" sz="2400" b="1">
                <a:solidFill>
                  <a:srgbClr val="000000"/>
                </a:solidFill>
              </a:rPr>
              <a:t>容完成左右移位</a:t>
            </a:r>
          </a:p>
          <a:p>
            <a:pPr fontAlgn="base">
              <a:spcBef>
                <a:spcPct val="0"/>
              </a:spcBef>
              <a:spcAft>
                <a:spcPct val="0"/>
              </a:spcAft>
              <a:defRPr/>
            </a:pPr>
            <a:r>
              <a:rPr kumimoji="1" lang="zh-CN" altLang="en-US" sz="2400" b="1">
                <a:solidFill>
                  <a:srgbClr val="000000"/>
                </a:solidFill>
              </a:rPr>
              <a:t>功能，其输出可</a:t>
            </a:r>
          </a:p>
          <a:p>
            <a:pPr fontAlgn="base">
              <a:spcBef>
                <a:spcPct val="0"/>
              </a:spcBef>
              <a:spcAft>
                <a:spcPct val="0"/>
              </a:spcAft>
              <a:defRPr/>
            </a:pPr>
            <a:r>
              <a:rPr kumimoji="1" lang="zh-CN" altLang="en-US" sz="2400" b="1">
                <a:solidFill>
                  <a:srgbClr val="000000"/>
                </a:solidFill>
              </a:rPr>
              <a:t>以送往</a:t>
            </a:r>
            <a:r>
              <a:rPr kumimoji="1" lang="en-US" altLang="zh-CN" sz="2400" b="1">
                <a:solidFill>
                  <a:srgbClr val="000000"/>
                </a:solidFill>
              </a:rPr>
              <a:t>ALU</a:t>
            </a:r>
            <a:r>
              <a:rPr kumimoji="1" lang="zh-CN" altLang="en-US" sz="2400" b="1">
                <a:solidFill>
                  <a:srgbClr val="000000"/>
                </a:solidFill>
              </a:rPr>
              <a:t>，并</a:t>
            </a:r>
          </a:p>
          <a:p>
            <a:pPr fontAlgn="base">
              <a:spcBef>
                <a:spcPct val="0"/>
              </a:spcBef>
              <a:spcAft>
                <a:spcPct val="0"/>
              </a:spcAft>
              <a:defRPr/>
            </a:pPr>
            <a:r>
              <a:rPr kumimoji="1" lang="zh-CN" altLang="en-US" sz="2400" b="1">
                <a:solidFill>
                  <a:srgbClr val="000000"/>
                </a:solidFill>
              </a:rPr>
              <a:t>可接收</a:t>
            </a:r>
            <a:r>
              <a:rPr kumimoji="1" lang="en-US" altLang="zh-CN" sz="2400" b="1">
                <a:solidFill>
                  <a:srgbClr val="000000"/>
                </a:solidFill>
              </a:rPr>
              <a:t>ALU</a:t>
            </a:r>
            <a:r>
              <a:rPr kumimoji="1" lang="zh-CN" altLang="en-US" sz="2400" b="1">
                <a:solidFill>
                  <a:srgbClr val="000000"/>
                </a:solidFill>
              </a:rPr>
              <a:t>的输</a:t>
            </a:r>
          </a:p>
          <a:p>
            <a:pPr fontAlgn="base">
              <a:spcBef>
                <a:spcPct val="0"/>
              </a:spcBef>
              <a:spcAft>
                <a:spcPct val="0"/>
              </a:spcAft>
              <a:defRPr/>
            </a:pPr>
            <a:r>
              <a:rPr kumimoji="1" lang="zh-CN" altLang="en-US" sz="2400" b="1">
                <a:solidFill>
                  <a:srgbClr val="000000"/>
                </a:solidFill>
              </a:rPr>
              <a:t>出结果。</a:t>
            </a:r>
          </a:p>
        </p:txBody>
      </p:sp>
      <p:sp>
        <p:nvSpPr>
          <p:cNvPr id="2" name="Slide Number Placeholder 1">
            <a:extLst>
              <a:ext uri="{FF2B5EF4-FFF2-40B4-BE49-F238E27FC236}">
                <a16:creationId xmlns:a16="http://schemas.microsoft.com/office/drawing/2014/main" id="{B2FD0617-5B04-0747-99B7-2A695CD6153A}"/>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22</a:t>
            </a:fld>
            <a:endParaRPr lang="en-US" altLang="zh-CN">
              <a:solidFill>
                <a:srgbClr val="000000"/>
              </a:solidFill>
            </a:endParaRPr>
          </a:p>
        </p:txBody>
      </p:sp>
    </p:spTree>
    <p:extLst>
      <p:ext uri="{BB962C8B-B14F-4D97-AF65-F5344CB8AC3E}">
        <p14:creationId xmlns:p14="http://schemas.microsoft.com/office/powerpoint/2010/main" val="610025063"/>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 Box 2"/>
          <p:cNvSpPr txBox="1">
            <a:spLocks noChangeArrowheads="1"/>
          </p:cNvSpPr>
          <p:nvPr/>
        </p:nvSpPr>
        <p:spPr bwMode="auto">
          <a:xfrm>
            <a:off x="6372225" y="4286250"/>
            <a:ext cx="2692400" cy="1581150"/>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zh-CN" altLang="en-US" sz="2400" b="1">
                <a:solidFill>
                  <a:srgbClr val="000000"/>
                </a:solidFill>
              </a:rPr>
              <a:t>该芯片的第四个</a:t>
            </a:r>
          </a:p>
          <a:p>
            <a:pPr algn="ctr" fontAlgn="base">
              <a:spcBef>
                <a:spcPct val="50000"/>
              </a:spcBef>
              <a:spcAft>
                <a:spcPct val="0"/>
              </a:spcAft>
              <a:defRPr/>
            </a:pPr>
            <a:r>
              <a:rPr kumimoji="1" lang="zh-CN" altLang="en-US" sz="2400" b="1">
                <a:solidFill>
                  <a:srgbClr val="000000"/>
                </a:solidFill>
              </a:rPr>
              <a:t>组成部分是 </a:t>
            </a:r>
            <a:r>
              <a:rPr kumimoji="1" lang="en-US" altLang="zh-CN" sz="2400" b="1">
                <a:solidFill>
                  <a:srgbClr val="000000"/>
                </a:solidFill>
              </a:rPr>
              <a:t>5 </a:t>
            </a:r>
            <a:r>
              <a:rPr kumimoji="1" lang="zh-CN" altLang="en-US" sz="2400" b="1">
                <a:solidFill>
                  <a:srgbClr val="000000"/>
                </a:solidFill>
              </a:rPr>
              <a:t>组</a:t>
            </a:r>
          </a:p>
          <a:p>
            <a:pPr algn="ctr" fontAlgn="base">
              <a:spcBef>
                <a:spcPct val="50000"/>
              </a:spcBef>
              <a:spcAft>
                <a:spcPct val="0"/>
              </a:spcAft>
              <a:defRPr/>
            </a:pPr>
            <a:r>
              <a:rPr kumimoji="1" lang="zh-CN" altLang="en-US" sz="2400" b="1">
                <a:solidFill>
                  <a:srgbClr val="000000"/>
                </a:solidFill>
              </a:rPr>
              <a:t>多路选通门</a:t>
            </a:r>
            <a:r>
              <a:rPr kumimoji="1" lang="en-US" altLang="zh-CN" sz="2400" b="1">
                <a:solidFill>
                  <a:srgbClr val="000000"/>
                </a:solidFill>
              </a:rPr>
              <a:t>,</a:t>
            </a:r>
            <a:r>
              <a:rPr kumimoji="1" lang="zh-CN" altLang="en-US" sz="2400" b="1">
                <a:solidFill>
                  <a:srgbClr val="000000"/>
                </a:solidFill>
              </a:rPr>
              <a:t>包括</a:t>
            </a:r>
          </a:p>
        </p:txBody>
      </p:sp>
      <p:sp>
        <p:nvSpPr>
          <p:cNvPr id="30723" name="Text Box 3"/>
          <p:cNvSpPr txBox="1">
            <a:spLocks noChangeArrowheads="1"/>
          </p:cNvSpPr>
          <p:nvPr/>
        </p:nvSpPr>
        <p:spPr bwMode="auto">
          <a:xfrm>
            <a:off x="2692400" y="4291013"/>
            <a:ext cx="2249488" cy="1042987"/>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 B      16</a:t>
            </a:r>
            <a:r>
              <a:rPr kumimoji="1" lang="zh-CN" altLang="en-US" sz="2400" b="1">
                <a:solidFill>
                  <a:srgbClr val="000000"/>
                </a:solidFill>
              </a:rPr>
              <a:t>个     </a:t>
            </a:r>
            <a:r>
              <a:rPr kumimoji="1" lang="en-US" altLang="zh-CN" sz="2400" b="1">
                <a:solidFill>
                  <a:srgbClr val="000000"/>
                </a:solidFill>
              </a:rPr>
              <a:t>A </a:t>
            </a:r>
          </a:p>
          <a:p>
            <a:pPr algn="ctr" fontAlgn="base">
              <a:spcBef>
                <a:spcPct val="50000"/>
              </a:spcBef>
              <a:spcAft>
                <a:spcPct val="0"/>
              </a:spcAft>
              <a:defRPr/>
            </a:pPr>
            <a:r>
              <a:rPr kumimoji="1" lang="zh-CN" altLang="en-US" sz="2400" b="1">
                <a:solidFill>
                  <a:srgbClr val="000000"/>
                </a:solidFill>
              </a:rPr>
              <a:t>通用寄存器</a:t>
            </a:r>
          </a:p>
        </p:txBody>
      </p:sp>
      <p:sp>
        <p:nvSpPr>
          <p:cNvPr id="30724" name="Text Box 4"/>
          <p:cNvSpPr txBox="1">
            <a:spLocks noChangeArrowheads="1"/>
          </p:cNvSpPr>
          <p:nvPr/>
        </p:nvSpPr>
        <p:spPr bwMode="auto">
          <a:xfrm>
            <a:off x="2393950" y="2433638"/>
            <a:ext cx="1139825" cy="495300"/>
          </a:xfrm>
          <a:prstGeom prst="rect">
            <a:avLst/>
          </a:prstGeom>
          <a:solidFill>
            <a:srgbClr val="FF6600"/>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0725" name="Text Box 5"/>
          <p:cNvSpPr txBox="1">
            <a:spLocks noChangeArrowheads="1"/>
          </p:cNvSpPr>
          <p:nvPr/>
        </p:nvSpPr>
        <p:spPr bwMode="auto">
          <a:xfrm>
            <a:off x="3841750" y="2433638"/>
            <a:ext cx="1139825" cy="495300"/>
          </a:xfrm>
          <a:prstGeom prst="rect">
            <a:avLst/>
          </a:prstGeom>
          <a:solidFill>
            <a:srgbClr val="FF6600"/>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30726" name="Text Box 6"/>
          <p:cNvSpPr txBox="1">
            <a:spLocks noChangeArrowheads="1"/>
          </p:cNvSpPr>
          <p:nvPr/>
        </p:nvSpPr>
        <p:spPr bwMode="auto">
          <a:xfrm>
            <a:off x="2903538" y="1366838"/>
            <a:ext cx="1924050" cy="860425"/>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30727" name="Text Box 7"/>
          <p:cNvSpPr txBox="1">
            <a:spLocks noChangeArrowheads="1"/>
          </p:cNvSpPr>
          <p:nvPr/>
        </p:nvSpPr>
        <p:spPr bwMode="auto">
          <a:xfrm>
            <a:off x="2292350" y="3562350"/>
            <a:ext cx="1344613"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锁存器</a:t>
            </a:r>
          </a:p>
        </p:txBody>
      </p:sp>
      <p:sp>
        <p:nvSpPr>
          <p:cNvPr id="30728" name="Text Box 8"/>
          <p:cNvSpPr txBox="1">
            <a:spLocks noChangeArrowheads="1"/>
          </p:cNvSpPr>
          <p:nvPr/>
        </p:nvSpPr>
        <p:spPr bwMode="auto">
          <a:xfrm>
            <a:off x="3808413" y="3562350"/>
            <a:ext cx="1362075"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锁存器</a:t>
            </a:r>
          </a:p>
        </p:txBody>
      </p:sp>
      <p:sp>
        <p:nvSpPr>
          <p:cNvPr id="30729" name="Text Box 9"/>
          <p:cNvSpPr txBox="1">
            <a:spLocks noChangeArrowheads="1"/>
          </p:cNvSpPr>
          <p:nvPr/>
        </p:nvSpPr>
        <p:spPr bwMode="auto">
          <a:xfrm>
            <a:off x="323850" y="3576638"/>
            <a:ext cx="1377950" cy="495300"/>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a:t>
            </a:r>
            <a:r>
              <a:rPr kumimoji="1" lang="zh-CN" altLang="en-US" sz="2400" b="1">
                <a:solidFill>
                  <a:srgbClr val="000000"/>
                </a:solidFill>
              </a:rPr>
              <a:t>寄存器</a:t>
            </a:r>
          </a:p>
        </p:txBody>
      </p:sp>
      <p:sp>
        <p:nvSpPr>
          <p:cNvPr id="30730" name="Line 10"/>
          <p:cNvSpPr>
            <a:spLocks noChangeShapeType="1"/>
          </p:cNvSpPr>
          <p:nvPr/>
        </p:nvSpPr>
        <p:spPr bwMode="auto">
          <a:xfrm flipV="1">
            <a:off x="29210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31" name="Line 11"/>
          <p:cNvSpPr>
            <a:spLocks noChangeShapeType="1"/>
          </p:cNvSpPr>
          <p:nvPr/>
        </p:nvSpPr>
        <p:spPr bwMode="auto">
          <a:xfrm flipV="1">
            <a:off x="46736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32" name="Line 12"/>
          <p:cNvSpPr>
            <a:spLocks noChangeShapeType="1"/>
          </p:cNvSpPr>
          <p:nvPr/>
        </p:nvSpPr>
        <p:spPr bwMode="auto">
          <a:xfrm flipV="1">
            <a:off x="4140200" y="9906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33" name="Line 13"/>
          <p:cNvSpPr>
            <a:spLocks noChangeShapeType="1"/>
          </p:cNvSpPr>
          <p:nvPr/>
        </p:nvSpPr>
        <p:spPr bwMode="auto">
          <a:xfrm flipV="1">
            <a:off x="31496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34" name="Line 14"/>
          <p:cNvSpPr>
            <a:spLocks noChangeShapeType="1"/>
          </p:cNvSpPr>
          <p:nvPr/>
        </p:nvSpPr>
        <p:spPr bwMode="auto">
          <a:xfrm flipV="1">
            <a:off x="45212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35" name="Line 15"/>
          <p:cNvSpPr>
            <a:spLocks noChangeShapeType="1"/>
          </p:cNvSpPr>
          <p:nvPr/>
        </p:nvSpPr>
        <p:spPr bwMode="auto">
          <a:xfrm flipH="1" flipV="1">
            <a:off x="2921000" y="2895600"/>
            <a:ext cx="1588"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36" name="Line 16"/>
          <p:cNvSpPr>
            <a:spLocks noChangeShapeType="1"/>
          </p:cNvSpPr>
          <p:nvPr/>
        </p:nvSpPr>
        <p:spPr bwMode="auto">
          <a:xfrm flipV="1">
            <a:off x="4216400" y="2895600"/>
            <a:ext cx="0"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37" name="Oval 17"/>
          <p:cNvSpPr>
            <a:spLocks noChangeArrowheads="1"/>
          </p:cNvSpPr>
          <p:nvPr/>
        </p:nvSpPr>
        <p:spPr bwMode="auto">
          <a:xfrm>
            <a:off x="4178300" y="3124200"/>
            <a:ext cx="76200" cy="762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38" name="Freeform 18"/>
          <p:cNvSpPr>
            <a:spLocks/>
          </p:cNvSpPr>
          <p:nvPr/>
        </p:nvSpPr>
        <p:spPr bwMode="auto">
          <a:xfrm>
            <a:off x="1092200" y="2895600"/>
            <a:ext cx="1524000" cy="685800"/>
          </a:xfrm>
          <a:custGeom>
            <a:avLst/>
            <a:gdLst>
              <a:gd name="T0" fmla="*/ 0 w 960"/>
              <a:gd name="T1" fmla="*/ 336 h 336"/>
              <a:gd name="T2" fmla="*/ 0 w 960"/>
              <a:gd name="T3" fmla="*/ 192 h 336"/>
              <a:gd name="T4" fmla="*/ 960 w 960"/>
              <a:gd name="T5" fmla="*/ 192 h 336"/>
              <a:gd name="T6" fmla="*/ 960 w 960"/>
              <a:gd name="T7" fmla="*/ 0 h 336"/>
            </a:gdLst>
            <a:ahLst/>
            <a:cxnLst>
              <a:cxn ang="0">
                <a:pos x="T0" y="T1"/>
              </a:cxn>
              <a:cxn ang="0">
                <a:pos x="T2" y="T3"/>
              </a:cxn>
              <a:cxn ang="0">
                <a:pos x="T4" y="T5"/>
              </a:cxn>
              <a:cxn ang="0">
                <a:pos x="T6" y="T7"/>
              </a:cxn>
            </a:cxnLst>
            <a:rect l="0" t="0" r="r" b="b"/>
            <a:pathLst>
              <a:path w="960" h="336">
                <a:moveTo>
                  <a:pt x="0" y="336"/>
                </a:moveTo>
                <a:lnTo>
                  <a:pt x="0" y="192"/>
                </a:lnTo>
                <a:lnTo>
                  <a:pt x="960" y="192"/>
                </a:lnTo>
                <a:lnTo>
                  <a:pt x="96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39" name="Freeform 19"/>
          <p:cNvSpPr>
            <a:spLocks/>
          </p:cNvSpPr>
          <p:nvPr/>
        </p:nvSpPr>
        <p:spPr bwMode="auto">
          <a:xfrm>
            <a:off x="1244600" y="3276600"/>
            <a:ext cx="914400" cy="2438400"/>
          </a:xfrm>
          <a:custGeom>
            <a:avLst/>
            <a:gdLst>
              <a:gd name="T0" fmla="*/ 576 w 576"/>
              <a:gd name="T1" fmla="*/ 0 h 1488"/>
              <a:gd name="T2" fmla="*/ 576 w 576"/>
              <a:gd name="T3" fmla="*/ 1488 h 1488"/>
              <a:gd name="T4" fmla="*/ 0 w 576"/>
              <a:gd name="T5" fmla="*/ 1488 h 1488"/>
              <a:gd name="T6" fmla="*/ 0 w 576"/>
              <a:gd name="T7" fmla="*/ 1296 h 1488"/>
            </a:gdLst>
            <a:ahLst/>
            <a:cxnLst>
              <a:cxn ang="0">
                <a:pos x="T0" y="T1"/>
              </a:cxn>
              <a:cxn ang="0">
                <a:pos x="T2" y="T3"/>
              </a:cxn>
              <a:cxn ang="0">
                <a:pos x="T4" y="T5"/>
              </a:cxn>
              <a:cxn ang="0">
                <a:pos x="T6" y="T7"/>
              </a:cxn>
            </a:cxnLst>
            <a:rect l="0" t="0" r="r" b="b"/>
            <a:pathLst>
              <a:path w="576" h="1488">
                <a:moveTo>
                  <a:pt x="576" y="0"/>
                </a:moveTo>
                <a:lnTo>
                  <a:pt x="576" y="1488"/>
                </a:lnTo>
                <a:lnTo>
                  <a:pt x="0" y="1488"/>
                </a:lnTo>
                <a:lnTo>
                  <a:pt x="0" y="1296"/>
                </a:lnTo>
              </a:path>
            </a:pathLst>
          </a:custGeom>
          <a:noFill/>
          <a:ln w="38100"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40" name="Line 20"/>
          <p:cNvSpPr>
            <a:spLocks noChangeShapeType="1"/>
          </p:cNvSpPr>
          <p:nvPr/>
        </p:nvSpPr>
        <p:spPr bwMode="auto">
          <a:xfrm flipV="1">
            <a:off x="3759200" y="5334000"/>
            <a:ext cx="0" cy="4572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41" name="Line 21"/>
          <p:cNvSpPr>
            <a:spLocks noChangeShapeType="1"/>
          </p:cNvSpPr>
          <p:nvPr/>
        </p:nvSpPr>
        <p:spPr bwMode="auto">
          <a:xfrm flipH="1">
            <a:off x="2463800" y="14478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42" name="Line 22"/>
          <p:cNvSpPr>
            <a:spLocks noChangeShapeType="1"/>
          </p:cNvSpPr>
          <p:nvPr/>
        </p:nvSpPr>
        <p:spPr bwMode="auto">
          <a:xfrm flipH="1" flipV="1">
            <a:off x="2463800" y="16764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43" name="Line 23"/>
          <p:cNvSpPr>
            <a:spLocks noChangeShapeType="1"/>
          </p:cNvSpPr>
          <p:nvPr/>
        </p:nvSpPr>
        <p:spPr bwMode="auto">
          <a:xfrm flipH="1">
            <a:off x="2463800" y="19050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44" name="Line 24"/>
          <p:cNvSpPr>
            <a:spLocks noChangeShapeType="1"/>
          </p:cNvSpPr>
          <p:nvPr/>
        </p:nvSpPr>
        <p:spPr bwMode="auto">
          <a:xfrm flipH="1" flipV="1">
            <a:off x="2463800" y="21336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45" name="Line 25"/>
          <p:cNvSpPr>
            <a:spLocks noChangeShapeType="1"/>
          </p:cNvSpPr>
          <p:nvPr/>
        </p:nvSpPr>
        <p:spPr bwMode="auto">
          <a:xfrm flipH="1">
            <a:off x="4826000" y="2133600"/>
            <a:ext cx="381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46" name="Line 26"/>
          <p:cNvSpPr>
            <a:spLocks noChangeShapeType="1"/>
          </p:cNvSpPr>
          <p:nvPr/>
        </p:nvSpPr>
        <p:spPr bwMode="auto">
          <a:xfrm flipH="1">
            <a:off x="4902200" y="46482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47" name="Line 27"/>
          <p:cNvSpPr>
            <a:spLocks noChangeShapeType="1"/>
          </p:cNvSpPr>
          <p:nvPr/>
        </p:nvSpPr>
        <p:spPr bwMode="auto">
          <a:xfrm flipH="1">
            <a:off x="4902200" y="49530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48" name="Text Box 28"/>
          <p:cNvSpPr txBox="1">
            <a:spLocks noChangeArrowheads="1"/>
          </p:cNvSpPr>
          <p:nvPr/>
        </p:nvSpPr>
        <p:spPr bwMode="auto">
          <a:xfrm>
            <a:off x="4921250" y="1600200"/>
            <a:ext cx="574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30749" name="Text Box 29"/>
          <p:cNvSpPr txBox="1">
            <a:spLocks noChangeArrowheads="1"/>
          </p:cNvSpPr>
          <p:nvPr/>
        </p:nvSpPr>
        <p:spPr bwMode="auto">
          <a:xfrm>
            <a:off x="3606800" y="762000"/>
            <a:ext cx="3698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30750" name="Text Box 30"/>
          <p:cNvSpPr txBox="1">
            <a:spLocks noChangeArrowheads="1"/>
          </p:cNvSpPr>
          <p:nvPr/>
        </p:nvSpPr>
        <p:spPr bwMode="auto">
          <a:xfrm>
            <a:off x="1168400" y="1295400"/>
            <a:ext cx="1252538" cy="1139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b="1">
                <a:solidFill>
                  <a:srgbClr val="000000"/>
                </a:solidFill>
              </a:rPr>
              <a:t>F3</a:t>
            </a:r>
          </a:p>
          <a:p>
            <a:pPr algn="ctr" fontAlgn="base">
              <a:lnSpc>
                <a:spcPct val="50000"/>
              </a:lnSpc>
              <a:spcBef>
                <a:spcPct val="50000"/>
              </a:spcBef>
              <a:spcAft>
                <a:spcPct val="0"/>
              </a:spcAft>
              <a:defRPr/>
            </a:pPr>
            <a:r>
              <a:rPr kumimoji="1" lang="en-US" altLang="zh-CN" b="1">
                <a:solidFill>
                  <a:srgbClr val="000000"/>
                </a:solidFill>
              </a:rPr>
              <a:t>F=0000</a:t>
            </a:r>
          </a:p>
          <a:p>
            <a:pPr algn="ctr" fontAlgn="base">
              <a:lnSpc>
                <a:spcPct val="50000"/>
              </a:lnSpc>
              <a:spcBef>
                <a:spcPct val="50000"/>
              </a:spcBef>
              <a:spcAft>
                <a:spcPct val="0"/>
              </a:spcAft>
              <a:defRPr/>
            </a:pPr>
            <a:r>
              <a:rPr kumimoji="1" lang="en-US" altLang="zh-CN" b="1">
                <a:solidFill>
                  <a:srgbClr val="000000"/>
                </a:solidFill>
              </a:rPr>
              <a:t>OVR</a:t>
            </a:r>
          </a:p>
          <a:p>
            <a:pPr algn="ctr" fontAlgn="base">
              <a:lnSpc>
                <a:spcPct val="50000"/>
              </a:lnSpc>
              <a:spcBef>
                <a:spcPct val="50000"/>
              </a:spcBef>
              <a:spcAft>
                <a:spcPct val="0"/>
              </a:spcAft>
              <a:defRPr/>
            </a:pPr>
            <a:r>
              <a:rPr kumimoji="1" lang="en-US" altLang="zh-CN" b="1">
                <a:solidFill>
                  <a:srgbClr val="000000"/>
                </a:solidFill>
              </a:rPr>
              <a:t>Cn+4</a:t>
            </a:r>
            <a:endParaRPr kumimoji="1" lang="en-US" altLang="zh-CN" sz="2400" b="1">
              <a:solidFill>
                <a:srgbClr val="000000"/>
              </a:solidFill>
            </a:endParaRPr>
          </a:p>
        </p:txBody>
      </p:sp>
      <p:sp>
        <p:nvSpPr>
          <p:cNvPr id="30751" name="Text Box 31"/>
          <p:cNvSpPr txBox="1">
            <a:spLocks noChangeArrowheads="1"/>
          </p:cNvSpPr>
          <p:nvPr/>
        </p:nvSpPr>
        <p:spPr bwMode="auto">
          <a:xfrm>
            <a:off x="5156200" y="3352800"/>
            <a:ext cx="10207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输入</a:t>
            </a:r>
            <a:r>
              <a:rPr kumimoji="1" lang="en-US" altLang="zh-CN" sz="2400" b="1">
                <a:solidFill>
                  <a:srgbClr val="000000"/>
                </a:solidFill>
              </a:rPr>
              <a:t>D</a:t>
            </a:r>
          </a:p>
        </p:txBody>
      </p:sp>
      <p:sp>
        <p:nvSpPr>
          <p:cNvPr id="30752" name="Text Box 32"/>
          <p:cNvSpPr txBox="1">
            <a:spLocks noChangeArrowheads="1"/>
          </p:cNvSpPr>
          <p:nvPr/>
        </p:nvSpPr>
        <p:spPr bwMode="auto">
          <a:xfrm>
            <a:off x="4979988" y="4191000"/>
            <a:ext cx="13239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口地址</a:t>
            </a:r>
          </a:p>
        </p:txBody>
      </p:sp>
      <p:sp>
        <p:nvSpPr>
          <p:cNvPr id="30753" name="Text Box 33"/>
          <p:cNvSpPr txBox="1">
            <a:spLocks noChangeArrowheads="1"/>
          </p:cNvSpPr>
          <p:nvPr/>
        </p:nvSpPr>
        <p:spPr bwMode="auto">
          <a:xfrm>
            <a:off x="4979988" y="4953000"/>
            <a:ext cx="13065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口地址</a:t>
            </a:r>
          </a:p>
        </p:txBody>
      </p:sp>
      <p:sp>
        <p:nvSpPr>
          <p:cNvPr id="30754" name="Line 34"/>
          <p:cNvSpPr>
            <a:spLocks noChangeShapeType="1"/>
          </p:cNvSpPr>
          <p:nvPr/>
        </p:nvSpPr>
        <p:spPr bwMode="auto">
          <a:xfrm>
            <a:off x="2692400" y="47244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55" name="Line 35"/>
          <p:cNvSpPr>
            <a:spLocks noChangeShapeType="1"/>
          </p:cNvSpPr>
          <p:nvPr/>
        </p:nvSpPr>
        <p:spPr bwMode="auto">
          <a:xfrm>
            <a:off x="2692400" y="44958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56" name="Line 36"/>
          <p:cNvSpPr>
            <a:spLocks noChangeShapeType="1"/>
          </p:cNvSpPr>
          <p:nvPr/>
        </p:nvSpPr>
        <p:spPr bwMode="auto">
          <a:xfrm>
            <a:off x="2692400" y="49530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57" name="Freeform 37"/>
          <p:cNvSpPr>
            <a:spLocks/>
          </p:cNvSpPr>
          <p:nvPr/>
        </p:nvSpPr>
        <p:spPr bwMode="auto">
          <a:xfrm>
            <a:off x="4749800" y="2895600"/>
            <a:ext cx="1066800" cy="533400"/>
          </a:xfrm>
          <a:custGeom>
            <a:avLst/>
            <a:gdLst>
              <a:gd name="T0" fmla="*/ 528 w 528"/>
              <a:gd name="T1" fmla="*/ 240 h 240"/>
              <a:gd name="T2" fmla="*/ 0 w 528"/>
              <a:gd name="T3" fmla="*/ 240 h 240"/>
              <a:gd name="T4" fmla="*/ 0 w 528"/>
              <a:gd name="T5" fmla="*/ 0 h 240"/>
            </a:gdLst>
            <a:ahLst/>
            <a:cxnLst>
              <a:cxn ang="0">
                <a:pos x="T0" y="T1"/>
              </a:cxn>
              <a:cxn ang="0">
                <a:pos x="T2" y="T3"/>
              </a:cxn>
              <a:cxn ang="0">
                <a:pos x="T4" y="T5"/>
              </a:cxn>
            </a:cxnLst>
            <a:rect l="0" t="0" r="r" b="b"/>
            <a:pathLst>
              <a:path w="528" h="240">
                <a:moveTo>
                  <a:pt x="528" y="240"/>
                </a:moveTo>
                <a:lnTo>
                  <a:pt x="0" y="240"/>
                </a:lnTo>
                <a:lnTo>
                  <a:pt x="0" y="0"/>
                </a:lnTo>
              </a:path>
            </a:pathLst>
          </a:custGeom>
          <a:noFill/>
          <a:ln w="5715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0758" name="Rectangle 38"/>
          <p:cNvSpPr>
            <a:spLocks noChangeArrowheads="1"/>
          </p:cNvSpPr>
          <p:nvPr/>
        </p:nvSpPr>
        <p:spPr bwMode="auto">
          <a:xfrm>
            <a:off x="6372225" y="228600"/>
            <a:ext cx="2698750" cy="3406775"/>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000000"/>
                </a:solidFill>
              </a:rPr>
              <a:t>一组三选一门和</a:t>
            </a:r>
          </a:p>
          <a:p>
            <a:pPr fontAlgn="base">
              <a:spcBef>
                <a:spcPct val="0"/>
              </a:spcBef>
              <a:spcAft>
                <a:spcPct val="0"/>
              </a:spcAft>
              <a:defRPr/>
            </a:pPr>
            <a:r>
              <a:rPr kumimoji="1" lang="zh-CN" altLang="en-US" sz="2400" b="1">
                <a:solidFill>
                  <a:srgbClr val="000000"/>
                </a:solidFill>
              </a:rPr>
              <a:t>另一组二选一门</a:t>
            </a:r>
          </a:p>
          <a:p>
            <a:pPr fontAlgn="base">
              <a:spcBef>
                <a:spcPct val="0"/>
              </a:spcBef>
              <a:spcAft>
                <a:spcPct val="0"/>
              </a:spcAft>
              <a:defRPr/>
            </a:pPr>
            <a:r>
              <a:rPr kumimoji="1" lang="zh-CN" altLang="en-US" sz="2400" b="1">
                <a:solidFill>
                  <a:srgbClr val="000000"/>
                </a:solidFill>
              </a:rPr>
              <a:t>用来选择送向</a:t>
            </a:r>
          </a:p>
          <a:p>
            <a:pPr fontAlgn="base">
              <a:spcBef>
                <a:spcPct val="0"/>
              </a:spcBef>
              <a:spcAft>
                <a:spcPct val="0"/>
              </a:spcAft>
              <a:defRPr/>
            </a:pPr>
            <a:r>
              <a:rPr kumimoji="1" lang="en-US" altLang="zh-CN" sz="2400" b="1">
                <a:solidFill>
                  <a:srgbClr val="000000"/>
                </a:solidFill>
              </a:rPr>
              <a:t>ALU</a:t>
            </a:r>
            <a:r>
              <a:rPr kumimoji="1" lang="zh-CN" altLang="en-US" sz="2400" b="1">
                <a:solidFill>
                  <a:srgbClr val="000000"/>
                </a:solidFill>
              </a:rPr>
              <a:t>的 </a:t>
            </a:r>
            <a:r>
              <a:rPr kumimoji="1" lang="en-US" altLang="zh-CN" sz="2400" b="1">
                <a:solidFill>
                  <a:srgbClr val="000000"/>
                </a:solidFill>
              </a:rPr>
              <a:t>R</a:t>
            </a:r>
            <a:r>
              <a:rPr kumimoji="1" lang="zh-CN" altLang="en-US" sz="2400" b="1">
                <a:solidFill>
                  <a:srgbClr val="000000"/>
                </a:solidFill>
              </a:rPr>
              <a:t>、</a:t>
            </a:r>
            <a:r>
              <a:rPr kumimoji="1" lang="en-US" altLang="zh-CN" sz="2400" b="1">
                <a:solidFill>
                  <a:srgbClr val="000000"/>
                </a:solidFill>
              </a:rPr>
              <a:t>S</a:t>
            </a:r>
            <a:r>
              <a:rPr kumimoji="1" lang="zh-CN" altLang="en-US" sz="2400" b="1">
                <a:solidFill>
                  <a:srgbClr val="000000"/>
                </a:solidFill>
              </a:rPr>
              <a:t>输</a:t>
            </a:r>
          </a:p>
          <a:p>
            <a:pPr fontAlgn="base">
              <a:spcBef>
                <a:spcPct val="0"/>
              </a:spcBef>
              <a:spcAft>
                <a:spcPct val="0"/>
              </a:spcAft>
              <a:defRPr/>
            </a:pPr>
            <a:r>
              <a:rPr kumimoji="1" lang="zh-CN" altLang="en-US" sz="2400" b="1">
                <a:solidFill>
                  <a:srgbClr val="000000"/>
                </a:solidFill>
              </a:rPr>
              <a:t>入端的数据来源</a:t>
            </a:r>
          </a:p>
          <a:p>
            <a:pPr fontAlgn="base">
              <a:spcBef>
                <a:spcPct val="0"/>
              </a:spcBef>
              <a:spcAft>
                <a:spcPct val="0"/>
              </a:spcAft>
              <a:defRPr/>
            </a:pPr>
            <a:r>
              <a:rPr kumimoji="1" lang="zh-CN" altLang="en-US" sz="2400" b="1">
                <a:solidFill>
                  <a:srgbClr val="000000"/>
                </a:solidFill>
              </a:rPr>
              <a:t>，包括</a:t>
            </a:r>
            <a:r>
              <a:rPr kumimoji="1" lang="en-US" altLang="zh-CN" sz="2400" b="1">
                <a:solidFill>
                  <a:srgbClr val="000000"/>
                </a:solidFill>
              </a:rPr>
              <a:t>Q</a:t>
            </a:r>
            <a:r>
              <a:rPr kumimoji="1" lang="zh-CN" altLang="en-US" sz="2400" b="1">
                <a:solidFill>
                  <a:srgbClr val="000000"/>
                </a:solidFill>
              </a:rPr>
              <a:t>寄存器、</a:t>
            </a:r>
          </a:p>
          <a:p>
            <a:pPr fontAlgn="base">
              <a:spcBef>
                <a:spcPct val="0"/>
              </a:spcBef>
              <a:spcAft>
                <a:spcPct val="0"/>
              </a:spcAft>
              <a:defRPr/>
            </a:pPr>
            <a:r>
              <a:rPr kumimoji="1" lang="en-US" altLang="zh-CN" sz="2400" b="1">
                <a:solidFill>
                  <a:srgbClr val="000000"/>
                </a:solidFill>
              </a:rPr>
              <a:t>A</a:t>
            </a:r>
            <a:r>
              <a:rPr kumimoji="1" lang="zh-CN" altLang="en-US" sz="2400" b="1">
                <a:solidFill>
                  <a:srgbClr val="000000"/>
                </a:solidFill>
              </a:rPr>
              <a:t>口、 </a:t>
            </a:r>
            <a:r>
              <a:rPr kumimoji="1" lang="en-US" altLang="zh-CN" sz="2400" b="1">
                <a:solidFill>
                  <a:srgbClr val="000000"/>
                </a:solidFill>
              </a:rPr>
              <a:t>B</a:t>
            </a:r>
            <a:r>
              <a:rPr kumimoji="1" lang="zh-CN" altLang="en-US" sz="2400" b="1">
                <a:solidFill>
                  <a:srgbClr val="000000"/>
                </a:solidFill>
              </a:rPr>
              <a:t>口、外</a:t>
            </a:r>
          </a:p>
          <a:p>
            <a:pPr fontAlgn="base">
              <a:spcBef>
                <a:spcPct val="0"/>
              </a:spcBef>
              <a:spcAft>
                <a:spcPct val="0"/>
              </a:spcAft>
              <a:defRPr/>
            </a:pPr>
            <a:r>
              <a:rPr kumimoji="1" lang="zh-CN" altLang="en-US" sz="2400" b="1">
                <a:solidFill>
                  <a:srgbClr val="000000"/>
                </a:solidFill>
              </a:rPr>
              <a:t>部输入</a:t>
            </a:r>
            <a:r>
              <a:rPr kumimoji="1" lang="en-US" altLang="zh-CN" sz="2400" b="1">
                <a:solidFill>
                  <a:srgbClr val="000000"/>
                </a:solidFill>
              </a:rPr>
              <a:t>D</a:t>
            </a:r>
            <a:r>
              <a:rPr kumimoji="1" lang="zh-CN" altLang="en-US" sz="2400" b="1">
                <a:solidFill>
                  <a:srgbClr val="000000"/>
                </a:solidFill>
              </a:rPr>
              <a:t>数据的</a:t>
            </a:r>
          </a:p>
          <a:p>
            <a:pPr fontAlgn="base">
              <a:spcBef>
                <a:spcPct val="0"/>
              </a:spcBef>
              <a:spcAft>
                <a:spcPct val="0"/>
              </a:spcAft>
              <a:defRPr/>
            </a:pPr>
            <a:r>
              <a:rPr kumimoji="1" lang="en-US" altLang="zh-CN" sz="2400" b="1">
                <a:solidFill>
                  <a:srgbClr val="000000"/>
                </a:solidFill>
              </a:rPr>
              <a:t>8 </a:t>
            </a:r>
            <a:r>
              <a:rPr kumimoji="1" lang="zh-CN" altLang="en-US" sz="2400" b="1">
                <a:solidFill>
                  <a:srgbClr val="000000"/>
                </a:solidFill>
              </a:rPr>
              <a:t>种不同组合。</a:t>
            </a:r>
          </a:p>
        </p:txBody>
      </p:sp>
      <p:sp>
        <p:nvSpPr>
          <p:cNvPr id="30759" name="Text Box 39"/>
          <p:cNvSpPr txBox="1">
            <a:spLocks noChangeArrowheads="1"/>
          </p:cNvSpPr>
          <p:nvPr/>
        </p:nvSpPr>
        <p:spPr bwMode="auto">
          <a:xfrm>
            <a:off x="2643188" y="4295775"/>
            <a:ext cx="5311775" cy="1033463"/>
          </a:xfrm>
          <a:prstGeom prst="rect">
            <a:avLst/>
          </a:prstGeom>
          <a:solidFill>
            <a:srgbClr val="FF6600"/>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8</a:t>
            </a:r>
            <a:r>
              <a:rPr kumimoji="1" lang="zh-CN" altLang="en-US" sz="2400" b="1">
                <a:solidFill>
                  <a:srgbClr val="000000"/>
                </a:solidFill>
              </a:rPr>
              <a:t>种数据组合</a:t>
            </a:r>
            <a:r>
              <a:rPr kumimoji="1" lang="en-US" altLang="zh-CN" sz="2400" b="1">
                <a:solidFill>
                  <a:srgbClr val="000000"/>
                </a:solidFill>
              </a:rPr>
              <a:t>(R</a:t>
            </a:r>
            <a:r>
              <a:rPr kumimoji="1" lang="zh-CN" altLang="en-US" sz="2400" b="1">
                <a:solidFill>
                  <a:srgbClr val="000000"/>
                </a:solidFill>
              </a:rPr>
              <a:t>，</a:t>
            </a:r>
            <a:r>
              <a:rPr kumimoji="1" lang="en-US" altLang="zh-CN" sz="2400" b="1">
                <a:solidFill>
                  <a:srgbClr val="000000"/>
                </a:solidFill>
              </a:rPr>
              <a:t>S)</a:t>
            </a:r>
          </a:p>
          <a:p>
            <a:pPr algn="ctr" fontAlgn="base">
              <a:spcBef>
                <a:spcPct val="50000"/>
              </a:spcBef>
              <a:spcAft>
                <a:spcPct val="0"/>
              </a:spcAft>
              <a:defRPr/>
            </a:pPr>
            <a:r>
              <a:rPr kumimoji="1" lang="en-US" altLang="zh-CN" sz="2400" b="1">
                <a:solidFill>
                  <a:srgbClr val="000000"/>
                </a:solidFill>
              </a:rPr>
              <a:t>AQ  AB   0Q   0B    0A   DA   DQ   D0 </a:t>
            </a:r>
          </a:p>
        </p:txBody>
      </p:sp>
      <p:sp>
        <p:nvSpPr>
          <p:cNvPr id="30760" name="Text Box 40"/>
          <p:cNvSpPr txBox="1">
            <a:spLocks noChangeArrowheads="1"/>
          </p:cNvSpPr>
          <p:nvPr/>
        </p:nvSpPr>
        <p:spPr bwMode="auto">
          <a:xfrm>
            <a:off x="323850" y="5391150"/>
            <a:ext cx="2203450" cy="485775"/>
          </a:xfrm>
          <a:prstGeom prst="rect">
            <a:avLst/>
          </a:prstGeom>
          <a:solidFill>
            <a:srgbClr val="FFFF00"/>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3</a:t>
            </a:r>
            <a:r>
              <a:rPr kumimoji="1" lang="zh-CN" altLang="en-US" sz="2400" b="1">
                <a:solidFill>
                  <a:srgbClr val="000000"/>
                </a:solidFill>
              </a:rPr>
              <a:t>位数据选择码</a:t>
            </a:r>
          </a:p>
        </p:txBody>
      </p:sp>
      <p:sp>
        <p:nvSpPr>
          <p:cNvPr id="30761" name="Rectangle 41"/>
          <p:cNvSpPr>
            <a:spLocks noChangeArrowheads="1"/>
          </p:cNvSpPr>
          <p:nvPr/>
        </p:nvSpPr>
        <p:spPr bwMode="auto">
          <a:xfrm>
            <a:off x="2644775" y="5373688"/>
            <a:ext cx="5313363" cy="485775"/>
          </a:xfrm>
          <a:prstGeom prst="rect">
            <a:avLst/>
          </a:prstGeom>
          <a:solidFill>
            <a:srgbClr val="FFFF00"/>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0"/>
              </a:spcBef>
              <a:spcAft>
                <a:spcPct val="0"/>
              </a:spcAft>
              <a:defRPr/>
            </a:pPr>
            <a:r>
              <a:rPr kumimoji="1" lang="en-US" altLang="zh-CN" sz="2400" b="1">
                <a:solidFill>
                  <a:srgbClr val="000000"/>
                </a:solidFill>
              </a:rPr>
              <a:t> 000  001  010   011  100  101   110   111</a:t>
            </a:r>
          </a:p>
        </p:txBody>
      </p:sp>
      <p:sp>
        <p:nvSpPr>
          <p:cNvPr id="30762" name="Freeform 42"/>
          <p:cNvSpPr>
            <a:spLocks/>
          </p:cNvSpPr>
          <p:nvPr/>
        </p:nvSpPr>
        <p:spPr bwMode="auto">
          <a:xfrm>
            <a:off x="3225800" y="2895600"/>
            <a:ext cx="990600" cy="228600"/>
          </a:xfrm>
          <a:custGeom>
            <a:avLst/>
            <a:gdLst>
              <a:gd name="T0" fmla="*/ 624 w 624"/>
              <a:gd name="T1" fmla="*/ 144 h 144"/>
              <a:gd name="T2" fmla="*/ 0 w 624"/>
              <a:gd name="T3" fmla="*/ 144 h 144"/>
              <a:gd name="T4" fmla="*/ 0 w 624"/>
              <a:gd name="T5" fmla="*/ 0 h 144"/>
            </a:gdLst>
            <a:ahLst/>
            <a:cxnLst>
              <a:cxn ang="0">
                <a:pos x="T0" y="T1"/>
              </a:cxn>
              <a:cxn ang="0">
                <a:pos x="T2" y="T3"/>
              </a:cxn>
              <a:cxn ang="0">
                <a:pos x="T4" y="T5"/>
              </a:cxn>
            </a:cxnLst>
            <a:rect l="0" t="0" r="r" b="b"/>
            <a:pathLst>
              <a:path w="624" h="144">
                <a:moveTo>
                  <a:pt x="624" y="144"/>
                </a:moveTo>
                <a:lnTo>
                  <a:pt x="0" y="144"/>
                </a:lnTo>
                <a:lnTo>
                  <a:pt x="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A349F09F-F16F-0146-AF31-037C64C14A74}"/>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23</a:t>
            </a:fld>
            <a:endParaRPr lang="en-US" altLang="zh-CN">
              <a:solidFill>
                <a:srgbClr val="000000"/>
              </a:solidFill>
            </a:endParaRPr>
          </a:p>
        </p:txBody>
      </p:sp>
    </p:spTree>
    <p:extLst>
      <p:ext uri="{BB962C8B-B14F-4D97-AF65-F5344CB8AC3E}">
        <p14:creationId xmlns:p14="http://schemas.microsoft.com/office/powerpoint/2010/main" val="107141317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0722"/>
                                        </p:tgtEl>
                                        <p:attrNameLst>
                                          <p:attrName>style.visibility</p:attrName>
                                        </p:attrNameLst>
                                      </p:cBhvr>
                                      <p:to>
                                        <p:strVal val="visible"/>
                                      </p:to>
                                    </p:set>
                                    <p:animEffect transition="in" filter="dissolve">
                                      <p:cBhvr>
                                        <p:cTn id="7" dur="500"/>
                                        <p:tgtEl>
                                          <p:spTgt spid="30722"/>
                                        </p:tgtEl>
                                      </p:cBhvr>
                                    </p:animEffect>
                                  </p:childTnLst>
                                  <p:subTnLst>
                                    <p:set>
                                      <p:cBhvr override="childStyle">
                                        <p:cTn dur="1" fill="hold" display="0" masterRel="nextClick" afterEffect="1"/>
                                        <p:tgtEl>
                                          <p:spTgt spid="30722"/>
                                        </p:tgtEl>
                                        <p:attrNameLst>
                                          <p:attrName>style.visibility</p:attrName>
                                        </p:attrNameLst>
                                      </p:cBhvr>
                                      <p:to>
                                        <p:strVal val="hidden"/>
                                      </p:to>
                                    </p:set>
                                  </p:sub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0758"/>
                                        </p:tgtEl>
                                        <p:attrNameLst>
                                          <p:attrName>style.visibility</p:attrName>
                                        </p:attrNameLst>
                                      </p:cBhvr>
                                      <p:to>
                                        <p:strVal val="visible"/>
                                      </p:to>
                                    </p:set>
                                    <p:animEffect transition="in" filter="wipe(left)">
                                      <p:cBhvr>
                                        <p:cTn id="12" dur="500"/>
                                        <p:tgtEl>
                                          <p:spTgt spid="3075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0724"/>
                                        </p:tgtEl>
                                        <p:attrNameLst>
                                          <p:attrName>style.visibility</p:attrName>
                                        </p:attrNameLst>
                                      </p:cBhvr>
                                      <p:to>
                                        <p:strVal val="visible"/>
                                      </p:to>
                                    </p:set>
                                    <p:animEffect transition="in" filter="wipe(left)">
                                      <p:cBhvr>
                                        <p:cTn id="17" dur="500"/>
                                        <p:tgtEl>
                                          <p:spTgt spid="3072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30735"/>
                                        </p:tgtEl>
                                        <p:attrNameLst>
                                          <p:attrName>style.visibility</p:attrName>
                                        </p:attrNameLst>
                                      </p:cBhvr>
                                      <p:to>
                                        <p:strVal val="visible"/>
                                      </p:to>
                                    </p:set>
                                    <p:animEffect transition="in" filter="dissolve">
                                      <p:cBhvr>
                                        <p:cTn id="22" dur="500"/>
                                        <p:tgtEl>
                                          <p:spTgt spid="30735"/>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0725"/>
                                        </p:tgtEl>
                                        <p:attrNameLst>
                                          <p:attrName>style.visibility</p:attrName>
                                        </p:attrNameLst>
                                      </p:cBhvr>
                                      <p:to>
                                        <p:strVal val="visible"/>
                                      </p:to>
                                    </p:set>
                                    <p:animEffect transition="in" filter="wipe(left)">
                                      <p:cBhvr>
                                        <p:cTn id="27" dur="500"/>
                                        <p:tgtEl>
                                          <p:spTgt spid="3072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9" presetClass="entr" presetSubtype="0" fill="hold" nodeType="clickEffect">
                                  <p:stCondLst>
                                    <p:cond delay="0"/>
                                  </p:stCondLst>
                                  <p:childTnLst>
                                    <p:set>
                                      <p:cBhvr>
                                        <p:cTn id="31" dur="1" fill="hold">
                                          <p:stCondLst>
                                            <p:cond delay="0"/>
                                          </p:stCondLst>
                                        </p:cTn>
                                        <p:tgtEl>
                                          <p:spTgt spid="30757"/>
                                        </p:tgtEl>
                                        <p:attrNameLst>
                                          <p:attrName>style.visibility</p:attrName>
                                        </p:attrNameLst>
                                      </p:cBhvr>
                                      <p:to>
                                        <p:strVal val="visible"/>
                                      </p:to>
                                    </p:set>
                                    <p:animEffect transition="in" filter="dissolve">
                                      <p:cBhvr>
                                        <p:cTn id="32" dur="500"/>
                                        <p:tgtEl>
                                          <p:spTgt spid="3075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0751">
                                            <p:txEl>
                                              <p:pRg st="0" end="0"/>
                                            </p:txEl>
                                          </p:spTgt>
                                        </p:tgtEl>
                                        <p:attrNameLst>
                                          <p:attrName>style.visibility</p:attrName>
                                        </p:attrNameLst>
                                      </p:cBhvr>
                                      <p:to>
                                        <p:strVal val="visible"/>
                                      </p:to>
                                    </p:set>
                                    <p:animEffect transition="in" filter="wipe(left)">
                                      <p:cBhvr>
                                        <p:cTn id="37" dur="500"/>
                                        <p:tgtEl>
                                          <p:spTgt spid="30751">
                                            <p:txEl>
                                              <p:pRg st="0" end="0"/>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30759"/>
                                        </p:tgtEl>
                                        <p:attrNameLst>
                                          <p:attrName>style.visibility</p:attrName>
                                        </p:attrNameLst>
                                      </p:cBhvr>
                                      <p:to>
                                        <p:strVal val="visible"/>
                                      </p:to>
                                    </p:set>
                                    <p:animEffect transition="in" filter="wipe(left)">
                                      <p:cBhvr>
                                        <p:cTn id="42" dur="500"/>
                                        <p:tgtEl>
                                          <p:spTgt spid="30759"/>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30760"/>
                                        </p:tgtEl>
                                        <p:attrNameLst>
                                          <p:attrName>style.visibility</p:attrName>
                                        </p:attrNameLst>
                                      </p:cBhvr>
                                      <p:to>
                                        <p:strVal val="visible"/>
                                      </p:to>
                                    </p:set>
                                    <p:animEffect transition="in" filter="wipe(left)">
                                      <p:cBhvr>
                                        <p:cTn id="47" dur="500"/>
                                        <p:tgtEl>
                                          <p:spTgt spid="3076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30761"/>
                                        </p:tgtEl>
                                        <p:attrNameLst>
                                          <p:attrName>style.visibility</p:attrName>
                                        </p:attrNameLst>
                                      </p:cBhvr>
                                      <p:to>
                                        <p:strVal val="visible"/>
                                      </p:to>
                                    </p:set>
                                    <p:animEffect transition="in" filter="wipe(left)">
                                      <p:cBhvr>
                                        <p:cTn id="52" dur="500"/>
                                        <p:tgtEl>
                                          <p:spTgt spid="307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2" grpId="0" animBg="1" autoUpdateAnimBg="0"/>
      <p:bldP spid="30724" grpId="0" animBg="1" autoUpdateAnimBg="0"/>
      <p:bldP spid="30725" grpId="0" animBg="1" autoUpdateAnimBg="0"/>
      <p:bldP spid="30751" grpId="0" build="p" autoUpdateAnimBg="0"/>
      <p:bldP spid="30758" grpId="0" animBg="1" autoUpdateAnimBg="0"/>
      <p:bldP spid="30759" grpId="0" animBg="1" autoUpdateAnimBg="0"/>
      <p:bldP spid="30760" grpId="0" animBg="1" autoUpdateAnimBg="0"/>
      <p:bldP spid="30761" grpId="0" animBg="1"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Box 2"/>
          <p:cNvSpPr txBox="1">
            <a:spLocks noChangeArrowheads="1"/>
          </p:cNvSpPr>
          <p:nvPr/>
        </p:nvSpPr>
        <p:spPr bwMode="auto">
          <a:xfrm>
            <a:off x="2971800" y="4291013"/>
            <a:ext cx="2249488" cy="1042987"/>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 B      16</a:t>
            </a:r>
            <a:r>
              <a:rPr kumimoji="1" lang="zh-CN" altLang="en-US" sz="2400" b="1">
                <a:solidFill>
                  <a:srgbClr val="000000"/>
                </a:solidFill>
              </a:rPr>
              <a:t>个     </a:t>
            </a:r>
            <a:r>
              <a:rPr kumimoji="1" lang="en-US" altLang="zh-CN" sz="2400" b="1">
                <a:solidFill>
                  <a:srgbClr val="000000"/>
                </a:solidFill>
              </a:rPr>
              <a:t>A </a:t>
            </a:r>
          </a:p>
          <a:p>
            <a:pPr algn="ctr" fontAlgn="base">
              <a:spcBef>
                <a:spcPct val="50000"/>
              </a:spcBef>
              <a:spcAft>
                <a:spcPct val="0"/>
              </a:spcAft>
              <a:defRPr/>
            </a:pPr>
            <a:r>
              <a:rPr kumimoji="1" lang="zh-CN" altLang="en-US" sz="2400" b="1">
                <a:solidFill>
                  <a:srgbClr val="000000"/>
                </a:solidFill>
              </a:rPr>
              <a:t>通用寄存器</a:t>
            </a:r>
          </a:p>
        </p:txBody>
      </p:sp>
      <p:sp>
        <p:nvSpPr>
          <p:cNvPr id="31747" name="Text Box 3"/>
          <p:cNvSpPr txBox="1">
            <a:spLocks noChangeArrowheads="1"/>
          </p:cNvSpPr>
          <p:nvPr/>
        </p:nvSpPr>
        <p:spPr bwMode="auto">
          <a:xfrm>
            <a:off x="2671763" y="2433638"/>
            <a:ext cx="1141412"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1748" name="Text Box 4"/>
          <p:cNvSpPr txBox="1">
            <a:spLocks noChangeArrowheads="1"/>
          </p:cNvSpPr>
          <p:nvPr/>
        </p:nvSpPr>
        <p:spPr bwMode="auto">
          <a:xfrm>
            <a:off x="4119563" y="2433638"/>
            <a:ext cx="1141412"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31749" name="Text Box 5"/>
          <p:cNvSpPr txBox="1">
            <a:spLocks noChangeArrowheads="1"/>
          </p:cNvSpPr>
          <p:nvPr/>
        </p:nvSpPr>
        <p:spPr bwMode="auto">
          <a:xfrm>
            <a:off x="760413" y="4538663"/>
            <a:ext cx="1139825" cy="495300"/>
          </a:xfrm>
          <a:prstGeom prst="rect">
            <a:avLst/>
          </a:prstGeom>
          <a:solidFill>
            <a:srgbClr val="FF6600"/>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1750" name="Text Box 6"/>
          <p:cNvSpPr txBox="1">
            <a:spLocks noChangeArrowheads="1"/>
          </p:cNvSpPr>
          <p:nvPr/>
        </p:nvSpPr>
        <p:spPr bwMode="auto">
          <a:xfrm>
            <a:off x="3503613" y="5638800"/>
            <a:ext cx="1139825" cy="495300"/>
          </a:xfrm>
          <a:prstGeom prst="rect">
            <a:avLst/>
          </a:prstGeom>
          <a:solidFill>
            <a:srgbClr val="FF6600"/>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1751" name="Text Box 7"/>
          <p:cNvSpPr txBox="1">
            <a:spLocks noChangeArrowheads="1"/>
          </p:cNvSpPr>
          <p:nvPr/>
        </p:nvSpPr>
        <p:spPr bwMode="auto">
          <a:xfrm>
            <a:off x="3182938" y="1366838"/>
            <a:ext cx="1924050" cy="860425"/>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31752" name="Text Box 8"/>
          <p:cNvSpPr txBox="1">
            <a:spLocks noChangeArrowheads="1"/>
          </p:cNvSpPr>
          <p:nvPr/>
        </p:nvSpPr>
        <p:spPr bwMode="auto">
          <a:xfrm>
            <a:off x="2571750" y="3562350"/>
            <a:ext cx="1344613"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锁存器</a:t>
            </a:r>
          </a:p>
        </p:txBody>
      </p:sp>
      <p:sp>
        <p:nvSpPr>
          <p:cNvPr id="31753" name="Text Box 9"/>
          <p:cNvSpPr txBox="1">
            <a:spLocks noChangeArrowheads="1"/>
          </p:cNvSpPr>
          <p:nvPr/>
        </p:nvSpPr>
        <p:spPr bwMode="auto">
          <a:xfrm>
            <a:off x="4087813" y="3562350"/>
            <a:ext cx="1362075"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锁存器</a:t>
            </a:r>
          </a:p>
        </p:txBody>
      </p:sp>
      <p:sp>
        <p:nvSpPr>
          <p:cNvPr id="31754" name="Text Box 10"/>
          <p:cNvSpPr txBox="1">
            <a:spLocks noChangeArrowheads="1"/>
          </p:cNvSpPr>
          <p:nvPr/>
        </p:nvSpPr>
        <p:spPr bwMode="auto">
          <a:xfrm>
            <a:off x="603250" y="3576638"/>
            <a:ext cx="1377950" cy="495300"/>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a:t>
            </a:r>
            <a:r>
              <a:rPr kumimoji="1" lang="zh-CN" altLang="en-US" sz="2400" b="1">
                <a:solidFill>
                  <a:srgbClr val="000000"/>
                </a:solidFill>
              </a:rPr>
              <a:t>寄存器</a:t>
            </a:r>
          </a:p>
        </p:txBody>
      </p:sp>
      <p:sp>
        <p:nvSpPr>
          <p:cNvPr id="31755" name="Line 11"/>
          <p:cNvSpPr>
            <a:spLocks noChangeShapeType="1"/>
          </p:cNvSpPr>
          <p:nvPr/>
        </p:nvSpPr>
        <p:spPr bwMode="auto">
          <a:xfrm flipV="1">
            <a:off x="32004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56" name="Line 12"/>
          <p:cNvSpPr>
            <a:spLocks noChangeShapeType="1"/>
          </p:cNvSpPr>
          <p:nvPr/>
        </p:nvSpPr>
        <p:spPr bwMode="auto">
          <a:xfrm flipV="1">
            <a:off x="49530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57" name="Line 13"/>
          <p:cNvSpPr>
            <a:spLocks noChangeShapeType="1"/>
          </p:cNvSpPr>
          <p:nvPr/>
        </p:nvSpPr>
        <p:spPr bwMode="auto">
          <a:xfrm flipV="1">
            <a:off x="1219200" y="4038600"/>
            <a:ext cx="0" cy="5334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58" name="Line 14"/>
          <p:cNvSpPr>
            <a:spLocks noChangeShapeType="1"/>
          </p:cNvSpPr>
          <p:nvPr/>
        </p:nvSpPr>
        <p:spPr bwMode="auto">
          <a:xfrm flipV="1">
            <a:off x="4419600" y="9906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59" name="Line 15"/>
          <p:cNvSpPr>
            <a:spLocks noChangeShapeType="1"/>
          </p:cNvSpPr>
          <p:nvPr/>
        </p:nvSpPr>
        <p:spPr bwMode="auto">
          <a:xfrm flipV="1">
            <a:off x="34290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0" name="Line 16"/>
          <p:cNvSpPr>
            <a:spLocks noChangeShapeType="1"/>
          </p:cNvSpPr>
          <p:nvPr/>
        </p:nvSpPr>
        <p:spPr bwMode="auto">
          <a:xfrm flipV="1">
            <a:off x="48006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1" name="Line 17"/>
          <p:cNvSpPr>
            <a:spLocks noChangeShapeType="1"/>
          </p:cNvSpPr>
          <p:nvPr/>
        </p:nvSpPr>
        <p:spPr bwMode="auto">
          <a:xfrm flipH="1" flipV="1">
            <a:off x="3200400" y="2895600"/>
            <a:ext cx="1588"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2" name="Line 18"/>
          <p:cNvSpPr>
            <a:spLocks noChangeShapeType="1"/>
          </p:cNvSpPr>
          <p:nvPr/>
        </p:nvSpPr>
        <p:spPr bwMode="auto">
          <a:xfrm flipV="1">
            <a:off x="4495800" y="2895600"/>
            <a:ext cx="0"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3" name="Oval 19"/>
          <p:cNvSpPr>
            <a:spLocks noChangeArrowheads="1"/>
          </p:cNvSpPr>
          <p:nvPr/>
        </p:nvSpPr>
        <p:spPr bwMode="auto">
          <a:xfrm>
            <a:off x="4457700" y="3124200"/>
            <a:ext cx="76200" cy="762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4" name="Freeform 20"/>
          <p:cNvSpPr>
            <a:spLocks/>
          </p:cNvSpPr>
          <p:nvPr/>
        </p:nvSpPr>
        <p:spPr bwMode="auto">
          <a:xfrm>
            <a:off x="1371600" y="2895600"/>
            <a:ext cx="1524000" cy="685800"/>
          </a:xfrm>
          <a:custGeom>
            <a:avLst/>
            <a:gdLst>
              <a:gd name="T0" fmla="*/ 0 w 960"/>
              <a:gd name="T1" fmla="*/ 336 h 336"/>
              <a:gd name="T2" fmla="*/ 0 w 960"/>
              <a:gd name="T3" fmla="*/ 192 h 336"/>
              <a:gd name="T4" fmla="*/ 960 w 960"/>
              <a:gd name="T5" fmla="*/ 192 h 336"/>
              <a:gd name="T6" fmla="*/ 960 w 960"/>
              <a:gd name="T7" fmla="*/ 0 h 336"/>
            </a:gdLst>
            <a:ahLst/>
            <a:cxnLst>
              <a:cxn ang="0">
                <a:pos x="T0" y="T1"/>
              </a:cxn>
              <a:cxn ang="0">
                <a:pos x="T2" y="T3"/>
              </a:cxn>
              <a:cxn ang="0">
                <a:pos x="T4" y="T5"/>
              </a:cxn>
              <a:cxn ang="0">
                <a:pos x="T6" y="T7"/>
              </a:cxn>
            </a:cxnLst>
            <a:rect l="0" t="0" r="r" b="b"/>
            <a:pathLst>
              <a:path w="960" h="336">
                <a:moveTo>
                  <a:pt x="0" y="336"/>
                </a:moveTo>
                <a:lnTo>
                  <a:pt x="0" y="192"/>
                </a:lnTo>
                <a:lnTo>
                  <a:pt x="960" y="192"/>
                </a:lnTo>
                <a:lnTo>
                  <a:pt x="96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5" name="Freeform 21"/>
          <p:cNvSpPr>
            <a:spLocks/>
          </p:cNvSpPr>
          <p:nvPr/>
        </p:nvSpPr>
        <p:spPr bwMode="auto">
          <a:xfrm>
            <a:off x="1524000" y="3276600"/>
            <a:ext cx="914400" cy="2438400"/>
          </a:xfrm>
          <a:custGeom>
            <a:avLst/>
            <a:gdLst>
              <a:gd name="T0" fmla="*/ 576 w 576"/>
              <a:gd name="T1" fmla="*/ 0 h 1488"/>
              <a:gd name="T2" fmla="*/ 576 w 576"/>
              <a:gd name="T3" fmla="*/ 1488 h 1488"/>
              <a:gd name="T4" fmla="*/ 0 w 576"/>
              <a:gd name="T5" fmla="*/ 1488 h 1488"/>
              <a:gd name="T6" fmla="*/ 0 w 576"/>
              <a:gd name="T7" fmla="*/ 1296 h 1488"/>
            </a:gdLst>
            <a:ahLst/>
            <a:cxnLst>
              <a:cxn ang="0">
                <a:pos x="T0" y="T1"/>
              </a:cxn>
              <a:cxn ang="0">
                <a:pos x="T2" y="T3"/>
              </a:cxn>
              <a:cxn ang="0">
                <a:pos x="T4" y="T5"/>
              </a:cxn>
              <a:cxn ang="0">
                <a:pos x="T6" y="T7"/>
              </a:cxn>
            </a:cxnLst>
            <a:rect l="0" t="0" r="r" b="b"/>
            <a:pathLst>
              <a:path w="576" h="1488">
                <a:moveTo>
                  <a:pt x="576" y="0"/>
                </a:moveTo>
                <a:lnTo>
                  <a:pt x="576" y="1488"/>
                </a:lnTo>
                <a:lnTo>
                  <a:pt x="0" y="1488"/>
                </a:lnTo>
                <a:lnTo>
                  <a:pt x="0" y="1296"/>
                </a:lnTo>
              </a:path>
            </a:pathLst>
          </a:custGeom>
          <a:noFill/>
          <a:ln w="38100"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6" name="Line 22"/>
          <p:cNvSpPr>
            <a:spLocks noChangeShapeType="1"/>
          </p:cNvSpPr>
          <p:nvPr/>
        </p:nvSpPr>
        <p:spPr bwMode="auto">
          <a:xfrm flipV="1">
            <a:off x="1524000" y="5029200"/>
            <a:ext cx="2286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7" name="Line 23"/>
          <p:cNvSpPr>
            <a:spLocks noChangeShapeType="1"/>
          </p:cNvSpPr>
          <p:nvPr/>
        </p:nvSpPr>
        <p:spPr bwMode="auto">
          <a:xfrm flipH="1" flipV="1">
            <a:off x="1295400" y="5029200"/>
            <a:ext cx="2286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8" name="Line 24"/>
          <p:cNvSpPr>
            <a:spLocks noChangeShapeType="1"/>
          </p:cNvSpPr>
          <p:nvPr/>
        </p:nvSpPr>
        <p:spPr bwMode="auto">
          <a:xfrm flipV="1">
            <a:off x="4038600" y="5334000"/>
            <a:ext cx="0" cy="304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69" name="Line 25"/>
          <p:cNvSpPr>
            <a:spLocks noChangeShapeType="1"/>
          </p:cNvSpPr>
          <p:nvPr/>
        </p:nvSpPr>
        <p:spPr bwMode="auto">
          <a:xfrm flipV="1">
            <a:off x="990600" y="5029200"/>
            <a:ext cx="0" cy="1447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0" name="Line 26"/>
          <p:cNvSpPr>
            <a:spLocks noChangeShapeType="1"/>
          </p:cNvSpPr>
          <p:nvPr/>
        </p:nvSpPr>
        <p:spPr bwMode="auto">
          <a:xfrm flipH="1" flipV="1">
            <a:off x="3733800" y="6129338"/>
            <a:ext cx="3048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1" name="Line 27"/>
          <p:cNvSpPr>
            <a:spLocks noChangeShapeType="1"/>
          </p:cNvSpPr>
          <p:nvPr/>
        </p:nvSpPr>
        <p:spPr bwMode="auto">
          <a:xfrm flipV="1">
            <a:off x="4038600" y="6129338"/>
            <a:ext cx="3048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2" name="Line 28"/>
          <p:cNvSpPr>
            <a:spLocks noChangeShapeType="1"/>
          </p:cNvSpPr>
          <p:nvPr/>
        </p:nvSpPr>
        <p:spPr bwMode="auto">
          <a:xfrm flipH="1">
            <a:off x="2743200" y="14478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3" name="Line 29"/>
          <p:cNvSpPr>
            <a:spLocks noChangeShapeType="1"/>
          </p:cNvSpPr>
          <p:nvPr/>
        </p:nvSpPr>
        <p:spPr bwMode="auto">
          <a:xfrm flipH="1" flipV="1">
            <a:off x="2743200" y="16764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4" name="Line 30"/>
          <p:cNvSpPr>
            <a:spLocks noChangeShapeType="1"/>
          </p:cNvSpPr>
          <p:nvPr/>
        </p:nvSpPr>
        <p:spPr bwMode="auto">
          <a:xfrm flipH="1">
            <a:off x="2743200" y="19050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5" name="Line 31"/>
          <p:cNvSpPr>
            <a:spLocks noChangeShapeType="1"/>
          </p:cNvSpPr>
          <p:nvPr/>
        </p:nvSpPr>
        <p:spPr bwMode="auto">
          <a:xfrm flipH="1" flipV="1">
            <a:off x="2743200" y="21336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6" name="Line 32"/>
          <p:cNvSpPr>
            <a:spLocks noChangeShapeType="1"/>
          </p:cNvSpPr>
          <p:nvPr/>
        </p:nvSpPr>
        <p:spPr bwMode="auto">
          <a:xfrm flipH="1">
            <a:off x="5105400" y="2133600"/>
            <a:ext cx="381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7" name="Line 33"/>
          <p:cNvSpPr>
            <a:spLocks noChangeShapeType="1"/>
          </p:cNvSpPr>
          <p:nvPr/>
        </p:nvSpPr>
        <p:spPr bwMode="auto">
          <a:xfrm>
            <a:off x="3048000" y="5900738"/>
            <a:ext cx="5334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8" name="Line 34"/>
          <p:cNvSpPr>
            <a:spLocks noChangeShapeType="1"/>
          </p:cNvSpPr>
          <p:nvPr/>
        </p:nvSpPr>
        <p:spPr bwMode="auto">
          <a:xfrm>
            <a:off x="4572000" y="5900738"/>
            <a:ext cx="5334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79" name="Line 35"/>
          <p:cNvSpPr>
            <a:spLocks noChangeShapeType="1"/>
          </p:cNvSpPr>
          <p:nvPr/>
        </p:nvSpPr>
        <p:spPr bwMode="auto">
          <a:xfrm>
            <a:off x="381000" y="4800600"/>
            <a:ext cx="3810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80" name="Line 36"/>
          <p:cNvSpPr>
            <a:spLocks noChangeShapeType="1"/>
          </p:cNvSpPr>
          <p:nvPr/>
        </p:nvSpPr>
        <p:spPr bwMode="auto">
          <a:xfrm>
            <a:off x="1905000" y="4800600"/>
            <a:ext cx="3810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81" name="Line 37"/>
          <p:cNvSpPr>
            <a:spLocks noChangeShapeType="1"/>
          </p:cNvSpPr>
          <p:nvPr/>
        </p:nvSpPr>
        <p:spPr bwMode="auto">
          <a:xfrm flipH="1">
            <a:off x="5181600" y="46482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82" name="Line 38"/>
          <p:cNvSpPr>
            <a:spLocks noChangeShapeType="1"/>
          </p:cNvSpPr>
          <p:nvPr/>
        </p:nvSpPr>
        <p:spPr bwMode="auto">
          <a:xfrm flipH="1">
            <a:off x="5181600" y="49530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83" name="Text Box 39"/>
          <p:cNvSpPr txBox="1">
            <a:spLocks noChangeArrowheads="1"/>
          </p:cNvSpPr>
          <p:nvPr/>
        </p:nvSpPr>
        <p:spPr bwMode="auto">
          <a:xfrm>
            <a:off x="5200650" y="1600200"/>
            <a:ext cx="574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31784" name="Text Box 40"/>
          <p:cNvSpPr txBox="1">
            <a:spLocks noChangeArrowheads="1"/>
          </p:cNvSpPr>
          <p:nvPr/>
        </p:nvSpPr>
        <p:spPr bwMode="auto">
          <a:xfrm>
            <a:off x="228600" y="4267200"/>
            <a:ext cx="5730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Q3</a:t>
            </a:r>
          </a:p>
        </p:txBody>
      </p:sp>
      <p:sp>
        <p:nvSpPr>
          <p:cNvPr id="31785" name="Text Box 41"/>
          <p:cNvSpPr txBox="1">
            <a:spLocks noChangeArrowheads="1"/>
          </p:cNvSpPr>
          <p:nvPr/>
        </p:nvSpPr>
        <p:spPr bwMode="auto">
          <a:xfrm>
            <a:off x="1865313" y="4267200"/>
            <a:ext cx="573087"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Q0</a:t>
            </a:r>
          </a:p>
        </p:txBody>
      </p:sp>
      <p:sp>
        <p:nvSpPr>
          <p:cNvPr id="31786" name="Text Box 42"/>
          <p:cNvSpPr txBox="1">
            <a:spLocks noChangeArrowheads="1"/>
          </p:cNvSpPr>
          <p:nvPr/>
        </p:nvSpPr>
        <p:spPr bwMode="auto">
          <a:xfrm>
            <a:off x="4648200" y="5938838"/>
            <a:ext cx="1065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p:txBody>
      </p:sp>
      <p:sp>
        <p:nvSpPr>
          <p:cNvPr id="31787" name="Text Box 43"/>
          <p:cNvSpPr txBox="1">
            <a:spLocks noChangeArrowheads="1"/>
          </p:cNvSpPr>
          <p:nvPr/>
        </p:nvSpPr>
        <p:spPr bwMode="auto">
          <a:xfrm>
            <a:off x="2363788" y="5900738"/>
            <a:ext cx="1065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RAM3</a:t>
            </a:r>
          </a:p>
        </p:txBody>
      </p:sp>
      <p:sp>
        <p:nvSpPr>
          <p:cNvPr id="31788" name="Text Box 44"/>
          <p:cNvSpPr txBox="1">
            <a:spLocks noChangeArrowheads="1"/>
          </p:cNvSpPr>
          <p:nvPr/>
        </p:nvSpPr>
        <p:spPr bwMode="auto">
          <a:xfrm>
            <a:off x="3886200" y="762000"/>
            <a:ext cx="3698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31789" name="Text Box 45"/>
          <p:cNvSpPr txBox="1">
            <a:spLocks noChangeArrowheads="1"/>
          </p:cNvSpPr>
          <p:nvPr/>
        </p:nvSpPr>
        <p:spPr bwMode="auto">
          <a:xfrm>
            <a:off x="1447800" y="1295400"/>
            <a:ext cx="1252538" cy="1139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b="1">
                <a:solidFill>
                  <a:srgbClr val="000000"/>
                </a:solidFill>
              </a:rPr>
              <a:t>F3</a:t>
            </a:r>
          </a:p>
          <a:p>
            <a:pPr algn="ctr" fontAlgn="base">
              <a:lnSpc>
                <a:spcPct val="50000"/>
              </a:lnSpc>
              <a:spcBef>
                <a:spcPct val="50000"/>
              </a:spcBef>
              <a:spcAft>
                <a:spcPct val="0"/>
              </a:spcAft>
              <a:defRPr/>
            </a:pPr>
            <a:r>
              <a:rPr kumimoji="1" lang="en-US" altLang="zh-CN" b="1">
                <a:solidFill>
                  <a:srgbClr val="000000"/>
                </a:solidFill>
              </a:rPr>
              <a:t>F=0000</a:t>
            </a:r>
          </a:p>
          <a:p>
            <a:pPr algn="ctr" fontAlgn="base">
              <a:lnSpc>
                <a:spcPct val="50000"/>
              </a:lnSpc>
              <a:spcBef>
                <a:spcPct val="50000"/>
              </a:spcBef>
              <a:spcAft>
                <a:spcPct val="0"/>
              </a:spcAft>
              <a:defRPr/>
            </a:pPr>
            <a:r>
              <a:rPr kumimoji="1" lang="en-US" altLang="zh-CN" b="1">
                <a:solidFill>
                  <a:srgbClr val="000000"/>
                </a:solidFill>
              </a:rPr>
              <a:t>OVR</a:t>
            </a:r>
          </a:p>
          <a:p>
            <a:pPr algn="ctr" fontAlgn="base">
              <a:lnSpc>
                <a:spcPct val="50000"/>
              </a:lnSpc>
              <a:spcBef>
                <a:spcPct val="50000"/>
              </a:spcBef>
              <a:spcAft>
                <a:spcPct val="0"/>
              </a:spcAft>
              <a:defRPr/>
            </a:pPr>
            <a:r>
              <a:rPr kumimoji="1" lang="en-US" altLang="zh-CN" b="1">
                <a:solidFill>
                  <a:srgbClr val="000000"/>
                </a:solidFill>
              </a:rPr>
              <a:t>Cn+4</a:t>
            </a:r>
            <a:endParaRPr kumimoji="1" lang="en-US" altLang="zh-CN" sz="2400" b="1">
              <a:solidFill>
                <a:srgbClr val="000000"/>
              </a:solidFill>
            </a:endParaRPr>
          </a:p>
        </p:txBody>
      </p:sp>
      <p:sp>
        <p:nvSpPr>
          <p:cNvPr id="31790" name="Text Box 46"/>
          <p:cNvSpPr txBox="1">
            <a:spLocks noChangeArrowheads="1"/>
          </p:cNvSpPr>
          <p:nvPr/>
        </p:nvSpPr>
        <p:spPr bwMode="auto">
          <a:xfrm>
            <a:off x="5562600" y="3352800"/>
            <a:ext cx="10207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输入</a:t>
            </a:r>
            <a:r>
              <a:rPr kumimoji="1" lang="en-US" altLang="zh-CN" sz="2400" b="1">
                <a:solidFill>
                  <a:srgbClr val="000000"/>
                </a:solidFill>
              </a:rPr>
              <a:t>D</a:t>
            </a:r>
          </a:p>
        </p:txBody>
      </p:sp>
      <p:sp>
        <p:nvSpPr>
          <p:cNvPr id="31791" name="Text Box 47"/>
          <p:cNvSpPr txBox="1">
            <a:spLocks noChangeArrowheads="1"/>
          </p:cNvSpPr>
          <p:nvPr/>
        </p:nvSpPr>
        <p:spPr bwMode="auto">
          <a:xfrm>
            <a:off x="5259388" y="4191000"/>
            <a:ext cx="13239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口地址</a:t>
            </a:r>
          </a:p>
        </p:txBody>
      </p:sp>
      <p:sp>
        <p:nvSpPr>
          <p:cNvPr id="31792" name="Text Box 48"/>
          <p:cNvSpPr txBox="1">
            <a:spLocks noChangeArrowheads="1"/>
          </p:cNvSpPr>
          <p:nvPr/>
        </p:nvSpPr>
        <p:spPr bwMode="auto">
          <a:xfrm>
            <a:off x="5259388" y="4953000"/>
            <a:ext cx="13065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口地址</a:t>
            </a:r>
          </a:p>
        </p:txBody>
      </p:sp>
      <p:sp>
        <p:nvSpPr>
          <p:cNvPr id="31793" name="Line 49"/>
          <p:cNvSpPr>
            <a:spLocks noChangeShapeType="1"/>
          </p:cNvSpPr>
          <p:nvPr/>
        </p:nvSpPr>
        <p:spPr bwMode="auto">
          <a:xfrm>
            <a:off x="2971800" y="47244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94" name="Line 50"/>
          <p:cNvSpPr>
            <a:spLocks noChangeShapeType="1"/>
          </p:cNvSpPr>
          <p:nvPr/>
        </p:nvSpPr>
        <p:spPr bwMode="auto">
          <a:xfrm>
            <a:off x="2971800" y="44958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95" name="Line 51"/>
          <p:cNvSpPr>
            <a:spLocks noChangeShapeType="1"/>
          </p:cNvSpPr>
          <p:nvPr/>
        </p:nvSpPr>
        <p:spPr bwMode="auto">
          <a:xfrm>
            <a:off x="2971800" y="49530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96" name="Freeform 52"/>
          <p:cNvSpPr>
            <a:spLocks/>
          </p:cNvSpPr>
          <p:nvPr/>
        </p:nvSpPr>
        <p:spPr bwMode="auto">
          <a:xfrm>
            <a:off x="5029200" y="2924175"/>
            <a:ext cx="1066800" cy="533400"/>
          </a:xfrm>
          <a:custGeom>
            <a:avLst/>
            <a:gdLst>
              <a:gd name="T0" fmla="*/ 528 w 528"/>
              <a:gd name="T1" fmla="*/ 240 h 240"/>
              <a:gd name="T2" fmla="*/ 0 w 528"/>
              <a:gd name="T3" fmla="*/ 240 h 240"/>
              <a:gd name="T4" fmla="*/ 0 w 528"/>
              <a:gd name="T5" fmla="*/ 0 h 240"/>
            </a:gdLst>
            <a:ahLst/>
            <a:cxnLst>
              <a:cxn ang="0">
                <a:pos x="T0" y="T1"/>
              </a:cxn>
              <a:cxn ang="0">
                <a:pos x="T2" y="T3"/>
              </a:cxn>
              <a:cxn ang="0">
                <a:pos x="T4" y="T5"/>
              </a:cxn>
            </a:cxnLst>
            <a:rect l="0" t="0" r="r" b="b"/>
            <a:pathLst>
              <a:path w="528" h="240">
                <a:moveTo>
                  <a:pt x="528" y="240"/>
                </a:moveTo>
                <a:lnTo>
                  <a:pt x="0" y="240"/>
                </a:lnTo>
                <a:lnTo>
                  <a:pt x="0" y="0"/>
                </a:lnTo>
              </a:path>
            </a:pathLst>
          </a:custGeom>
          <a:noFill/>
          <a:ln w="5715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797" name="Rectangle 53"/>
          <p:cNvSpPr>
            <a:spLocks noChangeArrowheads="1"/>
          </p:cNvSpPr>
          <p:nvPr/>
        </p:nvSpPr>
        <p:spPr bwMode="auto">
          <a:xfrm>
            <a:off x="6804025" y="0"/>
            <a:ext cx="2282825" cy="3406775"/>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0"/>
              </a:spcBef>
              <a:spcAft>
                <a:spcPct val="0"/>
              </a:spcAft>
              <a:defRPr/>
            </a:pPr>
            <a:r>
              <a:rPr kumimoji="1" lang="zh-CN" altLang="en-US" sz="2400" b="1">
                <a:solidFill>
                  <a:srgbClr val="000000"/>
                </a:solidFill>
              </a:rPr>
              <a:t>一组三选一门</a:t>
            </a:r>
          </a:p>
          <a:p>
            <a:pPr algn="ctr" fontAlgn="base">
              <a:spcBef>
                <a:spcPct val="0"/>
              </a:spcBef>
              <a:spcAft>
                <a:spcPct val="0"/>
              </a:spcAft>
              <a:defRPr/>
            </a:pPr>
            <a:r>
              <a:rPr kumimoji="1" lang="zh-CN" altLang="en-US" sz="2400" b="1">
                <a:solidFill>
                  <a:srgbClr val="000000"/>
                </a:solidFill>
              </a:rPr>
              <a:t>完成把</a:t>
            </a:r>
            <a:r>
              <a:rPr kumimoji="1" lang="en-US" altLang="zh-CN" sz="2400" b="1">
                <a:solidFill>
                  <a:srgbClr val="000000"/>
                </a:solidFill>
              </a:rPr>
              <a:t>ALU</a:t>
            </a:r>
            <a:r>
              <a:rPr kumimoji="1" lang="zh-CN" altLang="en-US" sz="2400" b="1">
                <a:solidFill>
                  <a:srgbClr val="000000"/>
                </a:solidFill>
              </a:rPr>
              <a:t>的</a:t>
            </a:r>
          </a:p>
          <a:p>
            <a:pPr algn="ctr" fontAlgn="base">
              <a:spcBef>
                <a:spcPct val="0"/>
              </a:spcBef>
              <a:spcAft>
                <a:spcPct val="0"/>
              </a:spcAft>
              <a:defRPr/>
            </a:pPr>
            <a:r>
              <a:rPr kumimoji="1" lang="zh-CN" altLang="en-US" sz="2400" b="1">
                <a:solidFill>
                  <a:srgbClr val="000000"/>
                </a:solidFill>
              </a:rPr>
              <a:t>输出、或左移</a:t>
            </a:r>
          </a:p>
          <a:p>
            <a:pPr algn="ctr" fontAlgn="base">
              <a:spcBef>
                <a:spcPct val="0"/>
              </a:spcBef>
              <a:spcAft>
                <a:spcPct val="0"/>
              </a:spcAft>
              <a:defRPr/>
            </a:pPr>
            <a:r>
              <a:rPr kumimoji="1" lang="zh-CN" altLang="en-US" sz="2400" b="1">
                <a:solidFill>
                  <a:srgbClr val="000000"/>
                </a:solidFill>
              </a:rPr>
              <a:t>一位、或右移</a:t>
            </a:r>
          </a:p>
          <a:p>
            <a:pPr algn="ctr" fontAlgn="base">
              <a:spcBef>
                <a:spcPct val="0"/>
              </a:spcBef>
              <a:spcAft>
                <a:spcPct val="0"/>
              </a:spcAft>
              <a:defRPr/>
            </a:pPr>
            <a:r>
              <a:rPr kumimoji="1" lang="zh-CN" altLang="en-US" sz="2400" b="1">
                <a:solidFill>
                  <a:srgbClr val="000000"/>
                </a:solidFill>
              </a:rPr>
              <a:t>一位的值送往</a:t>
            </a:r>
          </a:p>
          <a:p>
            <a:pPr algn="ctr" fontAlgn="base">
              <a:spcBef>
                <a:spcPct val="0"/>
              </a:spcBef>
              <a:spcAft>
                <a:spcPct val="0"/>
              </a:spcAft>
              <a:defRPr/>
            </a:pPr>
            <a:r>
              <a:rPr kumimoji="1" lang="zh-CN" altLang="en-US" sz="2400" b="1">
                <a:solidFill>
                  <a:srgbClr val="000000"/>
                </a:solidFill>
              </a:rPr>
              <a:t>通用寄存器组</a:t>
            </a:r>
          </a:p>
          <a:p>
            <a:pPr algn="ctr" fontAlgn="base">
              <a:spcBef>
                <a:spcPct val="0"/>
              </a:spcBef>
              <a:spcAft>
                <a:spcPct val="0"/>
              </a:spcAft>
              <a:defRPr/>
            </a:pPr>
            <a:r>
              <a:rPr kumimoji="1" lang="zh-CN" altLang="en-US" sz="2400" b="1">
                <a:solidFill>
                  <a:srgbClr val="000000"/>
                </a:solidFill>
              </a:rPr>
              <a:t>，最高、最低</a:t>
            </a:r>
          </a:p>
          <a:p>
            <a:pPr algn="ctr" fontAlgn="base">
              <a:spcBef>
                <a:spcPct val="0"/>
              </a:spcBef>
              <a:spcAft>
                <a:spcPct val="0"/>
              </a:spcAft>
              <a:defRPr/>
            </a:pPr>
            <a:r>
              <a:rPr kumimoji="1" lang="zh-CN" altLang="en-US" sz="2400" b="1">
                <a:solidFill>
                  <a:srgbClr val="000000"/>
                </a:solidFill>
              </a:rPr>
              <a:t>位移位信号有</a:t>
            </a:r>
          </a:p>
          <a:p>
            <a:pPr algn="ctr" fontAlgn="base">
              <a:spcBef>
                <a:spcPct val="0"/>
              </a:spcBef>
              <a:spcAft>
                <a:spcPct val="0"/>
              </a:spcAft>
              <a:defRPr/>
            </a:pPr>
            <a:r>
              <a:rPr kumimoji="1" lang="zh-CN" altLang="en-US" sz="2400" b="1">
                <a:solidFill>
                  <a:srgbClr val="000000"/>
                </a:solidFill>
              </a:rPr>
              <a:t>双向入</a:t>
            </a:r>
            <a:r>
              <a:rPr kumimoji="1" lang="en-US" altLang="zh-CN" sz="2400" b="1">
                <a:solidFill>
                  <a:srgbClr val="000000"/>
                </a:solidFill>
              </a:rPr>
              <a:t>/</a:t>
            </a:r>
            <a:r>
              <a:rPr kumimoji="1" lang="zh-CN" altLang="en-US" sz="2400" b="1">
                <a:solidFill>
                  <a:srgbClr val="000000"/>
                </a:solidFill>
              </a:rPr>
              <a:t>出问题</a:t>
            </a:r>
          </a:p>
        </p:txBody>
      </p:sp>
      <p:sp>
        <p:nvSpPr>
          <p:cNvPr id="31798" name="Rectangle 54"/>
          <p:cNvSpPr>
            <a:spLocks noChangeArrowheads="1"/>
          </p:cNvSpPr>
          <p:nvPr/>
        </p:nvSpPr>
        <p:spPr bwMode="auto">
          <a:xfrm>
            <a:off x="6804025" y="3451225"/>
            <a:ext cx="2279650" cy="3406775"/>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000000"/>
                </a:solidFill>
              </a:rPr>
              <a:t>一组三选一门</a:t>
            </a:r>
          </a:p>
          <a:p>
            <a:pPr fontAlgn="base">
              <a:spcBef>
                <a:spcPct val="0"/>
              </a:spcBef>
              <a:spcAft>
                <a:spcPct val="0"/>
              </a:spcAft>
              <a:defRPr/>
            </a:pPr>
            <a:r>
              <a:rPr kumimoji="1" lang="zh-CN" altLang="en-US" sz="2400" b="1">
                <a:solidFill>
                  <a:srgbClr val="000000"/>
                </a:solidFill>
              </a:rPr>
              <a:t>完成</a:t>
            </a:r>
            <a:r>
              <a:rPr kumimoji="1" lang="en-US" altLang="zh-CN" sz="2400" b="1">
                <a:solidFill>
                  <a:srgbClr val="000000"/>
                </a:solidFill>
              </a:rPr>
              <a:t>Q</a:t>
            </a:r>
            <a:r>
              <a:rPr kumimoji="1" lang="zh-CN" altLang="en-US" sz="2400" b="1">
                <a:solidFill>
                  <a:srgbClr val="000000"/>
                </a:solidFill>
              </a:rPr>
              <a:t>寄存器</a:t>
            </a:r>
          </a:p>
          <a:p>
            <a:pPr fontAlgn="base">
              <a:spcBef>
                <a:spcPct val="0"/>
              </a:spcBef>
              <a:spcAft>
                <a:spcPct val="0"/>
              </a:spcAft>
              <a:defRPr/>
            </a:pPr>
            <a:r>
              <a:rPr kumimoji="1" lang="zh-CN" altLang="en-US" sz="2400" b="1">
                <a:solidFill>
                  <a:srgbClr val="000000"/>
                </a:solidFill>
              </a:rPr>
              <a:t>的左移一位、</a:t>
            </a:r>
          </a:p>
          <a:p>
            <a:pPr fontAlgn="base">
              <a:spcBef>
                <a:spcPct val="0"/>
              </a:spcBef>
              <a:spcAft>
                <a:spcPct val="0"/>
              </a:spcAft>
              <a:defRPr/>
            </a:pPr>
            <a:r>
              <a:rPr kumimoji="1" lang="zh-CN" altLang="en-US" sz="2400" b="1">
                <a:solidFill>
                  <a:srgbClr val="000000"/>
                </a:solidFill>
              </a:rPr>
              <a:t>或右移一位、</a:t>
            </a:r>
          </a:p>
          <a:p>
            <a:pPr fontAlgn="base">
              <a:spcBef>
                <a:spcPct val="0"/>
              </a:spcBef>
              <a:spcAft>
                <a:spcPct val="0"/>
              </a:spcAft>
              <a:defRPr/>
            </a:pPr>
            <a:r>
              <a:rPr kumimoji="1" lang="zh-CN" altLang="en-US" sz="2400" b="1">
                <a:solidFill>
                  <a:srgbClr val="000000"/>
                </a:solidFill>
              </a:rPr>
              <a:t>或接收</a:t>
            </a:r>
            <a:r>
              <a:rPr kumimoji="1" lang="en-US" altLang="zh-CN" sz="2400" b="1">
                <a:solidFill>
                  <a:srgbClr val="000000"/>
                </a:solidFill>
              </a:rPr>
              <a:t>ALU</a:t>
            </a:r>
            <a:r>
              <a:rPr kumimoji="1" lang="zh-CN" altLang="en-US" sz="2400" b="1">
                <a:solidFill>
                  <a:srgbClr val="000000"/>
                </a:solidFill>
              </a:rPr>
              <a:t>输</a:t>
            </a:r>
          </a:p>
          <a:p>
            <a:pPr fontAlgn="base">
              <a:spcBef>
                <a:spcPct val="0"/>
              </a:spcBef>
              <a:spcAft>
                <a:spcPct val="0"/>
              </a:spcAft>
              <a:defRPr/>
            </a:pPr>
            <a:r>
              <a:rPr kumimoji="1" lang="zh-CN" altLang="en-US" sz="2400" b="1">
                <a:solidFill>
                  <a:srgbClr val="000000"/>
                </a:solidFill>
              </a:rPr>
              <a:t>出值的功能，</a:t>
            </a:r>
          </a:p>
          <a:p>
            <a:pPr fontAlgn="base">
              <a:spcBef>
                <a:spcPct val="0"/>
              </a:spcBef>
              <a:spcAft>
                <a:spcPct val="0"/>
              </a:spcAft>
              <a:defRPr/>
            </a:pPr>
            <a:r>
              <a:rPr kumimoji="1" lang="zh-CN" altLang="en-US" sz="2400" b="1">
                <a:solidFill>
                  <a:srgbClr val="000000"/>
                </a:solidFill>
              </a:rPr>
              <a:t>最高、最低位</a:t>
            </a:r>
          </a:p>
          <a:p>
            <a:pPr fontAlgn="base">
              <a:spcBef>
                <a:spcPct val="0"/>
              </a:spcBef>
              <a:spcAft>
                <a:spcPct val="0"/>
              </a:spcAft>
              <a:defRPr/>
            </a:pPr>
            <a:r>
              <a:rPr kumimoji="1" lang="zh-CN" altLang="en-US" sz="2400" b="1">
                <a:solidFill>
                  <a:srgbClr val="000000"/>
                </a:solidFill>
              </a:rPr>
              <a:t>移位信号有双</a:t>
            </a:r>
          </a:p>
          <a:p>
            <a:pPr fontAlgn="base">
              <a:spcBef>
                <a:spcPct val="0"/>
              </a:spcBef>
              <a:spcAft>
                <a:spcPct val="0"/>
              </a:spcAft>
              <a:defRPr/>
            </a:pPr>
            <a:r>
              <a:rPr kumimoji="1" lang="zh-CN" altLang="en-US" sz="2400" b="1">
                <a:solidFill>
                  <a:srgbClr val="000000"/>
                </a:solidFill>
              </a:rPr>
              <a:t>向入</a:t>
            </a:r>
            <a:r>
              <a:rPr kumimoji="1" lang="en-US" altLang="zh-CN" sz="2400" b="1">
                <a:solidFill>
                  <a:srgbClr val="000000"/>
                </a:solidFill>
              </a:rPr>
              <a:t>/</a:t>
            </a:r>
            <a:r>
              <a:rPr kumimoji="1" lang="zh-CN" altLang="en-US" sz="2400" b="1">
                <a:solidFill>
                  <a:srgbClr val="000000"/>
                </a:solidFill>
              </a:rPr>
              <a:t>出问题。</a:t>
            </a:r>
          </a:p>
        </p:txBody>
      </p:sp>
      <p:sp>
        <p:nvSpPr>
          <p:cNvPr id="31799" name="Freeform 55"/>
          <p:cNvSpPr>
            <a:spLocks/>
          </p:cNvSpPr>
          <p:nvPr/>
        </p:nvSpPr>
        <p:spPr bwMode="auto">
          <a:xfrm>
            <a:off x="228600" y="1219200"/>
            <a:ext cx="4191000" cy="5257800"/>
          </a:xfrm>
          <a:custGeom>
            <a:avLst/>
            <a:gdLst>
              <a:gd name="T0" fmla="*/ 2640 w 2640"/>
              <a:gd name="T1" fmla="*/ 0 h 3408"/>
              <a:gd name="T2" fmla="*/ 0 w 2640"/>
              <a:gd name="T3" fmla="*/ 0 h 3408"/>
              <a:gd name="T4" fmla="*/ 0 w 2640"/>
              <a:gd name="T5" fmla="*/ 3408 h 3408"/>
              <a:gd name="T6" fmla="*/ 2400 w 2640"/>
              <a:gd name="T7" fmla="*/ 3408 h 3408"/>
              <a:gd name="T8" fmla="*/ 2400 w 2640"/>
              <a:gd name="T9" fmla="*/ 3168 h 3408"/>
            </a:gdLst>
            <a:ahLst/>
            <a:cxnLst>
              <a:cxn ang="0">
                <a:pos x="T0" y="T1"/>
              </a:cxn>
              <a:cxn ang="0">
                <a:pos x="T2" y="T3"/>
              </a:cxn>
              <a:cxn ang="0">
                <a:pos x="T4" y="T5"/>
              </a:cxn>
              <a:cxn ang="0">
                <a:pos x="T6" y="T7"/>
              </a:cxn>
              <a:cxn ang="0">
                <a:pos x="T8" y="T9"/>
              </a:cxn>
            </a:cxnLst>
            <a:rect l="0" t="0" r="r" b="b"/>
            <a:pathLst>
              <a:path w="2640" h="3408">
                <a:moveTo>
                  <a:pt x="2640" y="0"/>
                </a:moveTo>
                <a:lnTo>
                  <a:pt x="0" y="0"/>
                </a:lnTo>
                <a:lnTo>
                  <a:pt x="0" y="3408"/>
                </a:lnTo>
                <a:lnTo>
                  <a:pt x="2400" y="3408"/>
                </a:lnTo>
                <a:lnTo>
                  <a:pt x="2400" y="3168"/>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1800" name="Freeform 56"/>
          <p:cNvSpPr>
            <a:spLocks/>
          </p:cNvSpPr>
          <p:nvPr/>
        </p:nvSpPr>
        <p:spPr bwMode="auto">
          <a:xfrm>
            <a:off x="3505200" y="2895600"/>
            <a:ext cx="990600" cy="304800"/>
          </a:xfrm>
          <a:custGeom>
            <a:avLst/>
            <a:gdLst>
              <a:gd name="T0" fmla="*/ 624 w 624"/>
              <a:gd name="T1" fmla="*/ 192 h 192"/>
              <a:gd name="T2" fmla="*/ 0 w 624"/>
              <a:gd name="T3" fmla="*/ 192 h 192"/>
              <a:gd name="T4" fmla="*/ 0 w 624"/>
              <a:gd name="T5" fmla="*/ 0 h 192"/>
            </a:gdLst>
            <a:ahLst/>
            <a:cxnLst>
              <a:cxn ang="0">
                <a:pos x="T0" y="T1"/>
              </a:cxn>
              <a:cxn ang="0">
                <a:pos x="T2" y="T3"/>
              </a:cxn>
              <a:cxn ang="0">
                <a:pos x="T4" y="T5"/>
              </a:cxn>
            </a:cxnLst>
            <a:rect l="0" t="0" r="r" b="b"/>
            <a:pathLst>
              <a:path w="624" h="192">
                <a:moveTo>
                  <a:pt x="624" y="192"/>
                </a:moveTo>
                <a:lnTo>
                  <a:pt x="0" y="192"/>
                </a:lnTo>
                <a:lnTo>
                  <a:pt x="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AB42A21C-F7D5-A54A-8362-C3FB47112065}"/>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24</a:t>
            </a:fld>
            <a:endParaRPr lang="en-US" altLang="zh-CN">
              <a:solidFill>
                <a:srgbClr val="000000"/>
              </a:solidFill>
            </a:endParaRPr>
          </a:p>
        </p:txBody>
      </p:sp>
    </p:spTree>
    <p:extLst>
      <p:ext uri="{BB962C8B-B14F-4D97-AF65-F5344CB8AC3E}">
        <p14:creationId xmlns:p14="http://schemas.microsoft.com/office/powerpoint/2010/main" val="59090255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1797"/>
                                        </p:tgtEl>
                                        <p:attrNameLst>
                                          <p:attrName>style.visibility</p:attrName>
                                        </p:attrNameLst>
                                      </p:cBhvr>
                                      <p:to>
                                        <p:strVal val="visible"/>
                                      </p:to>
                                    </p:set>
                                    <p:animEffect transition="in" filter="wipe(left)">
                                      <p:cBhvr>
                                        <p:cTn id="7" dur="500"/>
                                        <p:tgtEl>
                                          <p:spTgt spid="3179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1750"/>
                                        </p:tgtEl>
                                        <p:attrNameLst>
                                          <p:attrName>style.visibility</p:attrName>
                                        </p:attrNameLst>
                                      </p:cBhvr>
                                      <p:to>
                                        <p:strVal val="visible"/>
                                      </p:to>
                                    </p:set>
                                    <p:animEffect transition="in" filter="wipe(left)">
                                      <p:cBhvr>
                                        <p:cTn id="12" dur="500"/>
                                        <p:tgtEl>
                                          <p:spTgt spid="3175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31799"/>
                                        </p:tgtEl>
                                        <p:attrNameLst>
                                          <p:attrName>style.visibility</p:attrName>
                                        </p:attrNameLst>
                                      </p:cBhvr>
                                      <p:to>
                                        <p:strVal val="visible"/>
                                      </p:to>
                                    </p:set>
                                    <p:animEffect transition="in" filter="dissolve">
                                      <p:cBhvr>
                                        <p:cTn id="17" dur="500"/>
                                        <p:tgtEl>
                                          <p:spTgt spid="31799"/>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31771"/>
                                        </p:tgtEl>
                                        <p:attrNameLst>
                                          <p:attrName>style.visibility</p:attrName>
                                        </p:attrNameLst>
                                      </p:cBhvr>
                                      <p:to>
                                        <p:strVal val="visible"/>
                                      </p:to>
                                    </p:set>
                                    <p:animEffect transition="in" filter="dissolve">
                                      <p:cBhvr>
                                        <p:cTn id="22" dur="500"/>
                                        <p:tgtEl>
                                          <p:spTgt spid="31771"/>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9" presetClass="entr" presetSubtype="0" fill="hold" nodeType="clickEffect">
                                  <p:stCondLst>
                                    <p:cond delay="0"/>
                                  </p:stCondLst>
                                  <p:childTnLst>
                                    <p:set>
                                      <p:cBhvr>
                                        <p:cTn id="26" dur="1" fill="hold">
                                          <p:stCondLst>
                                            <p:cond delay="0"/>
                                          </p:stCondLst>
                                        </p:cTn>
                                        <p:tgtEl>
                                          <p:spTgt spid="31770"/>
                                        </p:tgtEl>
                                        <p:attrNameLst>
                                          <p:attrName>style.visibility</p:attrName>
                                        </p:attrNameLst>
                                      </p:cBhvr>
                                      <p:to>
                                        <p:strVal val="visible"/>
                                      </p:to>
                                    </p:set>
                                    <p:animEffect transition="in" filter="dissolve">
                                      <p:cBhvr>
                                        <p:cTn id="27" dur="500"/>
                                        <p:tgtEl>
                                          <p:spTgt spid="31770"/>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31778"/>
                                        </p:tgtEl>
                                        <p:attrNameLst>
                                          <p:attrName>style.visibility</p:attrName>
                                        </p:attrNameLst>
                                      </p:cBhvr>
                                      <p:to>
                                        <p:strVal val="visible"/>
                                      </p:to>
                                    </p:set>
                                    <p:animEffect transition="in" filter="wipe(left)">
                                      <p:cBhvr>
                                        <p:cTn id="32" dur="500"/>
                                        <p:tgtEl>
                                          <p:spTgt spid="31778"/>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1786">
                                            <p:txEl>
                                              <p:pRg st="0" end="0"/>
                                            </p:txEl>
                                          </p:spTgt>
                                        </p:tgtEl>
                                        <p:attrNameLst>
                                          <p:attrName>style.visibility</p:attrName>
                                        </p:attrNameLst>
                                      </p:cBhvr>
                                      <p:to>
                                        <p:strVal val="visible"/>
                                      </p:to>
                                    </p:set>
                                    <p:animEffect transition="in" filter="wipe(left)">
                                      <p:cBhvr>
                                        <p:cTn id="37" dur="500"/>
                                        <p:tgtEl>
                                          <p:spTgt spid="31786">
                                            <p:txEl>
                                              <p:pRg st="0" end="0"/>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1777"/>
                                        </p:tgtEl>
                                        <p:attrNameLst>
                                          <p:attrName>style.visibility</p:attrName>
                                        </p:attrNameLst>
                                      </p:cBhvr>
                                      <p:to>
                                        <p:strVal val="visible"/>
                                      </p:to>
                                    </p:set>
                                    <p:animEffect transition="in" filter="wipe(left)">
                                      <p:cBhvr>
                                        <p:cTn id="42" dur="500"/>
                                        <p:tgtEl>
                                          <p:spTgt spid="3177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31787">
                                            <p:txEl>
                                              <p:pRg st="0" end="0"/>
                                            </p:txEl>
                                          </p:spTgt>
                                        </p:tgtEl>
                                        <p:attrNameLst>
                                          <p:attrName>style.visibility</p:attrName>
                                        </p:attrNameLst>
                                      </p:cBhvr>
                                      <p:to>
                                        <p:strVal val="visible"/>
                                      </p:to>
                                    </p:set>
                                    <p:animEffect transition="in" filter="wipe(left)">
                                      <p:cBhvr>
                                        <p:cTn id="47" dur="500"/>
                                        <p:tgtEl>
                                          <p:spTgt spid="31787">
                                            <p:txEl>
                                              <p:pRg st="0" end="0"/>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31798"/>
                                        </p:tgtEl>
                                        <p:attrNameLst>
                                          <p:attrName>style.visibility</p:attrName>
                                        </p:attrNameLst>
                                      </p:cBhvr>
                                      <p:to>
                                        <p:strVal val="visible"/>
                                      </p:to>
                                    </p:set>
                                    <p:animEffect transition="in" filter="wipe(left)">
                                      <p:cBhvr>
                                        <p:cTn id="52" dur="500"/>
                                        <p:tgtEl>
                                          <p:spTgt spid="3179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31749"/>
                                        </p:tgtEl>
                                        <p:attrNameLst>
                                          <p:attrName>style.visibility</p:attrName>
                                        </p:attrNameLst>
                                      </p:cBhvr>
                                      <p:to>
                                        <p:strVal val="visible"/>
                                      </p:to>
                                    </p:set>
                                    <p:animEffect transition="in" filter="wipe(left)">
                                      <p:cBhvr>
                                        <p:cTn id="57" dur="500"/>
                                        <p:tgtEl>
                                          <p:spTgt spid="31749"/>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1" presetClass="entr" presetSubtype="0" fill="hold" nodeType="clickEffect">
                                  <p:stCondLst>
                                    <p:cond delay="0"/>
                                  </p:stCondLst>
                                  <p:childTnLst>
                                    <p:set>
                                      <p:cBhvr>
                                        <p:cTn id="61" dur="1" fill="hold">
                                          <p:stCondLst>
                                            <p:cond delay="499"/>
                                          </p:stCondLst>
                                        </p:cTn>
                                        <p:tgtEl>
                                          <p:spTgt spid="31757"/>
                                        </p:tgtEl>
                                        <p:attrNameLst>
                                          <p:attrName>style.visibility</p:attrName>
                                        </p:attrNameLst>
                                      </p:cBhvr>
                                      <p:to>
                                        <p:strVal val="visible"/>
                                      </p:to>
                                    </p:set>
                                  </p:childTnLst>
                                </p:cTn>
                              </p:par>
                            </p:childTnLst>
                          </p:cTn>
                        </p:par>
                      </p:childTnLst>
                    </p:cTn>
                  </p:par>
                  <p:par>
                    <p:cTn id="62" fill="hold" nodeType="clickPar">
                      <p:stCondLst>
                        <p:cond delay="indefinite"/>
                      </p:stCondLst>
                      <p:childTnLst>
                        <p:par>
                          <p:cTn id="63" fill="hold" nodeType="withGroup">
                            <p:stCondLst>
                              <p:cond delay="0"/>
                            </p:stCondLst>
                            <p:childTnLst>
                              <p:par>
                                <p:cTn id="64" presetID="9" presetClass="entr" presetSubtype="0" fill="hold" nodeType="clickEffect">
                                  <p:stCondLst>
                                    <p:cond delay="0"/>
                                  </p:stCondLst>
                                  <p:childTnLst>
                                    <p:set>
                                      <p:cBhvr>
                                        <p:cTn id="65" dur="1" fill="hold">
                                          <p:stCondLst>
                                            <p:cond delay="0"/>
                                          </p:stCondLst>
                                        </p:cTn>
                                        <p:tgtEl>
                                          <p:spTgt spid="31766"/>
                                        </p:tgtEl>
                                        <p:attrNameLst>
                                          <p:attrName>style.visibility</p:attrName>
                                        </p:attrNameLst>
                                      </p:cBhvr>
                                      <p:to>
                                        <p:strVal val="visible"/>
                                      </p:to>
                                    </p:set>
                                    <p:animEffect transition="in" filter="dissolve">
                                      <p:cBhvr>
                                        <p:cTn id="66" dur="500"/>
                                        <p:tgtEl>
                                          <p:spTgt spid="31766"/>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9" presetClass="entr" presetSubtype="0" fill="hold" nodeType="clickEffect">
                                  <p:stCondLst>
                                    <p:cond delay="0"/>
                                  </p:stCondLst>
                                  <p:childTnLst>
                                    <p:set>
                                      <p:cBhvr>
                                        <p:cTn id="70" dur="1" fill="hold">
                                          <p:stCondLst>
                                            <p:cond delay="0"/>
                                          </p:stCondLst>
                                        </p:cTn>
                                        <p:tgtEl>
                                          <p:spTgt spid="31767"/>
                                        </p:tgtEl>
                                        <p:attrNameLst>
                                          <p:attrName>style.visibility</p:attrName>
                                        </p:attrNameLst>
                                      </p:cBhvr>
                                      <p:to>
                                        <p:strVal val="visible"/>
                                      </p:to>
                                    </p:set>
                                    <p:animEffect transition="in" filter="dissolve">
                                      <p:cBhvr>
                                        <p:cTn id="71" dur="500"/>
                                        <p:tgtEl>
                                          <p:spTgt spid="31767"/>
                                        </p:tgtEl>
                                      </p:cBhvr>
                                    </p:animEffect>
                                  </p:childTnLst>
                                </p:cTn>
                              </p:par>
                            </p:childTnLst>
                          </p:cTn>
                        </p:par>
                      </p:childTnLst>
                    </p:cTn>
                  </p:par>
                  <p:par>
                    <p:cTn id="72" fill="hold" nodeType="clickPar">
                      <p:stCondLst>
                        <p:cond delay="indefinite"/>
                      </p:stCondLst>
                      <p:childTnLst>
                        <p:par>
                          <p:cTn id="73" fill="hold" nodeType="withGroup">
                            <p:stCondLst>
                              <p:cond delay="0"/>
                            </p:stCondLst>
                            <p:childTnLst>
                              <p:par>
                                <p:cTn id="74" presetID="1" presetClass="entr" presetSubtype="0" fill="hold" nodeType="clickEffect">
                                  <p:stCondLst>
                                    <p:cond delay="0"/>
                                  </p:stCondLst>
                                  <p:childTnLst>
                                    <p:set>
                                      <p:cBhvr>
                                        <p:cTn id="75" dur="1" fill="hold">
                                          <p:stCondLst>
                                            <p:cond delay="499"/>
                                          </p:stCondLst>
                                        </p:cTn>
                                        <p:tgtEl>
                                          <p:spTgt spid="31769"/>
                                        </p:tgtEl>
                                        <p:attrNameLst>
                                          <p:attrName>style.visibility</p:attrName>
                                        </p:attrNameLst>
                                      </p:cBhvr>
                                      <p:to>
                                        <p:strVal val="visible"/>
                                      </p:to>
                                    </p:set>
                                  </p:childTnLst>
                                </p:cTn>
                              </p:par>
                            </p:childTnLst>
                          </p:cTn>
                        </p:par>
                      </p:childTnLst>
                    </p:cTn>
                  </p:par>
                  <p:par>
                    <p:cTn id="76" fill="hold" nodeType="clickPar">
                      <p:stCondLst>
                        <p:cond delay="indefinite"/>
                      </p:stCondLst>
                      <p:childTnLst>
                        <p:par>
                          <p:cTn id="77" fill="hold" nodeType="withGroup">
                            <p:stCondLst>
                              <p:cond delay="0"/>
                            </p:stCondLst>
                            <p:childTnLst>
                              <p:par>
                                <p:cTn id="78" presetID="22" presetClass="entr" presetSubtype="8" fill="hold" nodeType="clickEffect">
                                  <p:stCondLst>
                                    <p:cond delay="0"/>
                                  </p:stCondLst>
                                  <p:childTnLst>
                                    <p:set>
                                      <p:cBhvr>
                                        <p:cTn id="79" dur="1" fill="hold">
                                          <p:stCondLst>
                                            <p:cond delay="0"/>
                                          </p:stCondLst>
                                        </p:cTn>
                                        <p:tgtEl>
                                          <p:spTgt spid="31780"/>
                                        </p:tgtEl>
                                        <p:attrNameLst>
                                          <p:attrName>style.visibility</p:attrName>
                                        </p:attrNameLst>
                                      </p:cBhvr>
                                      <p:to>
                                        <p:strVal val="visible"/>
                                      </p:to>
                                    </p:set>
                                    <p:animEffect transition="in" filter="wipe(left)">
                                      <p:cBhvr>
                                        <p:cTn id="80" dur="500"/>
                                        <p:tgtEl>
                                          <p:spTgt spid="31780"/>
                                        </p:tgtEl>
                                      </p:cBhvr>
                                    </p:animEffect>
                                  </p:childTnLst>
                                </p:cTn>
                              </p:par>
                            </p:childTnLst>
                          </p:cTn>
                        </p:par>
                      </p:childTnLst>
                    </p:cTn>
                  </p:par>
                  <p:par>
                    <p:cTn id="81" fill="hold" nodeType="clickPar">
                      <p:stCondLst>
                        <p:cond delay="indefinite"/>
                      </p:stCondLst>
                      <p:childTnLst>
                        <p:par>
                          <p:cTn id="82" fill="hold" nodeType="withGroup">
                            <p:stCondLst>
                              <p:cond delay="0"/>
                            </p:stCondLst>
                            <p:childTnLst>
                              <p:par>
                                <p:cTn id="83" presetID="22" presetClass="entr" presetSubtype="8" fill="hold" grpId="0" nodeType="clickEffect">
                                  <p:stCondLst>
                                    <p:cond delay="0"/>
                                  </p:stCondLst>
                                  <p:childTnLst>
                                    <p:set>
                                      <p:cBhvr>
                                        <p:cTn id="84" dur="1" fill="hold">
                                          <p:stCondLst>
                                            <p:cond delay="0"/>
                                          </p:stCondLst>
                                        </p:cTn>
                                        <p:tgtEl>
                                          <p:spTgt spid="31785">
                                            <p:txEl>
                                              <p:pRg st="0" end="0"/>
                                            </p:txEl>
                                          </p:spTgt>
                                        </p:tgtEl>
                                        <p:attrNameLst>
                                          <p:attrName>style.visibility</p:attrName>
                                        </p:attrNameLst>
                                      </p:cBhvr>
                                      <p:to>
                                        <p:strVal val="visible"/>
                                      </p:to>
                                    </p:set>
                                    <p:animEffect transition="in" filter="wipe(left)">
                                      <p:cBhvr>
                                        <p:cTn id="85" dur="500"/>
                                        <p:tgtEl>
                                          <p:spTgt spid="31785">
                                            <p:txEl>
                                              <p:pRg st="0" end="0"/>
                                            </p:txEl>
                                          </p:spTgt>
                                        </p:tgtEl>
                                      </p:cBhvr>
                                    </p:animEffect>
                                  </p:childTnLst>
                                </p:cTn>
                              </p:par>
                            </p:childTnLst>
                          </p:cTn>
                        </p:par>
                      </p:childTnLst>
                    </p:cTn>
                  </p:par>
                  <p:par>
                    <p:cTn id="86" fill="hold" nodeType="clickPar">
                      <p:stCondLst>
                        <p:cond delay="indefinite"/>
                      </p:stCondLst>
                      <p:childTnLst>
                        <p:par>
                          <p:cTn id="87" fill="hold" nodeType="withGroup">
                            <p:stCondLst>
                              <p:cond delay="0"/>
                            </p:stCondLst>
                            <p:childTnLst>
                              <p:par>
                                <p:cTn id="88" presetID="22" presetClass="entr" presetSubtype="8" fill="hold" nodeType="clickEffect">
                                  <p:stCondLst>
                                    <p:cond delay="0"/>
                                  </p:stCondLst>
                                  <p:childTnLst>
                                    <p:set>
                                      <p:cBhvr>
                                        <p:cTn id="89" dur="1" fill="hold">
                                          <p:stCondLst>
                                            <p:cond delay="0"/>
                                          </p:stCondLst>
                                        </p:cTn>
                                        <p:tgtEl>
                                          <p:spTgt spid="31779"/>
                                        </p:tgtEl>
                                        <p:attrNameLst>
                                          <p:attrName>style.visibility</p:attrName>
                                        </p:attrNameLst>
                                      </p:cBhvr>
                                      <p:to>
                                        <p:strVal val="visible"/>
                                      </p:to>
                                    </p:set>
                                    <p:animEffect transition="in" filter="wipe(left)">
                                      <p:cBhvr>
                                        <p:cTn id="90" dur="500"/>
                                        <p:tgtEl>
                                          <p:spTgt spid="31779"/>
                                        </p:tgtEl>
                                      </p:cBhvr>
                                    </p:animEffect>
                                  </p:childTnLst>
                                </p:cTn>
                              </p:par>
                            </p:childTnLst>
                          </p:cTn>
                        </p:par>
                      </p:childTnLst>
                    </p:cTn>
                  </p:par>
                  <p:par>
                    <p:cTn id="91" fill="hold" nodeType="clickPar">
                      <p:stCondLst>
                        <p:cond delay="indefinite"/>
                      </p:stCondLst>
                      <p:childTnLst>
                        <p:par>
                          <p:cTn id="92" fill="hold" nodeType="withGroup">
                            <p:stCondLst>
                              <p:cond delay="0"/>
                            </p:stCondLst>
                            <p:childTnLst>
                              <p:par>
                                <p:cTn id="93" presetID="22" presetClass="entr" presetSubtype="8" fill="hold" grpId="0" nodeType="clickEffect">
                                  <p:stCondLst>
                                    <p:cond delay="0"/>
                                  </p:stCondLst>
                                  <p:childTnLst>
                                    <p:set>
                                      <p:cBhvr>
                                        <p:cTn id="94" dur="1" fill="hold">
                                          <p:stCondLst>
                                            <p:cond delay="0"/>
                                          </p:stCondLst>
                                        </p:cTn>
                                        <p:tgtEl>
                                          <p:spTgt spid="31784">
                                            <p:txEl>
                                              <p:pRg st="0" end="0"/>
                                            </p:txEl>
                                          </p:spTgt>
                                        </p:tgtEl>
                                        <p:attrNameLst>
                                          <p:attrName>style.visibility</p:attrName>
                                        </p:attrNameLst>
                                      </p:cBhvr>
                                      <p:to>
                                        <p:strVal val="visible"/>
                                      </p:to>
                                    </p:set>
                                    <p:animEffect transition="in" filter="wipe(left)">
                                      <p:cBhvr>
                                        <p:cTn id="95" dur="500"/>
                                        <p:tgtEl>
                                          <p:spTgt spid="3178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9" grpId="0" animBg="1" autoUpdateAnimBg="0"/>
      <p:bldP spid="31750" grpId="0" animBg="1" autoUpdateAnimBg="0"/>
      <p:bldP spid="31784" grpId="0" build="p" autoUpdateAnimBg="0"/>
      <p:bldP spid="31785" grpId="0" build="p" autoUpdateAnimBg="0"/>
      <p:bldP spid="31786" grpId="0" build="p" autoUpdateAnimBg="0"/>
      <p:bldP spid="31787" grpId="0" build="p" autoUpdateAnimBg="0"/>
      <p:bldP spid="31797" grpId="0" animBg="1" autoUpdateAnimBg="0"/>
      <p:bldP spid="31798" grpId="0" animBg="1"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ext Box 2"/>
          <p:cNvSpPr txBox="1">
            <a:spLocks noChangeArrowheads="1"/>
          </p:cNvSpPr>
          <p:nvPr/>
        </p:nvSpPr>
        <p:spPr bwMode="auto">
          <a:xfrm>
            <a:off x="4192588" y="495300"/>
            <a:ext cx="1141412" cy="495300"/>
          </a:xfrm>
          <a:prstGeom prst="rect">
            <a:avLst/>
          </a:prstGeom>
          <a:solidFill>
            <a:srgbClr val="FF6600"/>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32771" name="Text Box 3"/>
          <p:cNvSpPr txBox="1">
            <a:spLocks noChangeArrowheads="1"/>
          </p:cNvSpPr>
          <p:nvPr/>
        </p:nvSpPr>
        <p:spPr bwMode="auto">
          <a:xfrm>
            <a:off x="2971800" y="4291013"/>
            <a:ext cx="2249488" cy="1042987"/>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 B      16</a:t>
            </a:r>
            <a:r>
              <a:rPr kumimoji="1" lang="zh-CN" altLang="en-US" sz="2400" b="1">
                <a:solidFill>
                  <a:srgbClr val="000000"/>
                </a:solidFill>
              </a:rPr>
              <a:t>个     </a:t>
            </a:r>
            <a:r>
              <a:rPr kumimoji="1" lang="en-US" altLang="zh-CN" sz="2400" b="1">
                <a:solidFill>
                  <a:srgbClr val="000000"/>
                </a:solidFill>
              </a:rPr>
              <a:t>A </a:t>
            </a:r>
          </a:p>
          <a:p>
            <a:pPr algn="ctr" fontAlgn="base">
              <a:spcBef>
                <a:spcPct val="50000"/>
              </a:spcBef>
              <a:spcAft>
                <a:spcPct val="0"/>
              </a:spcAft>
              <a:defRPr/>
            </a:pPr>
            <a:r>
              <a:rPr kumimoji="1" lang="zh-CN" altLang="en-US" sz="2400" b="1">
                <a:solidFill>
                  <a:srgbClr val="000000"/>
                </a:solidFill>
              </a:rPr>
              <a:t>通用寄存器</a:t>
            </a:r>
          </a:p>
        </p:txBody>
      </p:sp>
      <p:sp>
        <p:nvSpPr>
          <p:cNvPr id="32772" name="Text Box 4"/>
          <p:cNvSpPr txBox="1">
            <a:spLocks noChangeArrowheads="1"/>
          </p:cNvSpPr>
          <p:nvPr/>
        </p:nvSpPr>
        <p:spPr bwMode="auto">
          <a:xfrm>
            <a:off x="2671763" y="2433638"/>
            <a:ext cx="1141412"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2773" name="Text Box 5"/>
          <p:cNvSpPr txBox="1">
            <a:spLocks noChangeArrowheads="1"/>
          </p:cNvSpPr>
          <p:nvPr/>
        </p:nvSpPr>
        <p:spPr bwMode="auto">
          <a:xfrm>
            <a:off x="4119563" y="2433638"/>
            <a:ext cx="1141412"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32774" name="Text Box 6"/>
          <p:cNvSpPr txBox="1">
            <a:spLocks noChangeArrowheads="1"/>
          </p:cNvSpPr>
          <p:nvPr/>
        </p:nvSpPr>
        <p:spPr bwMode="auto">
          <a:xfrm>
            <a:off x="758825" y="4538663"/>
            <a:ext cx="1141413"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2775" name="Text Box 7"/>
          <p:cNvSpPr txBox="1">
            <a:spLocks noChangeArrowheads="1"/>
          </p:cNvSpPr>
          <p:nvPr/>
        </p:nvSpPr>
        <p:spPr bwMode="auto">
          <a:xfrm>
            <a:off x="3502025" y="5638800"/>
            <a:ext cx="1141413"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2776" name="Text Box 8"/>
          <p:cNvSpPr txBox="1">
            <a:spLocks noChangeArrowheads="1"/>
          </p:cNvSpPr>
          <p:nvPr/>
        </p:nvSpPr>
        <p:spPr bwMode="auto">
          <a:xfrm>
            <a:off x="3182938" y="1366838"/>
            <a:ext cx="1924050" cy="860425"/>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32777" name="Text Box 9"/>
          <p:cNvSpPr txBox="1">
            <a:spLocks noChangeArrowheads="1"/>
          </p:cNvSpPr>
          <p:nvPr/>
        </p:nvSpPr>
        <p:spPr bwMode="auto">
          <a:xfrm>
            <a:off x="2573338" y="3562350"/>
            <a:ext cx="1344612"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锁存器</a:t>
            </a:r>
          </a:p>
        </p:txBody>
      </p:sp>
      <p:sp>
        <p:nvSpPr>
          <p:cNvPr id="32778" name="Text Box 10"/>
          <p:cNvSpPr txBox="1">
            <a:spLocks noChangeArrowheads="1"/>
          </p:cNvSpPr>
          <p:nvPr/>
        </p:nvSpPr>
        <p:spPr bwMode="auto">
          <a:xfrm>
            <a:off x="4089400" y="3562350"/>
            <a:ext cx="1362075"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锁存器</a:t>
            </a:r>
          </a:p>
        </p:txBody>
      </p:sp>
      <p:sp>
        <p:nvSpPr>
          <p:cNvPr id="32779" name="Text Box 11"/>
          <p:cNvSpPr txBox="1">
            <a:spLocks noChangeArrowheads="1"/>
          </p:cNvSpPr>
          <p:nvPr/>
        </p:nvSpPr>
        <p:spPr bwMode="auto">
          <a:xfrm>
            <a:off x="604838" y="3576638"/>
            <a:ext cx="1377950" cy="495300"/>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a:t>
            </a:r>
            <a:r>
              <a:rPr kumimoji="1" lang="zh-CN" altLang="en-US" sz="2400" b="1">
                <a:solidFill>
                  <a:srgbClr val="000000"/>
                </a:solidFill>
              </a:rPr>
              <a:t>寄存器</a:t>
            </a:r>
          </a:p>
        </p:txBody>
      </p:sp>
      <p:sp>
        <p:nvSpPr>
          <p:cNvPr id="32780" name="Line 12"/>
          <p:cNvSpPr>
            <a:spLocks noChangeShapeType="1"/>
          </p:cNvSpPr>
          <p:nvPr/>
        </p:nvSpPr>
        <p:spPr bwMode="auto">
          <a:xfrm flipV="1">
            <a:off x="32004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81" name="Line 13"/>
          <p:cNvSpPr>
            <a:spLocks noChangeShapeType="1"/>
          </p:cNvSpPr>
          <p:nvPr/>
        </p:nvSpPr>
        <p:spPr bwMode="auto">
          <a:xfrm flipV="1">
            <a:off x="4953000" y="40386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82" name="Line 14"/>
          <p:cNvSpPr>
            <a:spLocks noChangeShapeType="1"/>
          </p:cNvSpPr>
          <p:nvPr/>
        </p:nvSpPr>
        <p:spPr bwMode="auto">
          <a:xfrm flipV="1">
            <a:off x="1219200" y="4038600"/>
            <a:ext cx="0" cy="5334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83" name="Line 15"/>
          <p:cNvSpPr>
            <a:spLocks noChangeShapeType="1"/>
          </p:cNvSpPr>
          <p:nvPr/>
        </p:nvSpPr>
        <p:spPr bwMode="auto">
          <a:xfrm flipV="1">
            <a:off x="4419600" y="9906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84" name="Line 16"/>
          <p:cNvSpPr>
            <a:spLocks noChangeShapeType="1"/>
          </p:cNvSpPr>
          <p:nvPr/>
        </p:nvSpPr>
        <p:spPr bwMode="auto">
          <a:xfrm flipV="1">
            <a:off x="34290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85" name="Line 17"/>
          <p:cNvSpPr>
            <a:spLocks noChangeShapeType="1"/>
          </p:cNvSpPr>
          <p:nvPr/>
        </p:nvSpPr>
        <p:spPr bwMode="auto">
          <a:xfrm flipV="1">
            <a:off x="4800600" y="22098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86" name="Line 18"/>
          <p:cNvSpPr>
            <a:spLocks noChangeShapeType="1"/>
          </p:cNvSpPr>
          <p:nvPr/>
        </p:nvSpPr>
        <p:spPr bwMode="auto">
          <a:xfrm flipH="1" flipV="1">
            <a:off x="3200400" y="2895600"/>
            <a:ext cx="1588"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87" name="Line 19"/>
          <p:cNvSpPr>
            <a:spLocks noChangeShapeType="1"/>
          </p:cNvSpPr>
          <p:nvPr/>
        </p:nvSpPr>
        <p:spPr bwMode="auto">
          <a:xfrm flipV="1">
            <a:off x="4495800" y="2895600"/>
            <a:ext cx="0"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88" name="Oval 20"/>
          <p:cNvSpPr>
            <a:spLocks noChangeArrowheads="1"/>
          </p:cNvSpPr>
          <p:nvPr/>
        </p:nvSpPr>
        <p:spPr bwMode="auto">
          <a:xfrm>
            <a:off x="4457700" y="3124200"/>
            <a:ext cx="76200" cy="762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89" name="Freeform 21"/>
          <p:cNvSpPr>
            <a:spLocks/>
          </p:cNvSpPr>
          <p:nvPr/>
        </p:nvSpPr>
        <p:spPr bwMode="auto">
          <a:xfrm>
            <a:off x="1371600" y="2895600"/>
            <a:ext cx="1524000" cy="685800"/>
          </a:xfrm>
          <a:custGeom>
            <a:avLst/>
            <a:gdLst>
              <a:gd name="T0" fmla="*/ 0 w 960"/>
              <a:gd name="T1" fmla="*/ 336 h 336"/>
              <a:gd name="T2" fmla="*/ 0 w 960"/>
              <a:gd name="T3" fmla="*/ 192 h 336"/>
              <a:gd name="T4" fmla="*/ 960 w 960"/>
              <a:gd name="T5" fmla="*/ 192 h 336"/>
              <a:gd name="T6" fmla="*/ 960 w 960"/>
              <a:gd name="T7" fmla="*/ 0 h 336"/>
            </a:gdLst>
            <a:ahLst/>
            <a:cxnLst>
              <a:cxn ang="0">
                <a:pos x="T0" y="T1"/>
              </a:cxn>
              <a:cxn ang="0">
                <a:pos x="T2" y="T3"/>
              </a:cxn>
              <a:cxn ang="0">
                <a:pos x="T4" y="T5"/>
              </a:cxn>
              <a:cxn ang="0">
                <a:pos x="T6" y="T7"/>
              </a:cxn>
            </a:cxnLst>
            <a:rect l="0" t="0" r="r" b="b"/>
            <a:pathLst>
              <a:path w="960" h="336">
                <a:moveTo>
                  <a:pt x="0" y="336"/>
                </a:moveTo>
                <a:lnTo>
                  <a:pt x="0" y="192"/>
                </a:lnTo>
                <a:lnTo>
                  <a:pt x="960" y="192"/>
                </a:lnTo>
                <a:lnTo>
                  <a:pt x="96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0" name="Freeform 22"/>
          <p:cNvSpPr>
            <a:spLocks/>
          </p:cNvSpPr>
          <p:nvPr/>
        </p:nvSpPr>
        <p:spPr bwMode="auto">
          <a:xfrm>
            <a:off x="1524000" y="3276600"/>
            <a:ext cx="914400" cy="2438400"/>
          </a:xfrm>
          <a:custGeom>
            <a:avLst/>
            <a:gdLst>
              <a:gd name="T0" fmla="*/ 576 w 576"/>
              <a:gd name="T1" fmla="*/ 0 h 1488"/>
              <a:gd name="T2" fmla="*/ 576 w 576"/>
              <a:gd name="T3" fmla="*/ 1488 h 1488"/>
              <a:gd name="T4" fmla="*/ 0 w 576"/>
              <a:gd name="T5" fmla="*/ 1488 h 1488"/>
              <a:gd name="T6" fmla="*/ 0 w 576"/>
              <a:gd name="T7" fmla="*/ 1296 h 1488"/>
            </a:gdLst>
            <a:ahLst/>
            <a:cxnLst>
              <a:cxn ang="0">
                <a:pos x="T0" y="T1"/>
              </a:cxn>
              <a:cxn ang="0">
                <a:pos x="T2" y="T3"/>
              </a:cxn>
              <a:cxn ang="0">
                <a:pos x="T4" y="T5"/>
              </a:cxn>
              <a:cxn ang="0">
                <a:pos x="T6" y="T7"/>
              </a:cxn>
            </a:cxnLst>
            <a:rect l="0" t="0" r="r" b="b"/>
            <a:pathLst>
              <a:path w="576" h="1488">
                <a:moveTo>
                  <a:pt x="576" y="0"/>
                </a:moveTo>
                <a:lnTo>
                  <a:pt x="576" y="1488"/>
                </a:lnTo>
                <a:lnTo>
                  <a:pt x="0" y="1488"/>
                </a:lnTo>
                <a:lnTo>
                  <a:pt x="0" y="1296"/>
                </a:lnTo>
              </a:path>
            </a:pathLst>
          </a:custGeom>
          <a:noFill/>
          <a:ln w="38100"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1" name="Line 23"/>
          <p:cNvSpPr>
            <a:spLocks noChangeShapeType="1"/>
          </p:cNvSpPr>
          <p:nvPr/>
        </p:nvSpPr>
        <p:spPr bwMode="auto">
          <a:xfrm flipV="1">
            <a:off x="1524000" y="5029200"/>
            <a:ext cx="2286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2" name="Line 24"/>
          <p:cNvSpPr>
            <a:spLocks noChangeShapeType="1"/>
          </p:cNvSpPr>
          <p:nvPr/>
        </p:nvSpPr>
        <p:spPr bwMode="auto">
          <a:xfrm flipH="1" flipV="1">
            <a:off x="1295400" y="5029200"/>
            <a:ext cx="2286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3" name="Line 25"/>
          <p:cNvSpPr>
            <a:spLocks noChangeShapeType="1"/>
          </p:cNvSpPr>
          <p:nvPr/>
        </p:nvSpPr>
        <p:spPr bwMode="auto">
          <a:xfrm flipV="1">
            <a:off x="4038600" y="5334000"/>
            <a:ext cx="0" cy="4572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4" name="Line 26"/>
          <p:cNvSpPr>
            <a:spLocks noChangeShapeType="1"/>
          </p:cNvSpPr>
          <p:nvPr/>
        </p:nvSpPr>
        <p:spPr bwMode="auto">
          <a:xfrm flipV="1">
            <a:off x="990600" y="5029200"/>
            <a:ext cx="0" cy="1447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5" name="Line 27"/>
          <p:cNvSpPr>
            <a:spLocks noChangeShapeType="1"/>
          </p:cNvSpPr>
          <p:nvPr/>
        </p:nvSpPr>
        <p:spPr bwMode="auto">
          <a:xfrm flipH="1" flipV="1">
            <a:off x="3733800" y="6129338"/>
            <a:ext cx="3048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6" name="Line 28"/>
          <p:cNvSpPr>
            <a:spLocks noChangeShapeType="1"/>
          </p:cNvSpPr>
          <p:nvPr/>
        </p:nvSpPr>
        <p:spPr bwMode="auto">
          <a:xfrm flipV="1">
            <a:off x="4038600" y="6129338"/>
            <a:ext cx="3048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7" name="Line 29"/>
          <p:cNvSpPr>
            <a:spLocks noChangeShapeType="1"/>
          </p:cNvSpPr>
          <p:nvPr/>
        </p:nvSpPr>
        <p:spPr bwMode="auto">
          <a:xfrm flipH="1">
            <a:off x="2743200" y="14478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8" name="Line 30"/>
          <p:cNvSpPr>
            <a:spLocks noChangeShapeType="1"/>
          </p:cNvSpPr>
          <p:nvPr/>
        </p:nvSpPr>
        <p:spPr bwMode="auto">
          <a:xfrm flipH="1" flipV="1">
            <a:off x="2743200" y="16764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799" name="Line 31"/>
          <p:cNvSpPr>
            <a:spLocks noChangeShapeType="1"/>
          </p:cNvSpPr>
          <p:nvPr/>
        </p:nvSpPr>
        <p:spPr bwMode="auto">
          <a:xfrm flipH="1">
            <a:off x="2743200" y="19050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00" name="Line 32"/>
          <p:cNvSpPr>
            <a:spLocks noChangeShapeType="1"/>
          </p:cNvSpPr>
          <p:nvPr/>
        </p:nvSpPr>
        <p:spPr bwMode="auto">
          <a:xfrm flipH="1" flipV="1">
            <a:off x="2743200" y="21336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01" name="Line 33"/>
          <p:cNvSpPr>
            <a:spLocks noChangeShapeType="1"/>
          </p:cNvSpPr>
          <p:nvPr/>
        </p:nvSpPr>
        <p:spPr bwMode="auto">
          <a:xfrm flipH="1">
            <a:off x="5105400" y="2133600"/>
            <a:ext cx="381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02" name="Line 34"/>
          <p:cNvSpPr>
            <a:spLocks noChangeShapeType="1"/>
          </p:cNvSpPr>
          <p:nvPr/>
        </p:nvSpPr>
        <p:spPr bwMode="auto">
          <a:xfrm>
            <a:off x="3048000" y="5900738"/>
            <a:ext cx="5334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03" name="Line 35"/>
          <p:cNvSpPr>
            <a:spLocks noChangeShapeType="1"/>
          </p:cNvSpPr>
          <p:nvPr/>
        </p:nvSpPr>
        <p:spPr bwMode="auto">
          <a:xfrm>
            <a:off x="4572000" y="5900738"/>
            <a:ext cx="5334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04" name="Line 36"/>
          <p:cNvSpPr>
            <a:spLocks noChangeShapeType="1"/>
          </p:cNvSpPr>
          <p:nvPr/>
        </p:nvSpPr>
        <p:spPr bwMode="auto">
          <a:xfrm>
            <a:off x="381000" y="4800600"/>
            <a:ext cx="3810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05" name="Line 37"/>
          <p:cNvSpPr>
            <a:spLocks noChangeShapeType="1"/>
          </p:cNvSpPr>
          <p:nvPr/>
        </p:nvSpPr>
        <p:spPr bwMode="auto">
          <a:xfrm>
            <a:off x="1905000" y="4800600"/>
            <a:ext cx="3810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06" name="Line 38"/>
          <p:cNvSpPr>
            <a:spLocks noChangeShapeType="1"/>
          </p:cNvSpPr>
          <p:nvPr/>
        </p:nvSpPr>
        <p:spPr bwMode="auto">
          <a:xfrm flipH="1">
            <a:off x="5181600" y="46482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07" name="Line 39"/>
          <p:cNvSpPr>
            <a:spLocks noChangeShapeType="1"/>
          </p:cNvSpPr>
          <p:nvPr/>
        </p:nvSpPr>
        <p:spPr bwMode="auto">
          <a:xfrm flipH="1">
            <a:off x="5181600" y="49530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08" name="Text Box 40"/>
          <p:cNvSpPr txBox="1">
            <a:spLocks noChangeArrowheads="1"/>
          </p:cNvSpPr>
          <p:nvPr/>
        </p:nvSpPr>
        <p:spPr bwMode="auto">
          <a:xfrm>
            <a:off x="5200650" y="1600200"/>
            <a:ext cx="574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32809" name="Text Box 41"/>
          <p:cNvSpPr txBox="1">
            <a:spLocks noChangeArrowheads="1"/>
          </p:cNvSpPr>
          <p:nvPr/>
        </p:nvSpPr>
        <p:spPr bwMode="auto">
          <a:xfrm>
            <a:off x="1882775" y="533400"/>
            <a:ext cx="7080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/OE</a:t>
            </a:r>
          </a:p>
        </p:txBody>
      </p:sp>
      <p:sp>
        <p:nvSpPr>
          <p:cNvPr id="32810" name="Text Box 42"/>
          <p:cNvSpPr txBox="1">
            <a:spLocks noChangeArrowheads="1"/>
          </p:cNvSpPr>
          <p:nvPr/>
        </p:nvSpPr>
        <p:spPr bwMode="auto">
          <a:xfrm>
            <a:off x="228600" y="4267200"/>
            <a:ext cx="5730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Q3</a:t>
            </a:r>
          </a:p>
        </p:txBody>
      </p:sp>
      <p:sp>
        <p:nvSpPr>
          <p:cNvPr id="32811" name="Text Box 43"/>
          <p:cNvSpPr txBox="1">
            <a:spLocks noChangeArrowheads="1"/>
          </p:cNvSpPr>
          <p:nvPr/>
        </p:nvSpPr>
        <p:spPr bwMode="auto">
          <a:xfrm>
            <a:off x="1865313" y="4267200"/>
            <a:ext cx="573087"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Q0</a:t>
            </a:r>
          </a:p>
        </p:txBody>
      </p:sp>
      <p:sp>
        <p:nvSpPr>
          <p:cNvPr id="32812" name="Text Box 44"/>
          <p:cNvSpPr txBox="1">
            <a:spLocks noChangeArrowheads="1"/>
          </p:cNvSpPr>
          <p:nvPr/>
        </p:nvSpPr>
        <p:spPr bwMode="auto">
          <a:xfrm>
            <a:off x="4648200" y="5938838"/>
            <a:ext cx="1065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p:txBody>
      </p:sp>
      <p:sp>
        <p:nvSpPr>
          <p:cNvPr id="32813" name="Text Box 45"/>
          <p:cNvSpPr txBox="1">
            <a:spLocks noChangeArrowheads="1"/>
          </p:cNvSpPr>
          <p:nvPr/>
        </p:nvSpPr>
        <p:spPr bwMode="auto">
          <a:xfrm>
            <a:off x="2363788" y="5900738"/>
            <a:ext cx="1065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RAM3</a:t>
            </a:r>
          </a:p>
        </p:txBody>
      </p:sp>
      <p:sp>
        <p:nvSpPr>
          <p:cNvPr id="32814" name="Text Box 46"/>
          <p:cNvSpPr txBox="1">
            <a:spLocks noChangeArrowheads="1"/>
          </p:cNvSpPr>
          <p:nvPr/>
        </p:nvSpPr>
        <p:spPr bwMode="auto">
          <a:xfrm>
            <a:off x="3886200" y="762000"/>
            <a:ext cx="3698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32815" name="Text Box 47"/>
          <p:cNvSpPr txBox="1">
            <a:spLocks noChangeArrowheads="1"/>
          </p:cNvSpPr>
          <p:nvPr/>
        </p:nvSpPr>
        <p:spPr bwMode="auto">
          <a:xfrm>
            <a:off x="914400" y="114300"/>
            <a:ext cx="10207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zh-CN" sz="2400" b="1">
                <a:solidFill>
                  <a:srgbClr val="000000"/>
                </a:solidFill>
              </a:rPr>
              <a:t>输出</a:t>
            </a:r>
            <a:r>
              <a:rPr kumimoji="1" lang="en-US" altLang="zh-CN" sz="2400" b="1">
                <a:solidFill>
                  <a:srgbClr val="000000"/>
                </a:solidFill>
              </a:rPr>
              <a:t>Y</a:t>
            </a:r>
          </a:p>
        </p:txBody>
      </p:sp>
      <p:sp>
        <p:nvSpPr>
          <p:cNvPr id="32816" name="Text Box 48"/>
          <p:cNvSpPr txBox="1">
            <a:spLocks noChangeArrowheads="1"/>
          </p:cNvSpPr>
          <p:nvPr/>
        </p:nvSpPr>
        <p:spPr bwMode="auto">
          <a:xfrm>
            <a:off x="1490663" y="1295400"/>
            <a:ext cx="1252537" cy="1139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b="1">
                <a:solidFill>
                  <a:srgbClr val="000000"/>
                </a:solidFill>
              </a:rPr>
              <a:t>F3</a:t>
            </a:r>
          </a:p>
          <a:p>
            <a:pPr algn="ctr" fontAlgn="base">
              <a:lnSpc>
                <a:spcPct val="50000"/>
              </a:lnSpc>
              <a:spcBef>
                <a:spcPct val="50000"/>
              </a:spcBef>
              <a:spcAft>
                <a:spcPct val="0"/>
              </a:spcAft>
              <a:defRPr/>
            </a:pPr>
            <a:r>
              <a:rPr kumimoji="1" lang="en-US" altLang="zh-CN" b="1">
                <a:solidFill>
                  <a:srgbClr val="000000"/>
                </a:solidFill>
              </a:rPr>
              <a:t>F=0000</a:t>
            </a:r>
          </a:p>
          <a:p>
            <a:pPr algn="ctr" fontAlgn="base">
              <a:lnSpc>
                <a:spcPct val="50000"/>
              </a:lnSpc>
              <a:spcBef>
                <a:spcPct val="50000"/>
              </a:spcBef>
              <a:spcAft>
                <a:spcPct val="0"/>
              </a:spcAft>
              <a:defRPr/>
            </a:pPr>
            <a:r>
              <a:rPr kumimoji="1" lang="en-US" altLang="zh-CN" b="1">
                <a:solidFill>
                  <a:srgbClr val="000000"/>
                </a:solidFill>
              </a:rPr>
              <a:t>OVR</a:t>
            </a:r>
          </a:p>
          <a:p>
            <a:pPr algn="ctr" fontAlgn="base">
              <a:lnSpc>
                <a:spcPct val="50000"/>
              </a:lnSpc>
              <a:spcBef>
                <a:spcPct val="50000"/>
              </a:spcBef>
              <a:spcAft>
                <a:spcPct val="0"/>
              </a:spcAft>
              <a:defRPr/>
            </a:pPr>
            <a:r>
              <a:rPr kumimoji="1" lang="en-US" altLang="zh-CN" b="1">
                <a:solidFill>
                  <a:srgbClr val="000000"/>
                </a:solidFill>
              </a:rPr>
              <a:t>Cn+4</a:t>
            </a:r>
            <a:endParaRPr kumimoji="1" lang="en-US" altLang="zh-CN" sz="2400" b="1">
              <a:solidFill>
                <a:srgbClr val="000000"/>
              </a:solidFill>
            </a:endParaRPr>
          </a:p>
        </p:txBody>
      </p:sp>
      <p:sp>
        <p:nvSpPr>
          <p:cNvPr id="32817" name="Text Box 49"/>
          <p:cNvSpPr txBox="1">
            <a:spLocks noChangeArrowheads="1"/>
          </p:cNvSpPr>
          <p:nvPr/>
        </p:nvSpPr>
        <p:spPr bwMode="auto">
          <a:xfrm>
            <a:off x="5562600" y="3352800"/>
            <a:ext cx="10207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输入</a:t>
            </a:r>
            <a:r>
              <a:rPr kumimoji="1" lang="en-US" altLang="zh-CN" sz="2400" b="1">
                <a:solidFill>
                  <a:srgbClr val="000000"/>
                </a:solidFill>
              </a:rPr>
              <a:t>D</a:t>
            </a:r>
          </a:p>
        </p:txBody>
      </p:sp>
      <p:sp>
        <p:nvSpPr>
          <p:cNvPr id="32818" name="Text Box 50"/>
          <p:cNvSpPr txBox="1">
            <a:spLocks noChangeArrowheads="1"/>
          </p:cNvSpPr>
          <p:nvPr/>
        </p:nvSpPr>
        <p:spPr bwMode="auto">
          <a:xfrm>
            <a:off x="5259388" y="4191000"/>
            <a:ext cx="13239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口地址</a:t>
            </a:r>
          </a:p>
        </p:txBody>
      </p:sp>
      <p:sp>
        <p:nvSpPr>
          <p:cNvPr id="32819" name="Text Box 51"/>
          <p:cNvSpPr txBox="1">
            <a:spLocks noChangeArrowheads="1"/>
          </p:cNvSpPr>
          <p:nvPr/>
        </p:nvSpPr>
        <p:spPr bwMode="auto">
          <a:xfrm>
            <a:off x="5335588" y="4995863"/>
            <a:ext cx="13065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口地址</a:t>
            </a:r>
          </a:p>
        </p:txBody>
      </p:sp>
      <p:sp>
        <p:nvSpPr>
          <p:cNvPr id="32820" name="Line 52"/>
          <p:cNvSpPr>
            <a:spLocks noChangeShapeType="1"/>
          </p:cNvSpPr>
          <p:nvPr/>
        </p:nvSpPr>
        <p:spPr bwMode="auto">
          <a:xfrm>
            <a:off x="2971800" y="47244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21" name="Line 53"/>
          <p:cNvSpPr>
            <a:spLocks noChangeShapeType="1"/>
          </p:cNvSpPr>
          <p:nvPr/>
        </p:nvSpPr>
        <p:spPr bwMode="auto">
          <a:xfrm>
            <a:off x="2971800" y="44958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22" name="Line 54"/>
          <p:cNvSpPr>
            <a:spLocks noChangeShapeType="1"/>
          </p:cNvSpPr>
          <p:nvPr/>
        </p:nvSpPr>
        <p:spPr bwMode="auto">
          <a:xfrm>
            <a:off x="2971800" y="49530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23" name="Freeform 55"/>
          <p:cNvSpPr>
            <a:spLocks/>
          </p:cNvSpPr>
          <p:nvPr/>
        </p:nvSpPr>
        <p:spPr bwMode="auto">
          <a:xfrm>
            <a:off x="2590800" y="533400"/>
            <a:ext cx="457200" cy="228600"/>
          </a:xfrm>
          <a:custGeom>
            <a:avLst/>
            <a:gdLst>
              <a:gd name="T0" fmla="*/ 0 w 384"/>
              <a:gd name="T1" fmla="*/ 144 h 144"/>
              <a:gd name="T2" fmla="*/ 384 w 384"/>
              <a:gd name="T3" fmla="*/ 144 h 144"/>
              <a:gd name="T4" fmla="*/ 384 w 384"/>
              <a:gd name="T5" fmla="*/ 0 h 144"/>
            </a:gdLst>
            <a:ahLst/>
            <a:cxnLst>
              <a:cxn ang="0">
                <a:pos x="T0" y="T1"/>
              </a:cxn>
              <a:cxn ang="0">
                <a:pos x="T2" y="T3"/>
              </a:cxn>
              <a:cxn ang="0">
                <a:pos x="T4" y="T5"/>
              </a:cxn>
            </a:cxnLst>
            <a:rect l="0" t="0" r="r" b="b"/>
            <a:pathLst>
              <a:path w="384" h="144">
                <a:moveTo>
                  <a:pt x="0" y="144"/>
                </a:moveTo>
                <a:lnTo>
                  <a:pt x="384" y="144"/>
                </a:lnTo>
                <a:lnTo>
                  <a:pt x="384"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24" name="Freeform 56"/>
          <p:cNvSpPr>
            <a:spLocks/>
          </p:cNvSpPr>
          <p:nvPr/>
        </p:nvSpPr>
        <p:spPr bwMode="auto">
          <a:xfrm>
            <a:off x="2057400" y="304800"/>
            <a:ext cx="2819400" cy="152400"/>
          </a:xfrm>
          <a:custGeom>
            <a:avLst/>
            <a:gdLst>
              <a:gd name="T0" fmla="*/ 480 w 480"/>
              <a:gd name="T1" fmla="*/ 144 h 144"/>
              <a:gd name="T2" fmla="*/ 480 w 480"/>
              <a:gd name="T3" fmla="*/ 0 h 144"/>
              <a:gd name="T4" fmla="*/ 0 w 480"/>
              <a:gd name="T5" fmla="*/ 0 h 144"/>
            </a:gdLst>
            <a:ahLst/>
            <a:cxnLst>
              <a:cxn ang="0">
                <a:pos x="T0" y="T1"/>
              </a:cxn>
              <a:cxn ang="0">
                <a:pos x="T2" y="T3"/>
              </a:cxn>
              <a:cxn ang="0">
                <a:pos x="T4" y="T5"/>
              </a:cxn>
            </a:cxnLst>
            <a:rect l="0" t="0" r="r" b="b"/>
            <a:pathLst>
              <a:path w="480" h="144">
                <a:moveTo>
                  <a:pt x="480" y="144"/>
                </a:moveTo>
                <a:lnTo>
                  <a:pt x="480" y="0"/>
                </a:lnTo>
                <a:lnTo>
                  <a:pt x="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25" name="Oval 57"/>
          <p:cNvSpPr>
            <a:spLocks noChangeArrowheads="1"/>
          </p:cNvSpPr>
          <p:nvPr/>
        </p:nvSpPr>
        <p:spPr bwMode="auto">
          <a:xfrm>
            <a:off x="2971800" y="381000"/>
            <a:ext cx="152400" cy="152400"/>
          </a:xfrm>
          <a:prstGeom prst="ellipse">
            <a:avLst/>
          </a:prstGeom>
          <a:solidFill>
            <a:srgbClr val="FFFFFF"/>
          </a:solidFill>
          <a:ln w="38100">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26" name="Freeform 58"/>
          <p:cNvSpPr>
            <a:spLocks/>
          </p:cNvSpPr>
          <p:nvPr/>
        </p:nvSpPr>
        <p:spPr bwMode="auto">
          <a:xfrm>
            <a:off x="5029200" y="2895600"/>
            <a:ext cx="1066800" cy="533400"/>
          </a:xfrm>
          <a:custGeom>
            <a:avLst/>
            <a:gdLst>
              <a:gd name="T0" fmla="*/ 528 w 528"/>
              <a:gd name="T1" fmla="*/ 240 h 240"/>
              <a:gd name="T2" fmla="*/ 0 w 528"/>
              <a:gd name="T3" fmla="*/ 240 h 240"/>
              <a:gd name="T4" fmla="*/ 0 w 528"/>
              <a:gd name="T5" fmla="*/ 0 h 240"/>
            </a:gdLst>
            <a:ahLst/>
            <a:cxnLst>
              <a:cxn ang="0">
                <a:pos x="T0" y="T1"/>
              </a:cxn>
              <a:cxn ang="0">
                <a:pos x="T2" y="T3"/>
              </a:cxn>
              <a:cxn ang="0">
                <a:pos x="T4" y="T5"/>
              </a:cxn>
            </a:cxnLst>
            <a:rect l="0" t="0" r="r" b="b"/>
            <a:pathLst>
              <a:path w="528" h="240">
                <a:moveTo>
                  <a:pt x="528" y="240"/>
                </a:moveTo>
                <a:lnTo>
                  <a:pt x="0" y="240"/>
                </a:lnTo>
                <a:lnTo>
                  <a:pt x="0" y="0"/>
                </a:lnTo>
              </a:path>
            </a:pathLst>
          </a:custGeom>
          <a:noFill/>
          <a:ln w="5715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27" name="AutoShape 59"/>
          <p:cNvSpPr>
            <a:spLocks noChangeArrowheads="1"/>
          </p:cNvSpPr>
          <p:nvPr/>
        </p:nvSpPr>
        <p:spPr bwMode="auto">
          <a:xfrm rot="-5400000">
            <a:off x="2857500" y="114300"/>
            <a:ext cx="457200" cy="381000"/>
          </a:xfrm>
          <a:prstGeom prst="triangle">
            <a:avLst>
              <a:gd name="adj" fmla="val 50000"/>
            </a:avLst>
          </a:prstGeom>
          <a:solidFill>
            <a:srgbClr val="FFFFFF"/>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28" name="Freeform 60"/>
          <p:cNvSpPr>
            <a:spLocks/>
          </p:cNvSpPr>
          <p:nvPr/>
        </p:nvSpPr>
        <p:spPr bwMode="auto">
          <a:xfrm>
            <a:off x="228600" y="1219200"/>
            <a:ext cx="4191000" cy="5257800"/>
          </a:xfrm>
          <a:custGeom>
            <a:avLst/>
            <a:gdLst>
              <a:gd name="T0" fmla="*/ 2640 w 2640"/>
              <a:gd name="T1" fmla="*/ 0 h 3408"/>
              <a:gd name="T2" fmla="*/ 0 w 2640"/>
              <a:gd name="T3" fmla="*/ 0 h 3408"/>
              <a:gd name="T4" fmla="*/ 0 w 2640"/>
              <a:gd name="T5" fmla="*/ 3408 h 3408"/>
              <a:gd name="T6" fmla="*/ 2400 w 2640"/>
              <a:gd name="T7" fmla="*/ 3408 h 3408"/>
              <a:gd name="T8" fmla="*/ 2400 w 2640"/>
              <a:gd name="T9" fmla="*/ 3168 h 3408"/>
            </a:gdLst>
            <a:ahLst/>
            <a:cxnLst>
              <a:cxn ang="0">
                <a:pos x="T0" y="T1"/>
              </a:cxn>
              <a:cxn ang="0">
                <a:pos x="T2" y="T3"/>
              </a:cxn>
              <a:cxn ang="0">
                <a:pos x="T4" y="T5"/>
              </a:cxn>
              <a:cxn ang="0">
                <a:pos x="T6" y="T7"/>
              </a:cxn>
              <a:cxn ang="0">
                <a:pos x="T8" y="T9"/>
              </a:cxn>
            </a:cxnLst>
            <a:rect l="0" t="0" r="r" b="b"/>
            <a:pathLst>
              <a:path w="2640" h="3408">
                <a:moveTo>
                  <a:pt x="2640" y="0"/>
                </a:moveTo>
                <a:lnTo>
                  <a:pt x="0" y="0"/>
                </a:lnTo>
                <a:lnTo>
                  <a:pt x="0" y="3408"/>
                </a:lnTo>
                <a:lnTo>
                  <a:pt x="2400" y="3408"/>
                </a:lnTo>
                <a:lnTo>
                  <a:pt x="2400" y="3168"/>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29" name="Freeform 61"/>
          <p:cNvSpPr>
            <a:spLocks/>
          </p:cNvSpPr>
          <p:nvPr/>
        </p:nvSpPr>
        <p:spPr bwMode="auto">
          <a:xfrm>
            <a:off x="3505200" y="2895600"/>
            <a:ext cx="990600" cy="304800"/>
          </a:xfrm>
          <a:custGeom>
            <a:avLst/>
            <a:gdLst>
              <a:gd name="T0" fmla="*/ 624 w 624"/>
              <a:gd name="T1" fmla="*/ 192 h 192"/>
              <a:gd name="T2" fmla="*/ 0 w 624"/>
              <a:gd name="T3" fmla="*/ 192 h 192"/>
              <a:gd name="T4" fmla="*/ 0 w 624"/>
              <a:gd name="T5" fmla="*/ 0 h 192"/>
            </a:gdLst>
            <a:ahLst/>
            <a:cxnLst>
              <a:cxn ang="0">
                <a:pos x="T0" y="T1"/>
              </a:cxn>
              <a:cxn ang="0">
                <a:pos x="T2" y="T3"/>
              </a:cxn>
              <a:cxn ang="0">
                <a:pos x="T4" y="T5"/>
              </a:cxn>
            </a:cxnLst>
            <a:rect l="0" t="0" r="r" b="b"/>
            <a:pathLst>
              <a:path w="624" h="192">
                <a:moveTo>
                  <a:pt x="624" y="192"/>
                </a:moveTo>
                <a:lnTo>
                  <a:pt x="0" y="192"/>
                </a:lnTo>
                <a:lnTo>
                  <a:pt x="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30" name="Freeform 62"/>
          <p:cNvSpPr>
            <a:spLocks/>
          </p:cNvSpPr>
          <p:nvPr/>
        </p:nvSpPr>
        <p:spPr bwMode="auto">
          <a:xfrm>
            <a:off x="4495800" y="990600"/>
            <a:ext cx="1447800" cy="2209800"/>
          </a:xfrm>
          <a:custGeom>
            <a:avLst/>
            <a:gdLst>
              <a:gd name="T0" fmla="*/ 0 w 912"/>
              <a:gd name="T1" fmla="*/ 1392 h 1392"/>
              <a:gd name="T2" fmla="*/ 912 w 912"/>
              <a:gd name="T3" fmla="*/ 1392 h 1392"/>
              <a:gd name="T4" fmla="*/ 912 w 912"/>
              <a:gd name="T5" fmla="*/ 144 h 1392"/>
              <a:gd name="T6" fmla="*/ 240 w 912"/>
              <a:gd name="T7" fmla="*/ 144 h 1392"/>
              <a:gd name="T8" fmla="*/ 240 w 912"/>
              <a:gd name="T9" fmla="*/ 0 h 1392"/>
            </a:gdLst>
            <a:ahLst/>
            <a:cxnLst>
              <a:cxn ang="0">
                <a:pos x="T0" y="T1"/>
              </a:cxn>
              <a:cxn ang="0">
                <a:pos x="T2" y="T3"/>
              </a:cxn>
              <a:cxn ang="0">
                <a:pos x="T4" y="T5"/>
              </a:cxn>
              <a:cxn ang="0">
                <a:pos x="T6" y="T7"/>
              </a:cxn>
              <a:cxn ang="0">
                <a:pos x="T8" y="T9"/>
              </a:cxn>
            </a:cxnLst>
            <a:rect l="0" t="0" r="r" b="b"/>
            <a:pathLst>
              <a:path w="912" h="1392">
                <a:moveTo>
                  <a:pt x="0" y="1392"/>
                </a:moveTo>
                <a:lnTo>
                  <a:pt x="912" y="1392"/>
                </a:lnTo>
                <a:lnTo>
                  <a:pt x="912" y="144"/>
                </a:lnTo>
                <a:lnTo>
                  <a:pt x="240" y="144"/>
                </a:lnTo>
                <a:lnTo>
                  <a:pt x="24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2831" name="Rectangle 63"/>
          <p:cNvSpPr>
            <a:spLocks noChangeArrowheads="1"/>
          </p:cNvSpPr>
          <p:nvPr/>
        </p:nvSpPr>
        <p:spPr bwMode="auto">
          <a:xfrm>
            <a:off x="6588125" y="304800"/>
            <a:ext cx="2506663" cy="4502150"/>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000000"/>
                </a:solidFill>
              </a:rPr>
              <a:t>一组二选一门，</a:t>
            </a:r>
          </a:p>
          <a:p>
            <a:pPr fontAlgn="base">
              <a:spcBef>
                <a:spcPct val="0"/>
              </a:spcBef>
              <a:spcAft>
                <a:spcPct val="0"/>
              </a:spcAft>
              <a:defRPr/>
            </a:pPr>
            <a:r>
              <a:rPr kumimoji="1" lang="zh-CN" altLang="en-US" sz="2400" b="1">
                <a:solidFill>
                  <a:srgbClr val="000000"/>
                </a:solidFill>
              </a:rPr>
              <a:t>选择把</a:t>
            </a:r>
            <a:r>
              <a:rPr kumimoji="1" lang="en-US" altLang="zh-CN" sz="2400" b="1">
                <a:solidFill>
                  <a:srgbClr val="000000"/>
                </a:solidFill>
              </a:rPr>
              <a:t>A</a:t>
            </a:r>
            <a:r>
              <a:rPr kumimoji="1" lang="zh-CN" altLang="en-US" sz="2400" b="1">
                <a:solidFill>
                  <a:srgbClr val="000000"/>
                </a:solidFill>
              </a:rPr>
              <a:t>口数据</a:t>
            </a:r>
          </a:p>
          <a:p>
            <a:pPr fontAlgn="base">
              <a:spcBef>
                <a:spcPct val="0"/>
              </a:spcBef>
              <a:spcAft>
                <a:spcPct val="0"/>
              </a:spcAft>
              <a:defRPr/>
            </a:pPr>
            <a:r>
              <a:rPr kumimoji="1" lang="zh-CN" altLang="en-US" sz="2400" b="1">
                <a:solidFill>
                  <a:srgbClr val="000000"/>
                </a:solidFill>
              </a:rPr>
              <a:t>或</a:t>
            </a:r>
            <a:r>
              <a:rPr kumimoji="1" lang="en-US" altLang="zh-CN" sz="2400" b="1">
                <a:solidFill>
                  <a:srgbClr val="000000"/>
                </a:solidFill>
              </a:rPr>
              <a:t>ALU</a:t>
            </a:r>
            <a:r>
              <a:rPr kumimoji="1" lang="zh-CN" altLang="en-US" sz="2400" b="1">
                <a:solidFill>
                  <a:srgbClr val="000000"/>
                </a:solidFill>
              </a:rPr>
              <a:t>结果送出芯片，以给出输出</a:t>
            </a:r>
            <a:r>
              <a:rPr kumimoji="1" lang="en-US" altLang="zh-CN" sz="2400" b="1">
                <a:solidFill>
                  <a:srgbClr val="000000"/>
                </a:solidFill>
              </a:rPr>
              <a:t>Y</a:t>
            </a:r>
            <a:r>
              <a:rPr kumimoji="1" lang="zh-CN" altLang="en-US" sz="2400" b="1">
                <a:solidFill>
                  <a:srgbClr val="000000"/>
                </a:solidFill>
              </a:rPr>
              <a:t>的数据，</a:t>
            </a:r>
            <a:r>
              <a:rPr kumimoji="1" lang="en-US" altLang="zh-CN" sz="2400" b="1">
                <a:solidFill>
                  <a:srgbClr val="000000"/>
                </a:solidFill>
              </a:rPr>
              <a:t>Y</a:t>
            </a:r>
            <a:r>
              <a:rPr kumimoji="1" lang="zh-CN" altLang="en-US" sz="2400" b="1">
                <a:solidFill>
                  <a:srgbClr val="000000"/>
                </a:solidFill>
              </a:rPr>
              <a:t>输出的有无还受输出使能 </a:t>
            </a:r>
            <a:r>
              <a:rPr kumimoji="1" lang="en-US" altLang="zh-CN" sz="2400" b="1">
                <a:solidFill>
                  <a:srgbClr val="000000"/>
                </a:solidFill>
              </a:rPr>
              <a:t>/OE</a:t>
            </a:r>
            <a:r>
              <a:rPr kumimoji="1" lang="zh-CN" altLang="en-US" sz="2400" b="1">
                <a:solidFill>
                  <a:srgbClr val="000000"/>
                </a:solidFill>
              </a:rPr>
              <a:t>信号的控制，仅当 </a:t>
            </a:r>
            <a:r>
              <a:rPr kumimoji="1" lang="en-US" altLang="zh-CN" sz="2400" b="1">
                <a:solidFill>
                  <a:srgbClr val="000000"/>
                </a:solidFill>
              </a:rPr>
              <a:t>/OE</a:t>
            </a:r>
            <a:r>
              <a:rPr kumimoji="1" lang="zh-CN" altLang="en-US" sz="2400" b="1">
                <a:solidFill>
                  <a:srgbClr val="000000"/>
                </a:solidFill>
              </a:rPr>
              <a:t>为低是才有</a:t>
            </a:r>
            <a:r>
              <a:rPr kumimoji="1" lang="en-US" altLang="zh-CN" sz="2400" b="1">
                <a:solidFill>
                  <a:srgbClr val="000000"/>
                </a:solidFill>
              </a:rPr>
              <a:t>Y</a:t>
            </a:r>
            <a:r>
              <a:rPr kumimoji="1" lang="zh-CN" altLang="en-US" sz="2400" b="1">
                <a:solidFill>
                  <a:srgbClr val="000000"/>
                </a:solidFill>
              </a:rPr>
              <a:t>输出 ，</a:t>
            </a:r>
          </a:p>
          <a:p>
            <a:pPr fontAlgn="base">
              <a:spcBef>
                <a:spcPct val="0"/>
              </a:spcBef>
              <a:spcAft>
                <a:spcPct val="0"/>
              </a:spcAft>
              <a:defRPr/>
            </a:pPr>
            <a:r>
              <a:rPr kumimoji="1" lang="en-US" altLang="zh-CN" sz="2400" b="1">
                <a:solidFill>
                  <a:srgbClr val="000000"/>
                </a:solidFill>
              </a:rPr>
              <a:t>/OE</a:t>
            </a:r>
            <a:r>
              <a:rPr kumimoji="1" lang="zh-CN" altLang="en-US" sz="2400" b="1">
                <a:solidFill>
                  <a:srgbClr val="000000"/>
                </a:solidFill>
              </a:rPr>
              <a:t>为高，</a:t>
            </a:r>
            <a:r>
              <a:rPr kumimoji="1" lang="en-US" altLang="zh-CN" sz="2400" b="1">
                <a:solidFill>
                  <a:srgbClr val="000000"/>
                </a:solidFill>
              </a:rPr>
              <a:t>Y</a:t>
            </a:r>
            <a:r>
              <a:rPr kumimoji="1" lang="zh-CN" altLang="en-US" sz="2400" b="1">
                <a:solidFill>
                  <a:srgbClr val="000000"/>
                </a:solidFill>
              </a:rPr>
              <a:t>输出为高阻态。</a:t>
            </a:r>
          </a:p>
        </p:txBody>
      </p:sp>
      <p:sp>
        <p:nvSpPr>
          <p:cNvPr id="2" name="Slide Number Placeholder 1">
            <a:extLst>
              <a:ext uri="{FF2B5EF4-FFF2-40B4-BE49-F238E27FC236}">
                <a16:creationId xmlns:a16="http://schemas.microsoft.com/office/drawing/2014/main" id="{A52BD61E-D4DE-D846-8760-23EF597EFAD4}"/>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25</a:t>
            </a:fld>
            <a:endParaRPr lang="en-US" altLang="zh-CN">
              <a:solidFill>
                <a:srgbClr val="000000"/>
              </a:solidFill>
            </a:endParaRPr>
          </a:p>
        </p:txBody>
      </p:sp>
    </p:spTree>
    <p:extLst>
      <p:ext uri="{BB962C8B-B14F-4D97-AF65-F5344CB8AC3E}">
        <p14:creationId xmlns:p14="http://schemas.microsoft.com/office/powerpoint/2010/main" val="1334790929"/>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2831"/>
                                        </p:tgtEl>
                                        <p:attrNameLst>
                                          <p:attrName>style.visibility</p:attrName>
                                        </p:attrNameLst>
                                      </p:cBhvr>
                                      <p:to>
                                        <p:strVal val="visible"/>
                                      </p:to>
                                    </p:set>
                                    <p:animEffect transition="in" filter="wipe(left)">
                                      <p:cBhvr>
                                        <p:cTn id="7" dur="500"/>
                                        <p:tgtEl>
                                          <p:spTgt spid="3283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2770"/>
                                        </p:tgtEl>
                                        <p:attrNameLst>
                                          <p:attrName>style.visibility</p:attrName>
                                        </p:attrNameLst>
                                      </p:cBhvr>
                                      <p:to>
                                        <p:strVal val="visible"/>
                                      </p:to>
                                    </p:set>
                                    <p:animEffect transition="in" filter="wipe(left)">
                                      <p:cBhvr>
                                        <p:cTn id="12" dur="500"/>
                                        <p:tgtEl>
                                          <p:spTgt spid="3277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2783"/>
                                        </p:tgtEl>
                                        <p:attrNameLst>
                                          <p:attrName>style.visibility</p:attrName>
                                        </p:attrNameLst>
                                      </p:cBhvr>
                                      <p:to>
                                        <p:strVal val="visible"/>
                                      </p:to>
                                    </p:set>
                                    <p:animEffect transition="in" filter="wipe(left)">
                                      <p:cBhvr>
                                        <p:cTn id="17" dur="500"/>
                                        <p:tgtEl>
                                          <p:spTgt spid="3278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2814"/>
                                        </p:tgtEl>
                                        <p:attrNameLst>
                                          <p:attrName>style.visibility</p:attrName>
                                        </p:attrNameLst>
                                      </p:cBhvr>
                                      <p:to>
                                        <p:strVal val="visible"/>
                                      </p:to>
                                    </p:set>
                                    <p:animEffect transition="in" filter="wipe(left)">
                                      <p:cBhvr>
                                        <p:cTn id="22" dur="500"/>
                                        <p:tgtEl>
                                          <p:spTgt spid="3281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32830"/>
                                        </p:tgtEl>
                                        <p:attrNameLst>
                                          <p:attrName>style.visibility</p:attrName>
                                        </p:attrNameLst>
                                      </p:cBhvr>
                                      <p:to>
                                        <p:strVal val="visible"/>
                                      </p:to>
                                    </p:set>
                                    <p:animEffect transition="in" filter="wipe(left)">
                                      <p:cBhvr>
                                        <p:cTn id="27" dur="500"/>
                                        <p:tgtEl>
                                          <p:spTgt spid="32830"/>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32824"/>
                                        </p:tgtEl>
                                        <p:attrNameLst>
                                          <p:attrName>style.visibility</p:attrName>
                                        </p:attrNameLst>
                                      </p:cBhvr>
                                      <p:to>
                                        <p:strVal val="visible"/>
                                      </p:to>
                                    </p:set>
                                    <p:animEffect transition="in" filter="wipe(left)">
                                      <p:cBhvr>
                                        <p:cTn id="32" dur="500"/>
                                        <p:tgtEl>
                                          <p:spTgt spid="3282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2815"/>
                                        </p:tgtEl>
                                        <p:attrNameLst>
                                          <p:attrName>style.visibility</p:attrName>
                                        </p:attrNameLst>
                                      </p:cBhvr>
                                      <p:to>
                                        <p:strVal val="visible"/>
                                      </p:to>
                                    </p:set>
                                    <p:animEffect transition="in" filter="wipe(left)">
                                      <p:cBhvr>
                                        <p:cTn id="37" dur="500"/>
                                        <p:tgtEl>
                                          <p:spTgt spid="32815"/>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32827"/>
                                        </p:tgtEl>
                                        <p:attrNameLst>
                                          <p:attrName>style.visibility</p:attrName>
                                        </p:attrNameLst>
                                      </p:cBhvr>
                                      <p:to>
                                        <p:strVal val="visible"/>
                                      </p:to>
                                    </p:set>
                                    <p:animEffect transition="in" filter="wipe(left)">
                                      <p:cBhvr>
                                        <p:cTn id="42" dur="500"/>
                                        <p:tgtEl>
                                          <p:spTgt spid="3282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32825"/>
                                        </p:tgtEl>
                                        <p:attrNameLst>
                                          <p:attrName>style.visibility</p:attrName>
                                        </p:attrNameLst>
                                      </p:cBhvr>
                                      <p:to>
                                        <p:strVal val="visible"/>
                                      </p:to>
                                    </p:set>
                                    <p:animEffect transition="in" filter="wipe(left)">
                                      <p:cBhvr>
                                        <p:cTn id="47" dur="500"/>
                                        <p:tgtEl>
                                          <p:spTgt spid="32825"/>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nodeType="clickEffect">
                                  <p:stCondLst>
                                    <p:cond delay="0"/>
                                  </p:stCondLst>
                                  <p:childTnLst>
                                    <p:set>
                                      <p:cBhvr>
                                        <p:cTn id="51" dur="1" fill="hold">
                                          <p:stCondLst>
                                            <p:cond delay="0"/>
                                          </p:stCondLst>
                                        </p:cTn>
                                        <p:tgtEl>
                                          <p:spTgt spid="32823"/>
                                        </p:tgtEl>
                                        <p:attrNameLst>
                                          <p:attrName>style.visibility</p:attrName>
                                        </p:attrNameLst>
                                      </p:cBhvr>
                                      <p:to>
                                        <p:strVal val="visible"/>
                                      </p:to>
                                    </p:set>
                                    <p:animEffect transition="in" filter="wipe(left)">
                                      <p:cBhvr>
                                        <p:cTn id="52" dur="500"/>
                                        <p:tgtEl>
                                          <p:spTgt spid="32823"/>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32809"/>
                                        </p:tgtEl>
                                        <p:attrNameLst>
                                          <p:attrName>style.visibility</p:attrName>
                                        </p:attrNameLst>
                                      </p:cBhvr>
                                      <p:to>
                                        <p:strVal val="visible"/>
                                      </p:to>
                                    </p:set>
                                    <p:animEffect transition="in" filter="wipe(left)">
                                      <p:cBhvr>
                                        <p:cTn id="57" dur="500"/>
                                        <p:tgtEl>
                                          <p:spTgt spid="328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0" grpId="0" animBg="1" autoUpdateAnimBg="0"/>
      <p:bldP spid="32809" grpId="0" autoUpdateAnimBg="0"/>
      <p:bldP spid="32814" grpId="0" autoUpdateAnimBg="0"/>
      <p:bldP spid="32815" grpId="0" autoUpdateAnimBg="0"/>
      <p:bldP spid="32825" grpId="0" animBg="1"/>
      <p:bldP spid="32827" grpId="0" animBg="1"/>
      <p:bldP spid="32831" grpId="0" animBg="1"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3794" name="Rectangle 2"/>
          <p:cNvSpPr>
            <a:spLocks noChangeArrowheads="1"/>
          </p:cNvSpPr>
          <p:nvPr/>
        </p:nvSpPr>
        <p:spPr bwMode="auto">
          <a:xfrm>
            <a:off x="457200" y="5334000"/>
            <a:ext cx="8362950" cy="1143000"/>
          </a:xfrm>
          <a:prstGeom prst="rect">
            <a:avLst/>
          </a:prstGeom>
          <a:solidFill>
            <a:srgbClr val="FFFF00"/>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3795" name="Rectangle 3"/>
          <p:cNvSpPr>
            <a:spLocks noChangeArrowheads="1"/>
          </p:cNvSpPr>
          <p:nvPr/>
        </p:nvSpPr>
        <p:spPr bwMode="auto">
          <a:xfrm>
            <a:off x="457200" y="4191000"/>
            <a:ext cx="8362950" cy="1143000"/>
          </a:xfrm>
          <a:prstGeom prst="rect">
            <a:avLst/>
          </a:prstGeom>
          <a:solidFill>
            <a:srgbClr val="0099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3796" name="Rectangle 4"/>
          <p:cNvSpPr>
            <a:spLocks noChangeArrowheads="1"/>
          </p:cNvSpPr>
          <p:nvPr/>
        </p:nvSpPr>
        <p:spPr bwMode="auto">
          <a:xfrm>
            <a:off x="457200" y="2971800"/>
            <a:ext cx="8362950" cy="1219200"/>
          </a:xfrm>
          <a:prstGeom prst="rect">
            <a:avLst/>
          </a:prstGeom>
          <a:solidFill>
            <a:srgbClr val="FF6600"/>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3797" name="Rectangle 5"/>
          <p:cNvSpPr>
            <a:spLocks noChangeArrowheads="1"/>
          </p:cNvSpPr>
          <p:nvPr/>
        </p:nvSpPr>
        <p:spPr bwMode="auto">
          <a:xfrm>
            <a:off x="457200" y="1828800"/>
            <a:ext cx="8362950" cy="1143000"/>
          </a:xfrm>
          <a:prstGeom prst="rect">
            <a:avLst/>
          </a:prstGeom>
          <a:solidFill>
            <a:srgbClr val="FFCC66"/>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2533" name="Rectangle 6"/>
          <p:cNvSpPr>
            <a:spLocks noGrp="1" noChangeArrowheads="1"/>
          </p:cNvSpPr>
          <p:nvPr>
            <p:ph type="title"/>
          </p:nvPr>
        </p:nvSpPr>
        <p:spPr>
          <a:xfrm>
            <a:off x="685800" y="304800"/>
            <a:ext cx="7772400" cy="685800"/>
          </a:xfrm>
        </p:spPr>
        <p:txBody>
          <a:bodyPr/>
          <a:lstStyle/>
          <a:p>
            <a:pPr eaLnBrk="1" hangingPunct="1"/>
            <a:r>
              <a:rPr lang="en-US" altLang="zh-CN" b="1"/>
              <a:t>8 </a:t>
            </a:r>
            <a:r>
              <a:rPr lang="zh-CN" altLang="en-US" b="1"/>
              <a:t>种结果处理</a:t>
            </a:r>
            <a:endParaRPr lang="zh-CN" altLang="en-US"/>
          </a:p>
        </p:txBody>
      </p:sp>
      <p:sp>
        <p:nvSpPr>
          <p:cNvPr id="33799" name="Rectangle 7"/>
          <p:cNvSpPr>
            <a:spLocks noGrp="1" noChangeArrowheads="1"/>
          </p:cNvSpPr>
          <p:nvPr>
            <p:ph type="body" idx="1"/>
          </p:nvPr>
        </p:nvSpPr>
        <p:spPr>
          <a:xfrm>
            <a:off x="457200" y="1219200"/>
            <a:ext cx="8382000" cy="5257800"/>
          </a:xfrm>
          <a:ln w="57150">
            <a:solidFill>
              <a:schemeClr val="tx1"/>
            </a:solidFill>
            <a:miter lim="800000"/>
            <a:headEnd/>
            <a:tailEnd/>
          </a:ln>
          <a:extLst>
            <a:ext uri="{909E8E84-426E-40DD-AFC4-6F175D3DCCD1}">
              <a14:hiddenFill xmlns:a14="http://schemas.microsoft.com/office/drawing/2010/main">
                <a:solidFill>
                  <a:schemeClr val="hlink"/>
                </a:solidFill>
              </a14:hiddenFill>
            </a:ext>
          </a:extLst>
        </p:spPr>
        <p:txBody>
          <a:bodyPr/>
          <a:lstStyle/>
          <a:p>
            <a:pPr eaLnBrk="1" hangingPunct="1">
              <a:buClr>
                <a:schemeClr val="tx1"/>
              </a:buClr>
              <a:buFontTx/>
              <a:buChar char=" "/>
            </a:pPr>
            <a:r>
              <a:rPr lang="en-US" altLang="zh-CN" b="1"/>
              <a:t>3</a:t>
            </a:r>
            <a:r>
              <a:rPr lang="zh-CN" altLang="en-US" b="1"/>
              <a:t>位控制码    通用寄存器   </a:t>
            </a:r>
            <a:r>
              <a:rPr lang="en-US" altLang="zh-CN" b="1"/>
              <a:t>Q</a:t>
            </a:r>
            <a:r>
              <a:rPr lang="zh-CN" altLang="en-US" b="1"/>
              <a:t>寄存器     </a:t>
            </a:r>
            <a:r>
              <a:rPr lang="en-US" altLang="zh-CN" b="1"/>
              <a:t>Y</a:t>
            </a:r>
            <a:r>
              <a:rPr lang="zh-CN" altLang="en-US" b="1"/>
              <a:t>输出</a:t>
            </a:r>
            <a:endParaRPr lang="zh-CN" altLang="en-US"/>
          </a:p>
          <a:p>
            <a:pPr eaLnBrk="1" hangingPunct="1">
              <a:buClr>
                <a:schemeClr val="tx1"/>
              </a:buClr>
              <a:buFontTx/>
              <a:buChar char=" "/>
            </a:pPr>
            <a:r>
              <a:rPr lang="zh-CN" altLang="en-US"/>
              <a:t>     </a:t>
            </a:r>
            <a:r>
              <a:rPr lang="en-US" altLang="zh-CN"/>
              <a:t>000                                    Q</a:t>
            </a:r>
            <a:r>
              <a:rPr lang="en-US" altLang="zh-CN">
                <a:sym typeface="Symbol" charset="2"/>
              </a:rPr>
              <a:t>F</a:t>
            </a:r>
            <a:r>
              <a:rPr lang="en-US" altLang="zh-CN"/>
              <a:t>            F</a:t>
            </a:r>
          </a:p>
          <a:p>
            <a:pPr eaLnBrk="1" hangingPunct="1">
              <a:buClr>
                <a:schemeClr val="tx1"/>
              </a:buClr>
              <a:buFontTx/>
              <a:buChar char=" "/>
            </a:pPr>
            <a:r>
              <a:rPr lang="en-US" altLang="zh-CN"/>
              <a:t>     001                                                         F</a:t>
            </a:r>
          </a:p>
          <a:p>
            <a:pPr eaLnBrk="1" hangingPunct="1">
              <a:buClr>
                <a:schemeClr val="tx1"/>
              </a:buClr>
              <a:buFontTx/>
              <a:buChar char=" "/>
            </a:pPr>
            <a:r>
              <a:rPr lang="en-US" altLang="zh-CN"/>
              <a:t>     010               B</a:t>
            </a:r>
            <a:r>
              <a:rPr lang="en-US" altLang="zh-CN">
                <a:sym typeface="Symbol" charset="2"/>
              </a:rPr>
              <a:t>F                                 A</a:t>
            </a:r>
            <a:endParaRPr lang="en-US" altLang="zh-CN"/>
          </a:p>
          <a:p>
            <a:pPr eaLnBrk="1" hangingPunct="1">
              <a:buClr>
                <a:schemeClr val="tx1"/>
              </a:buClr>
              <a:buFontTx/>
              <a:buChar char=" "/>
            </a:pPr>
            <a:r>
              <a:rPr lang="en-US" altLang="zh-CN"/>
              <a:t>     011               B</a:t>
            </a:r>
            <a:r>
              <a:rPr lang="en-US" altLang="zh-CN">
                <a:sym typeface="Symbol" charset="2"/>
              </a:rPr>
              <a:t>F                                 F</a:t>
            </a:r>
            <a:endParaRPr lang="en-US" altLang="zh-CN"/>
          </a:p>
          <a:p>
            <a:pPr eaLnBrk="1" hangingPunct="1">
              <a:buClr>
                <a:schemeClr val="tx1"/>
              </a:buClr>
              <a:buFontTx/>
              <a:buChar char=" "/>
            </a:pPr>
            <a:r>
              <a:rPr lang="en-US" altLang="zh-CN"/>
              <a:t>     100               B</a:t>
            </a:r>
            <a:r>
              <a:rPr lang="en-US" altLang="zh-CN">
                <a:sym typeface="Symbol" charset="2"/>
              </a:rPr>
              <a:t>F/2         </a:t>
            </a:r>
            <a:r>
              <a:rPr lang="en-US" altLang="zh-CN"/>
              <a:t>Q</a:t>
            </a:r>
            <a:r>
              <a:rPr lang="en-US" altLang="zh-CN">
                <a:sym typeface="Symbol" charset="2"/>
              </a:rPr>
              <a:t>Q/2</a:t>
            </a:r>
            <a:r>
              <a:rPr lang="en-US" altLang="zh-CN"/>
              <a:t>        F</a:t>
            </a:r>
          </a:p>
          <a:p>
            <a:pPr eaLnBrk="1" hangingPunct="1">
              <a:buClr>
                <a:schemeClr val="tx1"/>
              </a:buClr>
              <a:buFontTx/>
              <a:buChar char=" "/>
            </a:pPr>
            <a:r>
              <a:rPr lang="en-US" altLang="zh-CN"/>
              <a:t>     101               B</a:t>
            </a:r>
            <a:r>
              <a:rPr lang="en-US" altLang="zh-CN">
                <a:sym typeface="Symbol" charset="2"/>
              </a:rPr>
              <a:t>F/2                              F</a:t>
            </a:r>
            <a:endParaRPr lang="en-US" altLang="zh-CN"/>
          </a:p>
          <a:p>
            <a:pPr eaLnBrk="1" hangingPunct="1">
              <a:buClr>
                <a:schemeClr val="tx1"/>
              </a:buClr>
              <a:buFontTx/>
              <a:buChar char=" "/>
            </a:pPr>
            <a:r>
              <a:rPr lang="en-US" altLang="zh-CN"/>
              <a:t>     110               B</a:t>
            </a:r>
            <a:r>
              <a:rPr lang="en-US" altLang="zh-CN">
                <a:sym typeface="Symbol" charset="2"/>
              </a:rPr>
              <a:t>2F          </a:t>
            </a:r>
            <a:r>
              <a:rPr lang="en-US" altLang="zh-CN"/>
              <a:t>Q</a:t>
            </a:r>
            <a:r>
              <a:rPr lang="en-US" altLang="zh-CN">
                <a:sym typeface="Symbol" charset="2"/>
              </a:rPr>
              <a:t>2Q</a:t>
            </a:r>
            <a:r>
              <a:rPr lang="en-US" altLang="zh-CN"/>
              <a:t>         F</a:t>
            </a:r>
          </a:p>
          <a:p>
            <a:pPr eaLnBrk="1" hangingPunct="1">
              <a:buClr>
                <a:schemeClr val="tx1"/>
              </a:buClr>
              <a:buFontTx/>
              <a:buChar char=" "/>
            </a:pPr>
            <a:r>
              <a:rPr lang="en-US" altLang="zh-CN"/>
              <a:t>     111               B</a:t>
            </a:r>
            <a:r>
              <a:rPr lang="en-US" altLang="zh-CN">
                <a:sym typeface="Symbol" charset="2"/>
              </a:rPr>
              <a:t>2F                               F</a:t>
            </a:r>
          </a:p>
        </p:txBody>
      </p:sp>
      <p:sp>
        <p:nvSpPr>
          <p:cNvPr id="33800" name="Line 8"/>
          <p:cNvSpPr>
            <a:spLocks noChangeShapeType="1"/>
          </p:cNvSpPr>
          <p:nvPr/>
        </p:nvSpPr>
        <p:spPr bwMode="auto">
          <a:xfrm>
            <a:off x="2971800" y="1219200"/>
            <a:ext cx="0" cy="5257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3801" name="Line 9"/>
          <p:cNvSpPr>
            <a:spLocks noChangeShapeType="1"/>
          </p:cNvSpPr>
          <p:nvPr/>
        </p:nvSpPr>
        <p:spPr bwMode="auto">
          <a:xfrm>
            <a:off x="5257800" y="1219200"/>
            <a:ext cx="0" cy="5257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3802" name="Line 10"/>
          <p:cNvSpPr>
            <a:spLocks noChangeShapeType="1"/>
          </p:cNvSpPr>
          <p:nvPr/>
        </p:nvSpPr>
        <p:spPr bwMode="auto">
          <a:xfrm>
            <a:off x="7162800" y="1219200"/>
            <a:ext cx="0" cy="5257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3803" name="Line 11"/>
          <p:cNvSpPr>
            <a:spLocks noChangeShapeType="1"/>
          </p:cNvSpPr>
          <p:nvPr/>
        </p:nvSpPr>
        <p:spPr bwMode="auto">
          <a:xfrm>
            <a:off x="457200" y="1828800"/>
            <a:ext cx="838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008F32E4-DFA6-B844-B042-26258E198F5D}"/>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26</a:t>
            </a:fld>
            <a:endParaRPr lang="en-US" altLang="zh-CN">
              <a:solidFill>
                <a:srgbClr val="000000"/>
              </a:solidFill>
            </a:endParaRPr>
          </a:p>
        </p:txBody>
      </p:sp>
    </p:spTree>
    <p:extLst>
      <p:ext uri="{BB962C8B-B14F-4D97-AF65-F5344CB8AC3E}">
        <p14:creationId xmlns:p14="http://schemas.microsoft.com/office/powerpoint/2010/main" val="121696714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3799">
                                            <p:txEl>
                                              <p:pRg st="0" end="0"/>
                                            </p:txEl>
                                          </p:spTgt>
                                        </p:tgtEl>
                                        <p:attrNameLst>
                                          <p:attrName>style.visibility</p:attrName>
                                        </p:attrNameLst>
                                      </p:cBhvr>
                                      <p:to>
                                        <p:strVal val="visible"/>
                                      </p:to>
                                    </p:set>
                                    <p:animEffect transition="in" filter="wipe(left)">
                                      <p:cBhvr>
                                        <p:cTn id="7" dur="500"/>
                                        <p:tgtEl>
                                          <p:spTgt spid="3379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3799">
                                            <p:txEl>
                                              <p:pRg st="1" end="1"/>
                                            </p:txEl>
                                          </p:spTgt>
                                        </p:tgtEl>
                                        <p:attrNameLst>
                                          <p:attrName>style.visibility</p:attrName>
                                        </p:attrNameLst>
                                      </p:cBhvr>
                                      <p:to>
                                        <p:strVal val="visible"/>
                                      </p:to>
                                    </p:set>
                                    <p:animEffect transition="in" filter="wipe(left)">
                                      <p:cBhvr>
                                        <p:cTn id="12" dur="500"/>
                                        <p:tgtEl>
                                          <p:spTgt spid="3379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3799">
                                            <p:txEl>
                                              <p:pRg st="2" end="2"/>
                                            </p:txEl>
                                          </p:spTgt>
                                        </p:tgtEl>
                                        <p:attrNameLst>
                                          <p:attrName>style.visibility</p:attrName>
                                        </p:attrNameLst>
                                      </p:cBhvr>
                                      <p:to>
                                        <p:strVal val="visible"/>
                                      </p:to>
                                    </p:set>
                                    <p:animEffect transition="in" filter="wipe(left)">
                                      <p:cBhvr>
                                        <p:cTn id="17" dur="500"/>
                                        <p:tgtEl>
                                          <p:spTgt spid="3379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3799">
                                            <p:txEl>
                                              <p:pRg st="3" end="3"/>
                                            </p:txEl>
                                          </p:spTgt>
                                        </p:tgtEl>
                                        <p:attrNameLst>
                                          <p:attrName>style.visibility</p:attrName>
                                        </p:attrNameLst>
                                      </p:cBhvr>
                                      <p:to>
                                        <p:strVal val="visible"/>
                                      </p:to>
                                    </p:set>
                                    <p:animEffect transition="in" filter="wipe(left)">
                                      <p:cBhvr>
                                        <p:cTn id="22" dur="500"/>
                                        <p:tgtEl>
                                          <p:spTgt spid="3379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3799">
                                            <p:txEl>
                                              <p:pRg st="4" end="4"/>
                                            </p:txEl>
                                          </p:spTgt>
                                        </p:tgtEl>
                                        <p:attrNameLst>
                                          <p:attrName>style.visibility</p:attrName>
                                        </p:attrNameLst>
                                      </p:cBhvr>
                                      <p:to>
                                        <p:strVal val="visible"/>
                                      </p:to>
                                    </p:set>
                                    <p:animEffect transition="in" filter="wipe(left)">
                                      <p:cBhvr>
                                        <p:cTn id="27" dur="500"/>
                                        <p:tgtEl>
                                          <p:spTgt spid="33799">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3799">
                                            <p:txEl>
                                              <p:pRg st="5" end="5"/>
                                            </p:txEl>
                                          </p:spTgt>
                                        </p:tgtEl>
                                        <p:attrNameLst>
                                          <p:attrName>style.visibility</p:attrName>
                                        </p:attrNameLst>
                                      </p:cBhvr>
                                      <p:to>
                                        <p:strVal val="visible"/>
                                      </p:to>
                                    </p:set>
                                    <p:animEffect transition="in" filter="wipe(left)">
                                      <p:cBhvr>
                                        <p:cTn id="32" dur="500"/>
                                        <p:tgtEl>
                                          <p:spTgt spid="33799">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3799">
                                            <p:txEl>
                                              <p:pRg st="6" end="6"/>
                                            </p:txEl>
                                          </p:spTgt>
                                        </p:tgtEl>
                                        <p:attrNameLst>
                                          <p:attrName>style.visibility</p:attrName>
                                        </p:attrNameLst>
                                      </p:cBhvr>
                                      <p:to>
                                        <p:strVal val="visible"/>
                                      </p:to>
                                    </p:set>
                                    <p:animEffect transition="in" filter="wipe(left)">
                                      <p:cBhvr>
                                        <p:cTn id="37" dur="500"/>
                                        <p:tgtEl>
                                          <p:spTgt spid="33799">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33799">
                                            <p:txEl>
                                              <p:pRg st="7" end="7"/>
                                            </p:txEl>
                                          </p:spTgt>
                                        </p:tgtEl>
                                        <p:attrNameLst>
                                          <p:attrName>style.visibility</p:attrName>
                                        </p:attrNameLst>
                                      </p:cBhvr>
                                      <p:to>
                                        <p:strVal val="visible"/>
                                      </p:to>
                                    </p:set>
                                    <p:animEffect transition="in" filter="wipe(left)">
                                      <p:cBhvr>
                                        <p:cTn id="42" dur="500"/>
                                        <p:tgtEl>
                                          <p:spTgt spid="33799">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33799">
                                            <p:txEl>
                                              <p:pRg st="8" end="8"/>
                                            </p:txEl>
                                          </p:spTgt>
                                        </p:tgtEl>
                                        <p:attrNameLst>
                                          <p:attrName>style.visibility</p:attrName>
                                        </p:attrNameLst>
                                      </p:cBhvr>
                                      <p:to>
                                        <p:strVal val="visible"/>
                                      </p:to>
                                    </p:set>
                                    <p:animEffect transition="in" filter="wipe(left)">
                                      <p:cBhvr>
                                        <p:cTn id="47" dur="500"/>
                                        <p:tgtEl>
                                          <p:spTgt spid="33799">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33797"/>
                                        </p:tgtEl>
                                        <p:attrNameLst>
                                          <p:attrName>style.visibility</p:attrName>
                                        </p:attrNameLst>
                                      </p:cBhvr>
                                      <p:to>
                                        <p:strVal val="visible"/>
                                      </p:to>
                                    </p:set>
                                    <p:animEffect transition="in" filter="wipe(left)">
                                      <p:cBhvr>
                                        <p:cTn id="52" dur="500"/>
                                        <p:tgtEl>
                                          <p:spTgt spid="33797"/>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33796"/>
                                        </p:tgtEl>
                                        <p:attrNameLst>
                                          <p:attrName>style.visibility</p:attrName>
                                        </p:attrNameLst>
                                      </p:cBhvr>
                                      <p:to>
                                        <p:strVal val="visible"/>
                                      </p:to>
                                    </p:set>
                                    <p:animEffect transition="in" filter="wipe(left)">
                                      <p:cBhvr>
                                        <p:cTn id="57" dur="500"/>
                                        <p:tgtEl>
                                          <p:spTgt spid="33796"/>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8" fill="hold" grpId="0" nodeType="clickEffect">
                                  <p:stCondLst>
                                    <p:cond delay="0"/>
                                  </p:stCondLst>
                                  <p:childTnLst>
                                    <p:set>
                                      <p:cBhvr>
                                        <p:cTn id="61" dur="1" fill="hold">
                                          <p:stCondLst>
                                            <p:cond delay="0"/>
                                          </p:stCondLst>
                                        </p:cTn>
                                        <p:tgtEl>
                                          <p:spTgt spid="33795"/>
                                        </p:tgtEl>
                                        <p:attrNameLst>
                                          <p:attrName>style.visibility</p:attrName>
                                        </p:attrNameLst>
                                      </p:cBhvr>
                                      <p:to>
                                        <p:strVal val="visible"/>
                                      </p:to>
                                    </p:set>
                                    <p:animEffect transition="in" filter="wipe(left)">
                                      <p:cBhvr>
                                        <p:cTn id="62" dur="500"/>
                                        <p:tgtEl>
                                          <p:spTgt spid="33795"/>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33794"/>
                                        </p:tgtEl>
                                        <p:attrNameLst>
                                          <p:attrName>style.visibility</p:attrName>
                                        </p:attrNameLst>
                                      </p:cBhvr>
                                      <p:to>
                                        <p:strVal val="visible"/>
                                      </p:to>
                                    </p:set>
                                    <p:animEffect transition="in" filter="wipe(left)">
                                      <p:cBhvr>
                                        <p:cTn id="67" dur="500"/>
                                        <p:tgtEl>
                                          <p:spTgt spid="337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94" grpId="0" animBg="1"/>
      <p:bldP spid="33795" grpId="0" animBg="1"/>
      <p:bldP spid="33796" grpId="0" animBg="1"/>
      <p:bldP spid="33797" grpId="0" animBg="1"/>
      <p:bldP spid="33799" grpId="0" build="p"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a:xfrm>
            <a:off x="685800" y="260350"/>
            <a:ext cx="7918450" cy="576263"/>
          </a:xfrm>
        </p:spPr>
        <p:txBody>
          <a:bodyPr/>
          <a:lstStyle/>
          <a:p>
            <a:pPr eaLnBrk="1" hangingPunct="1"/>
            <a:r>
              <a:rPr lang="en-US" altLang="zh-CN" sz="4000" b="1"/>
              <a:t>Am2901</a:t>
            </a:r>
            <a:r>
              <a:rPr lang="zh-CN" altLang="en-US" sz="4000" b="1"/>
              <a:t>的控制信号</a:t>
            </a:r>
            <a:endParaRPr lang="zh-CN" altLang="en-US" sz="4000"/>
          </a:p>
        </p:txBody>
      </p:sp>
      <p:sp>
        <p:nvSpPr>
          <p:cNvPr id="23554" name="Rectangle 3"/>
          <p:cNvSpPr>
            <a:spLocks noGrp="1" noChangeArrowheads="1"/>
          </p:cNvSpPr>
          <p:nvPr>
            <p:ph type="body" idx="1"/>
          </p:nvPr>
        </p:nvSpPr>
        <p:spPr>
          <a:xfrm>
            <a:off x="228600" y="1066800"/>
            <a:ext cx="8686800" cy="5486400"/>
          </a:xfrm>
        </p:spPr>
        <p:txBody>
          <a:bodyPr/>
          <a:lstStyle/>
          <a:p>
            <a:pPr marL="182563" indent="-182563" eaLnBrk="1" hangingPunct="1">
              <a:buClr>
                <a:schemeClr val="tx1"/>
              </a:buClr>
              <a:buFontTx/>
              <a:buChar char=" "/>
            </a:pPr>
            <a:r>
              <a:rPr lang="zh-CN" altLang="en-US" b="1" dirty="0"/>
              <a:t>编码</a:t>
            </a:r>
            <a:r>
              <a:rPr lang="zh-CN" altLang="en-US" dirty="0"/>
              <a:t>            </a:t>
            </a:r>
            <a:r>
              <a:rPr lang="en-US" altLang="zh-CN" b="1" dirty="0">
                <a:solidFill>
                  <a:schemeClr val="accent2"/>
                </a:solidFill>
              </a:rPr>
              <a:t>I8 I7 I6                I5 I4 I3    I2 I1 I0</a:t>
            </a:r>
          </a:p>
          <a:p>
            <a:pPr marL="182563" indent="-182563" eaLnBrk="1" hangingPunct="1">
              <a:buClr>
                <a:schemeClr val="tx1"/>
              </a:buClr>
              <a:buFontTx/>
              <a:buChar char=" "/>
            </a:pPr>
            <a:r>
              <a:rPr lang="en-US" altLang="zh-CN" b="1" dirty="0"/>
              <a:t>000                  Q    F     F          R + S      A    Q</a:t>
            </a:r>
          </a:p>
          <a:p>
            <a:pPr marL="182563" indent="-182563" eaLnBrk="1" hangingPunct="1">
              <a:buClr>
                <a:schemeClr val="tx1"/>
              </a:buClr>
              <a:buFontTx/>
              <a:buChar char=" "/>
            </a:pPr>
            <a:r>
              <a:rPr lang="en-US" altLang="zh-CN" b="1" dirty="0"/>
              <a:t>001                                 F          S− R      A     B </a:t>
            </a:r>
          </a:p>
          <a:p>
            <a:pPr marL="182563" indent="-182563" eaLnBrk="1" hangingPunct="1">
              <a:buClr>
                <a:schemeClr val="tx1"/>
              </a:buClr>
              <a:buFontTx/>
              <a:buChar char=" "/>
            </a:pPr>
            <a:r>
              <a:rPr lang="en-US" altLang="zh-CN" b="1" dirty="0"/>
              <a:t>010     B    F                   A         R− S       0     Q</a:t>
            </a:r>
          </a:p>
          <a:p>
            <a:pPr marL="182563" indent="-182563" eaLnBrk="1" hangingPunct="1">
              <a:buClr>
                <a:schemeClr val="tx1"/>
              </a:buClr>
              <a:buFontTx/>
              <a:buChar char=" "/>
            </a:pPr>
            <a:r>
              <a:rPr lang="en-US" altLang="zh-CN" b="1" dirty="0"/>
              <a:t>011     B    F                   F          R</a:t>
            </a:r>
            <a:r>
              <a:rPr lang="ar-SA" altLang="zh-CN" b="1" dirty="0">
                <a:ea typeface="Arial Unicode MS" charset="0"/>
              </a:rPr>
              <a:t>٧</a:t>
            </a:r>
            <a:r>
              <a:rPr lang="en-US" altLang="zh-CN" b="1" dirty="0">
                <a:ea typeface="Arial Unicode MS" charset="0"/>
              </a:rPr>
              <a:t> </a:t>
            </a:r>
            <a:r>
              <a:rPr lang="en-US" altLang="zh-CN" b="1" dirty="0"/>
              <a:t>S       0     B</a:t>
            </a:r>
          </a:p>
          <a:p>
            <a:pPr marL="182563" indent="-182563" eaLnBrk="1" hangingPunct="1">
              <a:buClr>
                <a:schemeClr val="tx1"/>
              </a:buClr>
              <a:buFontTx/>
              <a:buChar char=" "/>
            </a:pPr>
            <a:r>
              <a:rPr lang="en-US" altLang="zh-CN" b="1" dirty="0"/>
              <a:t>100     B   F/2 Q   Q/2    F          R</a:t>
            </a:r>
            <a:r>
              <a:rPr lang="el-GR" altLang="zh-CN" b="1" dirty="0"/>
              <a:t>Λ</a:t>
            </a:r>
            <a:r>
              <a:rPr lang="en-US" altLang="zh-CN" b="1" dirty="0"/>
              <a:t>S      0     A</a:t>
            </a:r>
          </a:p>
          <a:p>
            <a:pPr marL="182563" indent="-182563" eaLnBrk="1" hangingPunct="1">
              <a:buClr>
                <a:schemeClr val="tx1"/>
              </a:buClr>
              <a:buFontTx/>
              <a:buChar char=" "/>
            </a:pPr>
            <a:r>
              <a:rPr lang="en-US" altLang="zh-CN" b="1" dirty="0"/>
              <a:t>101     B   F/2                 F          R</a:t>
            </a:r>
            <a:r>
              <a:rPr lang="el-GR" altLang="zh-CN" b="1" dirty="0"/>
              <a:t>Λ</a:t>
            </a:r>
            <a:r>
              <a:rPr lang="en-US" altLang="zh-CN" b="1" dirty="0"/>
              <a:t>S      D    A</a:t>
            </a:r>
          </a:p>
          <a:p>
            <a:pPr marL="182563" indent="-182563" eaLnBrk="1" hangingPunct="1">
              <a:buClr>
                <a:schemeClr val="tx1"/>
              </a:buClr>
              <a:buFontTx/>
              <a:buChar char=" "/>
            </a:pPr>
            <a:r>
              <a:rPr lang="en-US" altLang="zh-CN" b="1" dirty="0"/>
              <a:t>110     B    2F  Q   2Q    F          R</a:t>
            </a:r>
            <a:r>
              <a:rPr lang="en-US" altLang="zh-CN" b="1" dirty="0">
                <a:latin typeface="MingLiU" charset="-120"/>
                <a:ea typeface="MingLiU" charset="-120"/>
              </a:rPr>
              <a:t>⊕</a:t>
            </a:r>
            <a:r>
              <a:rPr lang="en-US" altLang="zh-CN" b="1" dirty="0"/>
              <a:t>S      D    Q</a:t>
            </a:r>
          </a:p>
          <a:p>
            <a:pPr marL="182563" indent="-182563" eaLnBrk="1" hangingPunct="1">
              <a:buClr>
                <a:schemeClr val="tx1"/>
              </a:buClr>
              <a:buFontTx/>
              <a:buChar char=" "/>
            </a:pPr>
            <a:r>
              <a:rPr lang="en-US" altLang="zh-CN" b="1" dirty="0"/>
              <a:t>111     B    2F                 F          R</a:t>
            </a:r>
            <a:r>
              <a:rPr lang="en-US" altLang="zh-CN" b="1" dirty="0">
                <a:latin typeface="MingLiU" charset="-120"/>
                <a:ea typeface="MingLiU" charset="-120"/>
              </a:rPr>
              <a:t>⊕</a:t>
            </a:r>
            <a:r>
              <a:rPr lang="en-US" altLang="zh-CN" b="1" dirty="0"/>
              <a:t>S      D     0</a:t>
            </a:r>
          </a:p>
        </p:txBody>
      </p:sp>
      <p:sp>
        <p:nvSpPr>
          <p:cNvPr id="90116" name="Line 4"/>
          <p:cNvSpPr>
            <a:spLocks noChangeShapeType="1"/>
          </p:cNvSpPr>
          <p:nvPr/>
        </p:nvSpPr>
        <p:spPr bwMode="auto">
          <a:xfrm>
            <a:off x="1403350" y="1196975"/>
            <a:ext cx="0" cy="5040313"/>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17" name="Line 5"/>
          <p:cNvSpPr>
            <a:spLocks noChangeShapeType="1"/>
          </p:cNvSpPr>
          <p:nvPr/>
        </p:nvSpPr>
        <p:spPr bwMode="auto">
          <a:xfrm flipH="1">
            <a:off x="5148263" y="1196975"/>
            <a:ext cx="0" cy="496887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18" name="Line 6"/>
          <p:cNvSpPr>
            <a:spLocks noChangeShapeType="1"/>
          </p:cNvSpPr>
          <p:nvPr/>
        </p:nvSpPr>
        <p:spPr bwMode="auto">
          <a:xfrm>
            <a:off x="6948488" y="1196975"/>
            <a:ext cx="0" cy="496887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19" name="Line 7"/>
          <p:cNvSpPr>
            <a:spLocks noChangeShapeType="1"/>
          </p:cNvSpPr>
          <p:nvPr/>
        </p:nvSpPr>
        <p:spPr bwMode="auto">
          <a:xfrm>
            <a:off x="4191000" y="1676400"/>
            <a:ext cx="0" cy="457200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20" name="Line 8"/>
          <p:cNvSpPr>
            <a:spLocks noChangeShapeType="1"/>
          </p:cNvSpPr>
          <p:nvPr/>
        </p:nvSpPr>
        <p:spPr bwMode="auto">
          <a:xfrm>
            <a:off x="2771775" y="1671638"/>
            <a:ext cx="0" cy="4537075"/>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21" name="Line 9"/>
          <p:cNvSpPr>
            <a:spLocks noChangeShapeType="1"/>
          </p:cNvSpPr>
          <p:nvPr/>
        </p:nvSpPr>
        <p:spPr bwMode="auto">
          <a:xfrm>
            <a:off x="457200" y="1685925"/>
            <a:ext cx="8382000" cy="0"/>
          </a:xfrm>
          <a:prstGeom prst="line">
            <a:avLst/>
          </a:prstGeom>
          <a:noFill/>
          <a:ln w="381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22" name="Text Box 10"/>
          <p:cNvSpPr txBox="1">
            <a:spLocks noChangeArrowheads="1"/>
          </p:cNvSpPr>
          <p:nvPr/>
        </p:nvSpPr>
        <p:spPr bwMode="auto">
          <a:xfrm>
            <a:off x="1828800" y="1395413"/>
            <a:ext cx="3143250" cy="30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1400" b="1">
                <a:solidFill>
                  <a:srgbClr val="FF0000"/>
                </a:solidFill>
              </a:rPr>
              <a:t>B                          Q                       Y</a:t>
            </a:r>
          </a:p>
        </p:txBody>
      </p:sp>
      <p:sp>
        <p:nvSpPr>
          <p:cNvPr id="90123" name="Line 11"/>
          <p:cNvSpPr>
            <a:spLocks noChangeShapeType="1"/>
          </p:cNvSpPr>
          <p:nvPr/>
        </p:nvSpPr>
        <p:spPr bwMode="auto">
          <a:xfrm flipH="1">
            <a:off x="3276600" y="19050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24" name="Line 12"/>
          <p:cNvSpPr>
            <a:spLocks noChangeShapeType="1"/>
          </p:cNvSpPr>
          <p:nvPr/>
        </p:nvSpPr>
        <p:spPr bwMode="auto">
          <a:xfrm flipH="1">
            <a:off x="1981200" y="36576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25" name="Line 13"/>
          <p:cNvSpPr>
            <a:spLocks noChangeShapeType="1"/>
          </p:cNvSpPr>
          <p:nvPr/>
        </p:nvSpPr>
        <p:spPr bwMode="auto">
          <a:xfrm flipH="1">
            <a:off x="1905000" y="60198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26" name="Line 14"/>
          <p:cNvSpPr>
            <a:spLocks noChangeShapeType="1"/>
          </p:cNvSpPr>
          <p:nvPr/>
        </p:nvSpPr>
        <p:spPr bwMode="auto">
          <a:xfrm flipH="1">
            <a:off x="1905000" y="54864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27" name="Line 15"/>
          <p:cNvSpPr>
            <a:spLocks noChangeShapeType="1"/>
          </p:cNvSpPr>
          <p:nvPr/>
        </p:nvSpPr>
        <p:spPr bwMode="auto">
          <a:xfrm flipH="1">
            <a:off x="1905000" y="4876800"/>
            <a:ext cx="228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28" name="Line 16"/>
          <p:cNvSpPr>
            <a:spLocks noChangeShapeType="1"/>
          </p:cNvSpPr>
          <p:nvPr/>
        </p:nvSpPr>
        <p:spPr bwMode="auto">
          <a:xfrm flipH="1">
            <a:off x="1905000" y="4267200"/>
            <a:ext cx="228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29" name="Line 17"/>
          <p:cNvSpPr>
            <a:spLocks noChangeShapeType="1"/>
          </p:cNvSpPr>
          <p:nvPr/>
        </p:nvSpPr>
        <p:spPr bwMode="auto">
          <a:xfrm flipH="1">
            <a:off x="1981200" y="31242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30" name="Line 18"/>
          <p:cNvSpPr>
            <a:spLocks noChangeShapeType="1"/>
          </p:cNvSpPr>
          <p:nvPr/>
        </p:nvSpPr>
        <p:spPr bwMode="auto">
          <a:xfrm flipH="1">
            <a:off x="3187700" y="42672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31" name="Line 19"/>
          <p:cNvSpPr>
            <a:spLocks noChangeShapeType="1"/>
          </p:cNvSpPr>
          <p:nvPr/>
        </p:nvSpPr>
        <p:spPr bwMode="auto">
          <a:xfrm flipH="1">
            <a:off x="3276600" y="54864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32" name="Text Box 20"/>
          <p:cNvSpPr txBox="1">
            <a:spLocks noChangeArrowheads="1"/>
          </p:cNvSpPr>
          <p:nvPr/>
        </p:nvSpPr>
        <p:spPr bwMode="auto">
          <a:xfrm>
            <a:off x="7235825" y="1447800"/>
            <a:ext cx="1081088" cy="30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1400" b="1">
                <a:solidFill>
                  <a:srgbClr val="FF0000"/>
                </a:solidFill>
              </a:rPr>
              <a:t>R           S</a:t>
            </a:r>
          </a:p>
        </p:txBody>
      </p:sp>
      <p:sp>
        <p:nvSpPr>
          <p:cNvPr id="90133" name="Line 21"/>
          <p:cNvSpPr>
            <a:spLocks noChangeShapeType="1"/>
          </p:cNvSpPr>
          <p:nvPr/>
        </p:nvSpPr>
        <p:spPr bwMode="auto">
          <a:xfrm>
            <a:off x="7772400" y="1676400"/>
            <a:ext cx="0" cy="457200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34" name="Line 22"/>
          <p:cNvSpPr>
            <a:spLocks noChangeShapeType="1"/>
          </p:cNvSpPr>
          <p:nvPr/>
        </p:nvSpPr>
        <p:spPr bwMode="auto">
          <a:xfrm>
            <a:off x="5795963" y="5867400"/>
            <a:ext cx="8382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90135" name="Line 23"/>
          <p:cNvSpPr>
            <a:spLocks noChangeShapeType="1"/>
          </p:cNvSpPr>
          <p:nvPr/>
        </p:nvSpPr>
        <p:spPr bwMode="auto">
          <a:xfrm>
            <a:off x="5724525" y="4648200"/>
            <a:ext cx="304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2800D77A-C8D2-E248-B4F6-C3DB1C8DF0D9}"/>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27</a:t>
            </a:fld>
            <a:endParaRPr lang="en-US" altLang="zh-CN">
              <a:solidFill>
                <a:srgbClr val="000000"/>
              </a:solidFill>
            </a:endParaRPr>
          </a:p>
        </p:txBody>
      </p:sp>
    </p:spTree>
    <p:extLst>
      <p:ext uri="{BB962C8B-B14F-4D97-AF65-F5344CB8AC3E}">
        <p14:creationId xmlns:p14="http://schemas.microsoft.com/office/powerpoint/2010/main" val="932484759"/>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933" name="Rectangle 61"/>
          <p:cNvSpPr>
            <a:spLocks noChangeArrowheads="1"/>
          </p:cNvSpPr>
          <p:nvPr/>
        </p:nvSpPr>
        <p:spPr bwMode="auto">
          <a:xfrm>
            <a:off x="6553200" y="2514600"/>
            <a:ext cx="259080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000000"/>
                </a:solidFill>
              </a:rPr>
              <a:t>存移输出巧安排</a:t>
            </a:r>
          </a:p>
        </p:txBody>
      </p:sp>
      <p:sp>
        <p:nvSpPr>
          <p:cNvPr id="79935" name="Rectangle 63"/>
          <p:cNvSpPr>
            <a:spLocks noChangeArrowheads="1"/>
          </p:cNvSpPr>
          <p:nvPr/>
        </p:nvSpPr>
        <p:spPr bwMode="auto">
          <a:xfrm>
            <a:off x="6553200" y="2514600"/>
            <a:ext cx="259080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FF0000"/>
                </a:solidFill>
              </a:rPr>
              <a:t>存</a:t>
            </a:r>
            <a:r>
              <a:rPr kumimoji="1" lang="zh-CN" altLang="en-US" sz="2400" b="1">
                <a:solidFill>
                  <a:srgbClr val="000000"/>
                </a:solidFill>
              </a:rPr>
              <a:t>移输出巧安排</a:t>
            </a:r>
          </a:p>
        </p:txBody>
      </p:sp>
      <p:sp>
        <p:nvSpPr>
          <p:cNvPr id="79936" name="Rectangle 64"/>
          <p:cNvSpPr>
            <a:spLocks noChangeArrowheads="1"/>
          </p:cNvSpPr>
          <p:nvPr/>
        </p:nvSpPr>
        <p:spPr bwMode="auto">
          <a:xfrm>
            <a:off x="6553200" y="2514600"/>
            <a:ext cx="259080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000000"/>
                </a:solidFill>
              </a:rPr>
              <a:t>存</a:t>
            </a:r>
            <a:r>
              <a:rPr kumimoji="1" lang="zh-CN" altLang="en-US" sz="2400" b="1">
                <a:solidFill>
                  <a:srgbClr val="FF0000"/>
                </a:solidFill>
              </a:rPr>
              <a:t>移</a:t>
            </a:r>
            <a:r>
              <a:rPr kumimoji="1" lang="zh-CN" altLang="en-US" sz="2400" b="1">
                <a:solidFill>
                  <a:srgbClr val="000000"/>
                </a:solidFill>
              </a:rPr>
              <a:t>输出巧安排</a:t>
            </a:r>
          </a:p>
        </p:txBody>
      </p:sp>
      <p:sp>
        <p:nvSpPr>
          <p:cNvPr id="79937" name="Rectangle 65"/>
          <p:cNvSpPr>
            <a:spLocks noChangeArrowheads="1"/>
          </p:cNvSpPr>
          <p:nvPr/>
        </p:nvSpPr>
        <p:spPr bwMode="auto">
          <a:xfrm>
            <a:off x="6559550" y="2514600"/>
            <a:ext cx="258445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000000"/>
                </a:solidFill>
              </a:rPr>
              <a:t>存移</a:t>
            </a:r>
            <a:r>
              <a:rPr kumimoji="1" lang="zh-CN" altLang="en-US" sz="2400" b="1">
                <a:solidFill>
                  <a:srgbClr val="FF0000"/>
                </a:solidFill>
              </a:rPr>
              <a:t>输出</a:t>
            </a:r>
            <a:r>
              <a:rPr kumimoji="1" lang="zh-CN" altLang="en-US" sz="2400" b="1">
                <a:solidFill>
                  <a:srgbClr val="000000"/>
                </a:solidFill>
              </a:rPr>
              <a:t>巧安排</a:t>
            </a:r>
          </a:p>
        </p:txBody>
      </p:sp>
      <p:grpSp>
        <p:nvGrpSpPr>
          <p:cNvPr id="79874" name="Group 2"/>
          <p:cNvGrpSpPr>
            <a:grpSpLocks/>
          </p:cNvGrpSpPr>
          <p:nvPr/>
        </p:nvGrpSpPr>
        <p:grpSpPr bwMode="auto">
          <a:xfrm>
            <a:off x="760413" y="571500"/>
            <a:ext cx="4573587" cy="5638800"/>
            <a:chOff x="479" y="360"/>
            <a:chExt cx="2881" cy="3552"/>
          </a:xfrm>
        </p:grpSpPr>
        <p:sp>
          <p:nvSpPr>
            <p:cNvPr id="79875" name="Text Box 3"/>
            <p:cNvSpPr txBox="1">
              <a:spLocks noChangeArrowheads="1"/>
            </p:cNvSpPr>
            <p:nvPr/>
          </p:nvSpPr>
          <p:spPr bwMode="auto">
            <a:xfrm>
              <a:off x="2642" y="360"/>
              <a:ext cx="718" cy="312"/>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79876" name="Text Box 4"/>
            <p:cNvSpPr txBox="1">
              <a:spLocks noChangeArrowheads="1"/>
            </p:cNvSpPr>
            <p:nvPr/>
          </p:nvSpPr>
          <p:spPr bwMode="auto">
            <a:xfrm>
              <a:off x="1684" y="1581"/>
              <a:ext cx="718" cy="312"/>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79877" name="Text Box 5"/>
            <p:cNvSpPr txBox="1">
              <a:spLocks noChangeArrowheads="1"/>
            </p:cNvSpPr>
            <p:nvPr/>
          </p:nvSpPr>
          <p:spPr bwMode="auto">
            <a:xfrm>
              <a:off x="2596" y="1581"/>
              <a:ext cx="719" cy="312"/>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79878" name="Text Box 6"/>
            <p:cNvSpPr txBox="1">
              <a:spLocks noChangeArrowheads="1"/>
            </p:cNvSpPr>
            <p:nvPr/>
          </p:nvSpPr>
          <p:spPr bwMode="auto">
            <a:xfrm>
              <a:off x="479" y="2907"/>
              <a:ext cx="718" cy="312"/>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79879" name="Text Box 7"/>
            <p:cNvSpPr txBox="1">
              <a:spLocks noChangeArrowheads="1"/>
            </p:cNvSpPr>
            <p:nvPr/>
          </p:nvSpPr>
          <p:spPr bwMode="auto">
            <a:xfrm>
              <a:off x="2207" y="3600"/>
              <a:ext cx="718" cy="312"/>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grpSp>
      <p:grpSp>
        <p:nvGrpSpPr>
          <p:cNvPr id="79880" name="Group 8"/>
          <p:cNvGrpSpPr>
            <a:grpSpLocks/>
          </p:cNvGrpSpPr>
          <p:nvPr/>
        </p:nvGrpSpPr>
        <p:grpSpPr bwMode="auto">
          <a:xfrm>
            <a:off x="214313" y="4329113"/>
            <a:ext cx="5513387" cy="2257425"/>
            <a:chOff x="135" y="2727"/>
            <a:chExt cx="3473" cy="1422"/>
          </a:xfrm>
        </p:grpSpPr>
        <p:sp>
          <p:nvSpPr>
            <p:cNvPr id="79881" name="Line 9"/>
            <p:cNvSpPr>
              <a:spLocks noChangeShapeType="1"/>
            </p:cNvSpPr>
            <p:nvPr/>
          </p:nvSpPr>
          <p:spPr bwMode="auto">
            <a:xfrm flipV="1">
              <a:off x="960" y="3216"/>
              <a:ext cx="144" cy="24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82" name="Line 10"/>
            <p:cNvSpPr>
              <a:spLocks noChangeShapeType="1"/>
            </p:cNvSpPr>
            <p:nvPr/>
          </p:nvSpPr>
          <p:spPr bwMode="auto">
            <a:xfrm flipH="1" flipV="1">
              <a:off x="816" y="3216"/>
              <a:ext cx="144" cy="24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83" name="Line 11"/>
            <p:cNvSpPr>
              <a:spLocks noChangeShapeType="1"/>
            </p:cNvSpPr>
            <p:nvPr/>
          </p:nvSpPr>
          <p:spPr bwMode="auto">
            <a:xfrm flipH="1" flipV="1">
              <a:off x="2352" y="3909"/>
              <a:ext cx="192" cy="24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84" name="Line 12"/>
            <p:cNvSpPr>
              <a:spLocks noChangeShapeType="1"/>
            </p:cNvSpPr>
            <p:nvPr/>
          </p:nvSpPr>
          <p:spPr bwMode="auto">
            <a:xfrm flipV="1">
              <a:off x="2544" y="3909"/>
              <a:ext cx="192" cy="24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85" name="Line 13"/>
            <p:cNvSpPr>
              <a:spLocks noChangeShapeType="1"/>
            </p:cNvSpPr>
            <p:nvPr/>
          </p:nvSpPr>
          <p:spPr bwMode="auto">
            <a:xfrm>
              <a:off x="1920" y="3765"/>
              <a:ext cx="336" cy="0"/>
            </a:xfrm>
            <a:prstGeom prst="line">
              <a:avLst/>
            </a:prstGeom>
            <a:noFill/>
            <a:ln w="38100">
              <a:solidFill>
                <a:srgbClr val="FF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86" name="Line 14"/>
            <p:cNvSpPr>
              <a:spLocks noChangeShapeType="1"/>
            </p:cNvSpPr>
            <p:nvPr/>
          </p:nvSpPr>
          <p:spPr bwMode="auto">
            <a:xfrm>
              <a:off x="2880" y="3765"/>
              <a:ext cx="336" cy="0"/>
            </a:xfrm>
            <a:prstGeom prst="line">
              <a:avLst/>
            </a:prstGeom>
            <a:noFill/>
            <a:ln w="38100">
              <a:solidFill>
                <a:srgbClr val="FF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87" name="Line 15"/>
            <p:cNvSpPr>
              <a:spLocks noChangeShapeType="1"/>
            </p:cNvSpPr>
            <p:nvPr/>
          </p:nvSpPr>
          <p:spPr bwMode="auto">
            <a:xfrm>
              <a:off x="240" y="3072"/>
              <a:ext cx="240" cy="0"/>
            </a:xfrm>
            <a:prstGeom prst="line">
              <a:avLst/>
            </a:prstGeom>
            <a:noFill/>
            <a:ln w="38100">
              <a:solidFill>
                <a:srgbClr val="FF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88" name="Line 16"/>
            <p:cNvSpPr>
              <a:spLocks noChangeShapeType="1"/>
            </p:cNvSpPr>
            <p:nvPr/>
          </p:nvSpPr>
          <p:spPr bwMode="auto">
            <a:xfrm>
              <a:off x="1200" y="3072"/>
              <a:ext cx="240" cy="0"/>
            </a:xfrm>
            <a:prstGeom prst="line">
              <a:avLst/>
            </a:prstGeom>
            <a:noFill/>
            <a:ln w="38100">
              <a:solidFill>
                <a:srgbClr val="FF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89" name="Text Box 17"/>
            <p:cNvSpPr txBox="1">
              <a:spLocks noChangeArrowheads="1"/>
            </p:cNvSpPr>
            <p:nvPr/>
          </p:nvSpPr>
          <p:spPr bwMode="auto">
            <a:xfrm>
              <a:off x="135" y="2727"/>
              <a:ext cx="379" cy="306"/>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Q3</a:t>
              </a:r>
            </a:p>
          </p:txBody>
        </p:sp>
        <p:sp>
          <p:nvSpPr>
            <p:cNvPr id="79890" name="Text Box 18"/>
            <p:cNvSpPr txBox="1">
              <a:spLocks noChangeArrowheads="1"/>
            </p:cNvSpPr>
            <p:nvPr/>
          </p:nvSpPr>
          <p:spPr bwMode="auto">
            <a:xfrm>
              <a:off x="1166" y="2727"/>
              <a:ext cx="379" cy="306"/>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Q0</a:t>
              </a:r>
            </a:p>
          </p:txBody>
        </p:sp>
        <p:sp>
          <p:nvSpPr>
            <p:cNvPr id="79891" name="Text Box 19"/>
            <p:cNvSpPr txBox="1">
              <a:spLocks noChangeArrowheads="1"/>
            </p:cNvSpPr>
            <p:nvPr/>
          </p:nvSpPr>
          <p:spPr bwMode="auto">
            <a:xfrm>
              <a:off x="2919" y="3780"/>
              <a:ext cx="689" cy="306"/>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p:txBody>
        </p:sp>
        <p:sp>
          <p:nvSpPr>
            <p:cNvPr id="79892" name="Text Box 20"/>
            <p:cNvSpPr txBox="1">
              <a:spLocks noChangeArrowheads="1"/>
            </p:cNvSpPr>
            <p:nvPr/>
          </p:nvSpPr>
          <p:spPr bwMode="auto">
            <a:xfrm>
              <a:off x="1480" y="3756"/>
              <a:ext cx="689" cy="306"/>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RAM3</a:t>
              </a:r>
            </a:p>
          </p:txBody>
        </p:sp>
      </p:grpSp>
      <p:grpSp>
        <p:nvGrpSpPr>
          <p:cNvPr id="79893" name="Group 21"/>
          <p:cNvGrpSpPr>
            <a:grpSpLocks/>
          </p:cNvGrpSpPr>
          <p:nvPr/>
        </p:nvGrpSpPr>
        <p:grpSpPr bwMode="auto">
          <a:xfrm>
            <a:off x="1524000" y="838200"/>
            <a:ext cx="4284663" cy="1676400"/>
            <a:chOff x="939" y="528"/>
            <a:chExt cx="2699" cy="1056"/>
          </a:xfrm>
        </p:grpSpPr>
        <p:sp>
          <p:nvSpPr>
            <p:cNvPr id="79894" name="Text Box 22"/>
            <p:cNvSpPr txBox="1">
              <a:spLocks noChangeArrowheads="1"/>
            </p:cNvSpPr>
            <p:nvPr/>
          </p:nvSpPr>
          <p:spPr bwMode="auto">
            <a:xfrm>
              <a:off x="2005" y="909"/>
              <a:ext cx="1212" cy="542"/>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79895" name="Line 23"/>
            <p:cNvSpPr>
              <a:spLocks noChangeShapeType="1"/>
            </p:cNvSpPr>
            <p:nvPr/>
          </p:nvSpPr>
          <p:spPr bwMode="auto">
            <a:xfrm flipV="1">
              <a:off x="2784" y="672"/>
              <a:ext cx="0" cy="24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96" name="Line 24"/>
            <p:cNvSpPr>
              <a:spLocks noChangeShapeType="1"/>
            </p:cNvSpPr>
            <p:nvPr/>
          </p:nvSpPr>
          <p:spPr bwMode="auto">
            <a:xfrm flipV="1">
              <a:off x="2160" y="1440"/>
              <a:ext cx="1" cy="144"/>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97" name="Line 25"/>
            <p:cNvSpPr>
              <a:spLocks noChangeShapeType="1"/>
            </p:cNvSpPr>
            <p:nvPr/>
          </p:nvSpPr>
          <p:spPr bwMode="auto">
            <a:xfrm flipV="1">
              <a:off x="3024" y="1440"/>
              <a:ext cx="1" cy="144"/>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98" name="Line 26"/>
            <p:cNvSpPr>
              <a:spLocks noChangeShapeType="1"/>
            </p:cNvSpPr>
            <p:nvPr/>
          </p:nvSpPr>
          <p:spPr bwMode="auto">
            <a:xfrm flipH="1">
              <a:off x="1728" y="960"/>
              <a:ext cx="288"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899" name="Line 27"/>
            <p:cNvSpPr>
              <a:spLocks noChangeShapeType="1"/>
            </p:cNvSpPr>
            <p:nvPr/>
          </p:nvSpPr>
          <p:spPr bwMode="auto">
            <a:xfrm flipH="1" flipV="1">
              <a:off x="1728" y="1104"/>
              <a:ext cx="288"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00" name="Line 28"/>
            <p:cNvSpPr>
              <a:spLocks noChangeShapeType="1"/>
            </p:cNvSpPr>
            <p:nvPr/>
          </p:nvSpPr>
          <p:spPr bwMode="auto">
            <a:xfrm flipH="1">
              <a:off x="1728" y="1248"/>
              <a:ext cx="288"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01" name="Line 29"/>
            <p:cNvSpPr>
              <a:spLocks noChangeShapeType="1"/>
            </p:cNvSpPr>
            <p:nvPr/>
          </p:nvSpPr>
          <p:spPr bwMode="auto">
            <a:xfrm flipH="1" flipV="1">
              <a:off x="1728" y="1392"/>
              <a:ext cx="288"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02" name="Line 30"/>
            <p:cNvSpPr>
              <a:spLocks noChangeShapeType="1"/>
            </p:cNvSpPr>
            <p:nvPr/>
          </p:nvSpPr>
          <p:spPr bwMode="auto">
            <a:xfrm flipH="1">
              <a:off x="3216" y="1392"/>
              <a:ext cx="24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03" name="Text Box 31"/>
            <p:cNvSpPr txBox="1">
              <a:spLocks noChangeArrowheads="1"/>
            </p:cNvSpPr>
            <p:nvPr/>
          </p:nvSpPr>
          <p:spPr bwMode="auto">
            <a:xfrm>
              <a:off x="3276" y="1056"/>
              <a:ext cx="362" cy="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79904" name="Text Box 32"/>
            <p:cNvSpPr txBox="1">
              <a:spLocks noChangeArrowheads="1"/>
            </p:cNvSpPr>
            <p:nvPr/>
          </p:nvSpPr>
          <p:spPr bwMode="auto">
            <a:xfrm>
              <a:off x="2448" y="528"/>
              <a:ext cx="233" cy="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79905" name="Text Box 33"/>
            <p:cNvSpPr txBox="1">
              <a:spLocks noChangeArrowheads="1"/>
            </p:cNvSpPr>
            <p:nvPr/>
          </p:nvSpPr>
          <p:spPr bwMode="auto">
            <a:xfrm>
              <a:off x="939" y="864"/>
              <a:ext cx="789" cy="71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b="1">
                  <a:solidFill>
                    <a:srgbClr val="000000"/>
                  </a:solidFill>
                </a:rPr>
                <a:t>F3</a:t>
              </a:r>
            </a:p>
            <a:p>
              <a:pPr algn="ctr" fontAlgn="base">
                <a:lnSpc>
                  <a:spcPct val="50000"/>
                </a:lnSpc>
                <a:spcBef>
                  <a:spcPct val="50000"/>
                </a:spcBef>
                <a:spcAft>
                  <a:spcPct val="0"/>
                </a:spcAft>
                <a:defRPr/>
              </a:pPr>
              <a:r>
                <a:rPr kumimoji="1" lang="en-US" altLang="zh-CN" b="1">
                  <a:solidFill>
                    <a:srgbClr val="000000"/>
                  </a:solidFill>
                </a:rPr>
                <a:t>F=0000</a:t>
              </a:r>
            </a:p>
            <a:p>
              <a:pPr algn="ctr" fontAlgn="base">
                <a:lnSpc>
                  <a:spcPct val="50000"/>
                </a:lnSpc>
                <a:spcBef>
                  <a:spcPct val="50000"/>
                </a:spcBef>
                <a:spcAft>
                  <a:spcPct val="0"/>
                </a:spcAft>
                <a:defRPr/>
              </a:pPr>
              <a:r>
                <a:rPr kumimoji="1" lang="en-US" altLang="zh-CN" b="1">
                  <a:solidFill>
                    <a:srgbClr val="000000"/>
                  </a:solidFill>
                </a:rPr>
                <a:t>OVR</a:t>
              </a:r>
            </a:p>
            <a:p>
              <a:pPr algn="ctr" fontAlgn="base">
                <a:lnSpc>
                  <a:spcPct val="50000"/>
                </a:lnSpc>
                <a:spcBef>
                  <a:spcPct val="50000"/>
                </a:spcBef>
                <a:spcAft>
                  <a:spcPct val="0"/>
                </a:spcAft>
                <a:defRPr/>
              </a:pPr>
              <a:r>
                <a:rPr kumimoji="1" lang="en-US" altLang="zh-CN" b="1">
                  <a:solidFill>
                    <a:srgbClr val="000000"/>
                  </a:solidFill>
                </a:rPr>
                <a:t>Cn+4</a:t>
              </a:r>
              <a:endParaRPr kumimoji="1" lang="en-US" altLang="zh-CN" sz="2400" b="1">
                <a:solidFill>
                  <a:srgbClr val="000000"/>
                </a:solidFill>
              </a:endParaRPr>
            </a:p>
          </p:txBody>
        </p:sp>
      </p:grpSp>
      <p:grpSp>
        <p:nvGrpSpPr>
          <p:cNvPr id="79906" name="Group 34"/>
          <p:cNvGrpSpPr>
            <a:grpSpLocks/>
          </p:cNvGrpSpPr>
          <p:nvPr/>
        </p:nvGrpSpPr>
        <p:grpSpPr bwMode="auto">
          <a:xfrm>
            <a:off x="2573338" y="3638550"/>
            <a:ext cx="4070350" cy="2228850"/>
            <a:chOff x="1621" y="2292"/>
            <a:chExt cx="2564" cy="1404"/>
          </a:xfrm>
        </p:grpSpPr>
        <p:sp>
          <p:nvSpPr>
            <p:cNvPr id="79907" name="Line 35"/>
            <p:cNvSpPr>
              <a:spLocks noChangeShapeType="1"/>
            </p:cNvSpPr>
            <p:nvPr/>
          </p:nvSpPr>
          <p:spPr bwMode="auto">
            <a:xfrm flipV="1">
              <a:off x="2544" y="3408"/>
              <a:ext cx="0" cy="288"/>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grpSp>
          <p:nvGrpSpPr>
            <p:cNvPr id="24625" name="Group 36"/>
            <p:cNvGrpSpPr>
              <a:grpSpLocks/>
            </p:cNvGrpSpPr>
            <p:nvPr/>
          </p:nvGrpSpPr>
          <p:grpSpPr bwMode="auto">
            <a:xfrm>
              <a:off x="1621" y="2292"/>
              <a:ext cx="2564" cy="1164"/>
              <a:chOff x="1621" y="2292"/>
              <a:chExt cx="2564" cy="1164"/>
            </a:xfrm>
          </p:grpSpPr>
          <p:sp>
            <p:nvSpPr>
              <p:cNvPr id="79909" name="Text Box 37"/>
              <p:cNvSpPr txBox="1">
                <a:spLocks noChangeArrowheads="1"/>
              </p:cNvSpPr>
              <p:nvPr/>
            </p:nvSpPr>
            <p:spPr bwMode="auto">
              <a:xfrm>
                <a:off x="1873" y="2751"/>
                <a:ext cx="1416" cy="657"/>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 B      16</a:t>
                </a:r>
                <a:r>
                  <a:rPr kumimoji="1" lang="zh-CN" altLang="en-US" sz="2400" b="1">
                    <a:solidFill>
                      <a:srgbClr val="000000"/>
                    </a:solidFill>
                  </a:rPr>
                  <a:t>个     </a:t>
                </a:r>
                <a:r>
                  <a:rPr kumimoji="1" lang="en-US" altLang="zh-CN" sz="2400" b="1">
                    <a:solidFill>
                      <a:srgbClr val="000000"/>
                    </a:solidFill>
                  </a:rPr>
                  <a:t>A </a:t>
                </a:r>
              </a:p>
              <a:p>
                <a:pPr algn="ctr" fontAlgn="base">
                  <a:spcBef>
                    <a:spcPct val="50000"/>
                  </a:spcBef>
                  <a:spcAft>
                    <a:spcPct val="0"/>
                  </a:spcAft>
                  <a:defRPr/>
                </a:pPr>
                <a:r>
                  <a:rPr kumimoji="1" lang="zh-CN" altLang="en-US" sz="2400" b="1">
                    <a:solidFill>
                      <a:srgbClr val="000000"/>
                    </a:solidFill>
                  </a:rPr>
                  <a:t>通用寄存器</a:t>
                </a:r>
              </a:p>
            </p:txBody>
          </p:sp>
          <p:sp>
            <p:nvSpPr>
              <p:cNvPr id="79910" name="Text Box 38"/>
              <p:cNvSpPr txBox="1">
                <a:spLocks noChangeArrowheads="1"/>
              </p:cNvSpPr>
              <p:nvPr/>
            </p:nvSpPr>
            <p:spPr bwMode="auto">
              <a:xfrm>
                <a:off x="1621" y="2292"/>
                <a:ext cx="846" cy="312"/>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锁存器</a:t>
                </a:r>
              </a:p>
            </p:txBody>
          </p:sp>
          <p:sp>
            <p:nvSpPr>
              <p:cNvPr id="79911" name="Text Box 39"/>
              <p:cNvSpPr txBox="1">
                <a:spLocks noChangeArrowheads="1"/>
              </p:cNvSpPr>
              <p:nvPr/>
            </p:nvSpPr>
            <p:spPr bwMode="auto">
              <a:xfrm>
                <a:off x="2576" y="2292"/>
                <a:ext cx="857" cy="312"/>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锁存器</a:t>
                </a:r>
              </a:p>
            </p:txBody>
          </p:sp>
          <p:sp>
            <p:nvSpPr>
              <p:cNvPr id="79912" name="Line 40"/>
              <p:cNvSpPr>
                <a:spLocks noChangeShapeType="1"/>
              </p:cNvSpPr>
              <p:nvPr/>
            </p:nvSpPr>
            <p:spPr bwMode="auto">
              <a:xfrm flipV="1">
                <a:off x="2016" y="2592"/>
                <a:ext cx="0" cy="144"/>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13" name="Line 41"/>
              <p:cNvSpPr>
                <a:spLocks noChangeShapeType="1"/>
              </p:cNvSpPr>
              <p:nvPr/>
            </p:nvSpPr>
            <p:spPr bwMode="auto">
              <a:xfrm flipV="1">
                <a:off x="3120" y="2592"/>
                <a:ext cx="0" cy="144"/>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14" name="Line 42"/>
              <p:cNvSpPr>
                <a:spLocks noChangeShapeType="1"/>
              </p:cNvSpPr>
              <p:nvPr/>
            </p:nvSpPr>
            <p:spPr bwMode="auto">
              <a:xfrm flipH="1">
                <a:off x="3264" y="2976"/>
                <a:ext cx="528"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15" name="Line 43"/>
              <p:cNvSpPr>
                <a:spLocks noChangeShapeType="1"/>
              </p:cNvSpPr>
              <p:nvPr/>
            </p:nvSpPr>
            <p:spPr bwMode="auto">
              <a:xfrm flipH="1">
                <a:off x="3264" y="3168"/>
                <a:ext cx="528"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16" name="Text Box 44"/>
              <p:cNvSpPr txBox="1">
                <a:spLocks noChangeArrowheads="1"/>
              </p:cNvSpPr>
              <p:nvPr/>
            </p:nvSpPr>
            <p:spPr bwMode="auto">
              <a:xfrm>
                <a:off x="3314" y="2688"/>
                <a:ext cx="834" cy="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口地址</a:t>
                </a:r>
              </a:p>
            </p:txBody>
          </p:sp>
          <p:sp>
            <p:nvSpPr>
              <p:cNvPr id="79917" name="Text Box 45"/>
              <p:cNvSpPr txBox="1">
                <a:spLocks noChangeArrowheads="1"/>
              </p:cNvSpPr>
              <p:nvPr/>
            </p:nvSpPr>
            <p:spPr bwMode="auto">
              <a:xfrm>
                <a:off x="3362" y="3168"/>
                <a:ext cx="823" cy="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口地址</a:t>
                </a:r>
              </a:p>
            </p:txBody>
          </p:sp>
          <p:sp>
            <p:nvSpPr>
              <p:cNvPr id="79918" name="Line 46"/>
              <p:cNvSpPr>
                <a:spLocks noChangeShapeType="1"/>
              </p:cNvSpPr>
              <p:nvPr/>
            </p:nvSpPr>
            <p:spPr bwMode="auto">
              <a:xfrm>
                <a:off x="1872" y="3024"/>
                <a:ext cx="139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19" name="Line 47"/>
              <p:cNvSpPr>
                <a:spLocks noChangeShapeType="1"/>
              </p:cNvSpPr>
              <p:nvPr/>
            </p:nvSpPr>
            <p:spPr bwMode="auto">
              <a:xfrm>
                <a:off x="1872" y="2880"/>
                <a:ext cx="139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20" name="Line 48"/>
              <p:cNvSpPr>
                <a:spLocks noChangeShapeType="1"/>
              </p:cNvSpPr>
              <p:nvPr/>
            </p:nvSpPr>
            <p:spPr bwMode="auto">
              <a:xfrm>
                <a:off x="1872" y="3168"/>
                <a:ext cx="139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grpSp>
      </p:grpSp>
      <p:grpSp>
        <p:nvGrpSpPr>
          <p:cNvPr id="79921" name="Group 49"/>
          <p:cNvGrpSpPr>
            <a:grpSpLocks/>
          </p:cNvGrpSpPr>
          <p:nvPr/>
        </p:nvGrpSpPr>
        <p:grpSpPr bwMode="auto">
          <a:xfrm>
            <a:off x="228600" y="1295400"/>
            <a:ext cx="4191000" cy="5257800"/>
            <a:chOff x="144" y="816"/>
            <a:chExt cx="2640" cy="3312"/>
          </a:xfrm>
        </p:grpSpPr>
        <p:sp>
          <p:nvSpPr>
            <p:cNvPr id="79922" name="Line 50"/>
            <p:cNvSpPr>
              <a:spLocks noChangeShapeType="1"/>
            </p:cNvSpPr>
            <p:nvPr/>
          </p:nvSpPr>
          <p:spPr bwMode="auto">
            <a:xfrm flipV="1">
              <a:off x="624" y="3216"/>
              <a:ext cx="0" cy="912"/>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23" name="Freeform 51"/>
            <p:cNvSpPr>
              <a:spLocks/>
            </p:cNvSpPr>
            <p:nvPr/>
          </p:nvSpPr>
          <p:spPr bwMode="auto">
            <a:xfrm>
              <a:off x="144" y="816"/>
              <a:ext cx="2640" cy="3312"/>
            </a:xfrm>
            <a:custGeom>
              <a:avLst/>
              <a:gdLst>
                <a:gd name="T0" fmla="*/ 2640 w 2640"/>
                <a:gd name="T1" fmla="*/ 0 h 3408"/>
                <a:gd name="T2" fmla="*/ 0 w 2640"/>
                <a:gd name="T3" fmla="*/ 0 h 3408"/>
                <a:gd name="T4" fmla="*/ 0 w 2640"/>
                <a:gd name="T5" fmla="*/ 3408 h 3408"/>
                <a:gd name="T6" fmla="*/ 2400 w 2640"/>
                <a:gd name="T7" fmla="*/ 3408 h 3408"/>
                <a:gd name="T8" fmla="*/ 2400 w 2640"/>
                <a:gd name="T9" fmla="*/ 3168 h 3408"/>
              </a:gdLst>
              <a:ahLst/>
              <a:cxnLst>
                <a:cxn ang="0">
                  <a:pos x="T0" y="T1"/>
                </a:cxn>
                <a:cxn ang="0">
                  <a:pos x="T2" y="T3"/>
                </a:cxn>
                <a:cxn ang="0">
                  <a:pos x="T4" y="T5"/>
                </a:cxn>
                <a:cxn ang="0">
                  <a:pos x="T6" y="T7"/>
                </a:cxn>
                <a:cxn ang="0">
                  <a:pos x="T8" y="T9"/>
                </a:cxn>
              </a:cxnLst>
              <a:rect l="0" t="0" r="r" b="b"/>
              <a:pathLst>
                <a:path w="2640" h="3408">
                  <a:moveTo>
                    <a:pt x="2640" y="0"/>
                  </a:moveTo>
                  <a:lnTo>
                    <a:pt x="0" y="0"/>
                  </a:lnTo>
                  <a:lnTo>
                    <a:pt x="0" y="3408"/>
                  </a:lnTo>
                  <a:lnTo>
                    <a:pt x="2400" y="3408"/>
                  </a:lnTo>
                  <a:lnTo>
                    <a:pt x="2400" y="3168"/>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grpSp>
      <p:sp>
        <p:nvSpPr>
          <p:cNvPr id="79924" name="Rectangle 52"/>
          <p:cNvSpPr>
            <a:spLocks noChangeArrowheads="1"/>
          </p:cNvSpPr>
          <p:nvPr/>
        </p:nvSpPr>
        <p:spPr bwMode="auto">
          <a:xfrm>
            <a:off x="6553200" y="80963"/>
            <a:ext cx="2590800" cy="118745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000000"/>
                </a:solidFill>
              </a:rPr>
              <a:t>运算器，三大件</a:t>
            </a:r>
          </a:p>
          <a:p>
            <a:pPr fontAlgn="base">
              <a:spcBef>
                <a:spcPct val="0"/>
              </a:spcBef>
              <a:spcAft>
                <a:spcPct val="0"/>
              </a:spcAft>
              <a:defRPr/>
            </a:pPr>
            <a:r>
              <a:rPr kumimoji="1" lang="zh-CN" altLang="en-US" sz="2400" b="1">
                <a:solidFill>
                  <a:srgbClr val="000000"/>
                </a:solidFill>
              </a:rPr>
              <a:t>运算暂存乘除快</a:t>
            </a:r>
          </a:p>
          <a:p>
            <a:pPr fontAlgn="base">
              <a:spcBef>
                <a:spcPct val="0"/>
              </a:spcBef>
              <a:spcAft>
                <a:spcPct val="0"/>
              </a:spcAft>
              <a:defRPr/>
            </a:pPr>
            <a:r>
              <a:rPr kumimoji="1" lang="zh-CN" altLang="en-US" sz="2400" b="1">
                <a:solidFill>
                  <a:srgbClr val="000000"/>
                </a:solidFill>
              </a:rPr>
              <a:t>多路选通连起来</a:t>
            </a:r>
          </a:p>
        </p:txBody>
      </p:sp>
      <p:sp>
        <p:nvSpPr>
          <p:cNvPr id="79925" name="Text Box 53"/>
          <p:cNvSpPr txBox="1">
            <a:spLocks noChangeArrowheads="1"/>
          </p:cNvSpPr>
          <p:nvPr/>
        </p:nvSpPr>
        <p:spPr bwMode="auto">
          <a:xfrm>
            <a:off x="6859588" y="4572000"/>
            <a:ext cx="2051050" cy="887413"/>
          </a:xfrm>
          <a:prstGeom prst="rect">
            <a:avLst/>
          </a:prstGeom>
          <a:noFill/>
          <a:ln w="28575">
            <a:solidFill>
              <a:srgbClr val="3333FF"/>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FF0000"/>
                </a:solidFill>
              </a:rPr>
              <a:t>数据组合选择</a:t>
            </a:r>
          </a:p>
          <a:p>
            <a:pPr algn="ctr" fontAlgn="base">
              <a:lnSpc>
                <a:spcPct val="60000"/>
              </a:lnSpc>
              <a:spcBef>
                <a:spcPct val="50000"/>
              </a:spcBef>
              <a:spcAft>
                <a:spcPct val="0"/>
              </a:spcAft>
              <a:defRPr/>
            </a:pPr>
            <a:r>
              <a:rPr kumimoji="1" lang="zh-CN" altLang="en-US" sz="2400" b="1">
                <a:solidFill>
                  <a:srgbClr val="FF0000"/>
                </a:solidFill>
                <a:sym typeface="Symbol" charset="2"/>
              </a:rPr>
              <a:t>  </a:t>
            </a:r>
            <a:r>
              <a:rPr kumimoji="1" lang="en-US" altLang="zh-CN" sz="2400" b="1">
                <a:solidFill>
                  <a:srgbClr val="FF0000"/>
                </a:solidFill>
                <a:sym typeface="Symbol" charset="2"/>
              </a:rPr>
              <a:t>I2 I1 I0</a:t>
            </a:r>
          </a:p>
        </p:txBody>
      </p:sp>
      <p:sp>
        <p:nvSpPr>
          <p:cNvPr id="79926" name="Text Box 54"/>
          <p:cNvSpPr txBox="1">
            <a:spLocks noChangeArrowheads="1"/>
          </p:cNvSpPr>
          <p:nvPr/>
        </p:nvSpPr>
        <p:spPr bwMode="auto">
          <a:xfrm>
            <a:off x="6869113" y="3455988"/>
            <a:ext cx="2051050" cy="887412"/>
          </a:xfrm>
          <a:prstGeom prst="rect">
            <a:avLst/>
          </a:prstGeom>
          <a:noFill/>
          <a:ln w="28575">
            <a:solidFill>
              <a:srgbClr val="3333FF"/>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FF0000"/>
                </a:solidFill>
              </a:rPr>
              <a:t>运算功能选择</a:t>
            </a:r>
          </a:p>
          <a:p>
            <a:pPr algn="ctr" fontAlgn="base">
              <a:lnSpc>
                <a:spcPct val="60000"/>
              </a:lnSpc>
              <a:spcBef>
                <a:spcPct val="50000"/>
              </a:spcBef>
              <a:spcAft>
                <a:spcPct val="0"/>
              </a:spcAft>
              <a:defRPr/>
            </a:pPr>
            <a:r>
              <a:rPr kumimoji="1" lang="zh-CN" altLang="en-US" sz="2400" b="1">
                <a:solidFill>
                  <a:srgbClr val="FF0000"/>
                </a:solidFill>
                <a:sym typeface="Symbol" charset="2"/>
              </a:rPr>
              <a:t>  </a:t>
            </a:r>
            <a:r>
              <a:rPr kumimoji="1" lang="en-US" altLang="zh-CN" sz="2400" b="1">
                <a:solidFill>
                  <a:srgbClr val="FF0000"/>
                </a:solidFill>
                <a:sym typeface="Symbol" charset="2"/>
              </a:rPr>
              <a:t>I5 I4 I3</a:t>
            </a:r>
          </a:p>
        </p:txBody>
      </p:sp>
      <p:sp>
        <p:nvSpPr>
          <p:cNvPr id="79927" name="Text Box 55"/>
          <p:cNvSpPr txBox="1">
            <a:spLocks noChangeArrowheads="1"/>
          </p:cNvSpPr>
          <p:nvPr/>
        </p:nvSpPr>
        <p:spPr bwMode="auto">
          <a:xfrm>
            <a:off x="6859588" y="5665788"/>
            <a:ext cx="2051050" cy="887412"/>
          </a:xfrm>
          <a:prstGeom prst="rect">
            <a:avLst/>
          </a:prstGeom>
          <a:noFill/>
          <a:ln w="28575">
            <a:solidFill>
              <a:srgbClr val="3333FF"/>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FF0000"/>
                </a:solidFill>
              </a:rPr>
              <a:t>运算结果处理</a:t>
            </a:r>
          </a:p>
          <a:p>
            <a:pPr algn="ctr" fontAlgn="base">
              <a:lnSpc>
                <a:spcPct val="60000"/>
              </a:lnSpc>
              <a:spcBef>
                <a:spcPct val="50000"/>
              </a:spcBef>
              <a:spcAft>
                <a:spcPct val="0"/>
              </a:spcAft>
              <a:defRPr/>
            </a:pPr>
            <a:r>
              <a:rPr kumimoji="1" lang="zh-CN" altLang="en-US" sz="2400" b="1">
                <a:solidFill>
                  <a:srgbClr val="FF0000"/>
                </a:solidFill>
                <a:sym typeface="Symbol" charset="2"/>
              </a:rPr>
              <a:t>  </a:t>
            </a:r>
            <a:r>
              <a:rPr kumimoji="1" lang="en-US" altLang="zh-CN" sz="2400" b="1">
                <a:solidFill>
                  <a:srgbClr val="FF0000"/>
                </a:solidFill>
                <a:sym typeface="Symbol" charset="2"/>
              </a:rPr>
              <a:t>I8 I7 I6</a:t>
            </a:r>
          </a:p>
        </p:txBody>
      </p:sp>
      <p:sp>
        <p:nvSpPr>
          <p:cNvPr id="79928" name="Rectangle 56"/>
          <p:cNvSpPr>
            <a:spLocks noChangeArrowheads="1"/>
          </p:cNvSpPr>
          <p:nvPr/>
        </p:nvSpPr>
        <p:spPr bwMode="auto">
          <a:xfrm>
            <a:off x="6553200" y="457200"/>
            <a:ext cx="259080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FF0000"/>
                </a:solidFill>
              </a:rPr>
              <a:t>运算</a:t>
            </a:r>
            <a:endParaRPr kumimoji="1" lang="zh-CN" altLang="en-US" sz="2400" b="1">
              <a:solidFill>
                <a:srgbClr val="000000"/>
              </a:solidFill>
            </a:endParaRPr>
          </a:p>
        </p:txBody>
      </p:sp>
      <p:sp>
        <p:nvSpPr>
          <p:cNvPr id="79929" name="Rectangle 57"/>
          <p:cNvSpPr>
            <a:spLocks noChangeArrowheads="1"/>
          </p:cNvSpPr>
          <p:nvPr/>
        </p:nvSpPr>
        <p:spPr bwMode="auto">
          <a:xfrm>
            <a:off x="7239000" y="457200"/>
            <a:ext cx="190500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FF0000"/>
                </a:solidFill>
              </a:rPr>
              <a:t>暂存</a:t>
            </a:r>
            <a:endParaRPr kumimoji="1" lang="zh-CN" altLang="en-US" sz="2400" b="1">
              <a:solidFill>
                <a:srgbClr val="000000"/>
              </a:solidFill>
            </a:endParaRPr>
          </a:p>
        </p:txBody>
      </p:sp>
      <p:sp>
        <p:nvSpPr>
          <p:cNvPr id="79930" name="Rectangle 58"/>
          <p:cNvSpPr>
            <a:spLocks noChangeArrowheads="1"/>
          </p:cNvSpPr>
          <p:nvPr/>
        </p:nvSpPr>
        <p:spPr bwMode="auto">
          <a:xfrm>
            <a:off x="7924800" y="457200"/>
            <a:ext cx="114300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FF0000"/>
                </a:solidFill>
              </a:rPr>
              <a:t>乘除快</a:t>
            </a:r>
            <a:endParaRPr kumimoji="1" lang="zh-CN" altLang="en-US" sz="2400" b="1">
              <a:solidFill>
                <a:srgbClr val="000000"/>
              </a:solidFill>
            </a:endParaRPr>
          </a:p>
        </p:txBody>
      </p:sp>
      <p:sp>
        <p:nvSpPr>
          <p:cNvPr id="79931" name="Rectangle 59"/>
          <p:cNvSpPr>
            <a:spLocks noChangeArrowheads="1"/>
          </p:cNvSpPr>
          <p:nvPr/>
        </p:nvSpPr>
        <p:spPr bwMode="auto">
          <a:xfrm>
            <a:off x="6553200" y="1690688"/>
            <a:ext cx="259080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000000"/>
                </a:solidFill>
              </a:rPr>
              <a:t>数据组合有内外</a:t>
            </a:r>
          </a:p>
        </p:txBody>
      </p:sp>
      <p:sp>
        <p:nvSpPr>
          <p:cNvPr id="79932" name="Rectangle 60"/>
          <p:cNvSpPr>
            <a:spLocks noChangeArrowheads="1"/>
          </p:cNvSpPr>
          <p:nvPr/>
        </p:nvSpPr>
        <p:spPr bwMode="auto">
          <a:xfrm>
            <a:off x="6553200" y="2119313"/>
            <a:ext cx="259080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000000"/>
                </a:solidFill>
              </a:rPr>
              <a:t>运算功能指明白</a:t>
            </a:r>
          </a:p>
        </p:txBody>
      </p:sp>
      <p:sp>
        <p:nvSpPr>
          <p:cNvPr id="79934" name="Rectangle 62"/>
          <p:cNvSpPr>
            <a:spLocks noChangeArrowheads="1"/>
          </p:cNvSpPr>
          <p:nvPr/>
        </p:nvSpPr>
        <p:spPr bwMode="auto">
          <a:xfrm>
            <a:off x="6553200" y="865188"/>
            <a:ext cx="2590800" cy="457200"/>
          </a:xfrm>
          <a:prstGeom prst="rect">
            <a:avLst/>
          </a:prstGeom>
          <a:solidFill>
            <a:srgbClr val="FFCC66"/>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defRPr/>
            </a:pPr>
            <a:r>
              <a:rPr kumimoji="1" lang="zh-CN" altLang="en-US" sz="2400" b="1">
                <a:solidFill>
                  <a:srgbClr val="FF0000"/>
                </a:solidFill>
              </a:rPr>
              <a:t>多路选通连起来</a:t>
            </a:r>
            <a:endParaRPr kumimoji="1" lang="zh-CN" altLang="en-US" sz="2400" b="1">
              <a:solidFill>
                <a:srgbClr val="000000"/>
              </a:solidFill>
            </a:endParaRPr>
          </a:p>
        </p:txBody>
      </p:sp>
      <p:grpSp>
        <p:nvGrpSpPr>
          <p:cNvPr id="79938" name="Group 66"/>
          <p:cNvGrpSpPr>
            <a:grpSpLocks/>
          </p:cNvGrpSpPr>
          <p:nvPr/>
        </p:nvGrpSpPr>
        <p:grpSpPr bwMode="auto">
          <a:xfrm>
            <a:off x="611188" y="3276600"/>
            <a:ext cx="1827212" cy="2362200"/>
            <a:chOff x="385" y="2064"/>
            <a:chExt cx="1151" cy="1488"/>
          </a:xfrm>
        </p:grpSpPr>
        <p:sp>
          <p:nvSpPr>
            <p:cNvPr id="79939" name="Line 67"/>
            <p:cNvSpPr>
              <a:spLocks noChangeShapeType="1"/>
            </p:cNvSpPr>
            <p:nvPr/>
          </p:nvSpPr>
          <p:spPr bwMode="auto">
            <a:xfrm flipV="1">
              <a:off x="772" y="2592"/>
              <a:ext cx="0" cy="336"/>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grpSp>
          <p:nvGrpSpPr>
            <p:cNvPr id="24619" name="Group 68"/>
            <p:cNvGrpSpPr>
              <a:grpSpLocks/>
            </p:cNvGrpSpPr>
            <p:nvPr/>
          </p:nvGrpSpPr>
          <p:grpSpPr bwMode="auto">
            <a:xfrm>
              <a:off x="385" y="2064"/>
              <a:ext cx="1151" cy="1488"/>
              <a:chOff x="385" y="2064"/>
              <a:chExt cx="1151" cy="1488"/>
            </a:xfrm>
          </p:grpSpPr>
          <p:sp>
            <p:nvSpPr>
              <p:cNvPr id="79941" name="Text Box 69"/>
              <p:cNvSpPr txBox="1">
                <a:spLocks noChangeArrowheads="1"/>
              </p:cNvSpPr>
              <p:nvPr/>
            </p:nvSpPr>
            <p:spPr bwMode="auto">
              <a:xfrm>
                <a:off x="385" y="2301"/>
                <a:ext cx="868" cy="312"/>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a:t>
                </a:r>
                <a:r>
                  <a:rPr kumimoji="1" lang="zh-CN" altLang="en-US" sz="2400" b="1">
                    <a:solidFill>
                      <a:srgbClr val="000000"/>
                    </a:solidFill>
                  </a:rPr>
                  <a:t>寄存器</a:t>
                </a:r>
              </a:p>
            </p:txBody>
          </p:sp>
          <p:sp>
            <p:nvSpPr>
              <p:cNvPr id="79942" name="Freeform 70"/>
              <p:cNvSpPr>
                <a:spLocks/>
              </p:cNvSpPr>
              <p:nvPr/>
            </p:nvSpPr>
            <p:spPr bwMode="auto">
              <a:xfrm>
                <a:off x="816" y="2064"/>
                <a:ext cx="720" cy="1488"/>
              </a:xfrm>
              <a:custGeom>
                <a:avLst/>
                <a:gdLst>
                  <a:gd name="T0" fmla="*/ 0 w 768"/>
                  <a:gd name="T1" fmla="*/ 240 h 1488"/>
                  <a:gd name="T2" fmla="*/ 0 w 768"/>
                  <a:gd name="T3" fmla="*/ 0 h 1488"/>
                  <a:gd name="T4" fmla="*/ 768 w 768"/>
                  <a:gd name="T5" fmla="*/ 0 h 1488"/>
                  <a:gd name="T6" fmla="*/ 768 w 768"/>
                  <a:gd name="T7" fmla="*/ 1488 h 1488"/>
                  <a:gd name="T8" fmla="*/ 144 w 768"/>
                  <a:gd name="T9" fmla="*/ 1488 h 1488"/>
                  <a:gd name="T10" fmla="*/ 144 w 768"/>
                  <a:gd name="T11" fmla="*/ 1392 h 1488"/>
                </a:gdLst>
                <a:ahLst/>
                <a:cxnLst>
                  <a:cxn ang="0">
                    <a:pos x="T0" y="T1"/>
                  </a:cxn>
                  <a:cxn ang="0">
                    <a:pos x="T2" y="T3"/>
                  </a:cxn>
                  <a:cxn ang="0">
                    <a:pos x="T4" y="T5"/>
                  </a:cxn>
                  <a:cxn ang="0">
                    <a:pos x="T6" y="T7"/>
                  </a:cxn>
                  <a:cxn ang="0">
                    <a:pos x="T8" y="T9"/>
                  </a:cxn>
                  <a:cxn ang="0">
                    <a:pos x="T10" y="T11"/>
                  </a:cxn>
                </a:cxnLst>
                <a:rect l="0" t="0" r="r" b="b"/>
                <a:pathLst>
                  <a:path w="768" h="1488">
                    <a:moveTo>
                      <a:pt x="0" y="240"/>
                    </a:moveTo>
                    <a:lnTo>
                      <a:pt x="0" y="0"/>
                    </a:lnTo>
                    <a:lnTo>
                      <a:pt x="768" y="0"/>
                    </a:lnTo>
                    <a:lnTo>
                      <a:pt x="768" y="1488"/>
                    </a:lnTo>
                    <a:lnTo>
                      <a:pt x="144" y="1488"/>
                    </a:lnTo>
                    <a:lnTo>
                      <a:pt x="144" y="1392"/>
                    </a:lnTo>
                  </a:path>
                </a:pathLst>
              </a:custGeom>
              <a:noFill/>
              <a:ln w="38100"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grpSp>
      </p:grpSp>
      <p:grpSp>
        <p:nvGrpSpPr>
          <p:cNvPr id="79943" name="Group 71"/>
          <p:cNvGrpSpPr>
            <a:grpSpLocks/>
          </p:cNvGrpSpPr>
          <p:nvPr/>
        </p:nvGrpSpPr>
        <p:grpSpPr bwMode="auto">
          <a:xfrm>
            <a:off x="2438400" y="2895600"/>
            <a:ext cx="4159250" cy="1004888"/>
            <a:chOff x="1535" y="1824"/>
            <a:chExt cx="2620" cy="633"/>
          </a:xfrm>
        </p:grpSpPr>
        <p:grpSp>
          <p:nvGrpSpPr>
            <p:cNvPr id="24610" name="Group 72"/>
            <p:cNvGrpSpPr>
              <a:grpSpLocks/>
            </p:cNvGrpSpPr>
            <p:nvPr/>
          </p:nvGrpSpPr>
          <p:grpSpPr bwMode="auto">
            <a:xfrm>
              <a:off x="2016" y="1824"/>
              <a:ext cx="2139" cy="633"/>
              <a:chOff x="2017" y="1824"/>
              <a:chExt cx="2139" cy="633"/>
            </a:xfrm>
          </p:grpSpPr>
          <p:sp>
            <p:nvSpPr>
              <p:cNvPr id="79945" name="Text Box 73"/>
              <p:cNvSpPr txBox="1">
                <a:spLocks noChangeArrowheads="1"/>
              </p:cNvSpPr>
              <p:nvPr/>
            </p:nvSpPr>
            <p:spPr bwMode="auto">
              <a:xfrm>
                <a:off x="3495" y="2151"/>
                <a:ext cx="661" cy="306"/>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输入</a:t>
                </a:r>
                <a:r>
                  <a:rPr kumimoji="1" lang="en-US" altLang="zh-CN" sz="2400" b="1">
                    <a:solidFill>
                      <a:srgbClr val="000000"/>
                    </a:solidFill>
                  </a:rPr>
                  <a:t>D</a:t>
                </a:r>
              </a:p>
            </p:txBody>
          </p:sp>
          <p:grpSp>
            <p:nvGrpSpPr>
              <p:cNvPr id="24613" name="Group 74"/>
              <p:cNvGrpSpPr>
                <a:grpSpLocks/>
              </p:cNvGrpSpPr>
              <p:nvPr/>
            </p:nvGrpSpPr>
            <p:grpSpPr bwMode="auto">
              <a:xfrm>
                <a:off x="2017" y="1824"/>
                <a:ext cx="1824" cy="480"/>
                <a:chOff x="2017" y="1824"/>
                <a:chExt cx="1824" cy="480"/>
              </a:xfrm>
            </p:grpSpPr>
            <p:sp>
              <p:nvSpPr>
                <p:cNvPr id="79947" name="Line 75"/>
                <p:cNvSpPr>
                  <a:spLocks noChangeShapeType="1"/>
                </p:cNvSpPr>
                <p:nvPr/>
              </p:nvSpPr>
              <p:spPr bwMode="auto">
                <a:xfrm flipH="1" flipV="1">
                  <a:off x="2017" y="1872"/>
                  <a:ext cx="1" cy="432"/>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48" name="Line 76"/>
                <p:cNvSpPr>
                  <a:spLocks noChangeShapeType="1"/>
                </p:cNvSpPr>
                <p:nvPr/>
              </p:nvSpPr>
              <p:spPr bwMode="auto">
                <a:xfrm flipV="1">
                  <a:off x="2833" y="1872"/>
                  <a:ext cx="0" cy="432"/>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49" name="Freeform 77"/>
                <p:cNvSpPr>
                  <a:spLocks/>
                </p:cNvSpPr>
                <p:nvPr/>
              </p:nvSpPr>
              <p:spPr bwMode="auto">
                <a:xfrm>
                  <a:off x="3169" y="1824"/>
                  <a:ext cx="672" cy="336"/>
                </a:xfrm>
                <a:custGeom>
                  <a:avLst/>
                  <a:gdLst>
                    <a:gd name="T0" fmla="*/ 528 w 528"/>
                    <a:gd name="T1" fmla="*/ 240 h 240"/>
                    <a:gd name="T2" fmla="*/ 0 w 528"/>
                    <a:gd name="T3" fmla="*/ 240 h 240"/>
                    <a:gd name="T4" fmla="*/ 0 w 528"/>
                    <a:gd name="T5" fmla="*/ 0 h 240"/>
                  </a:gdLst>
                  <a:ahLst/>
                  <a:cxnLst>
                    <a:cxn ang="0">
                      <a:pos x="T0" y="T1"/>
                    </a:cxn>
                    <a:cxn ang="0">
                      <a:pos x="T2" y="T3"/>
                    </a:cxn>
                    <a:cxn ang="0">
                      <a:pos x="T4" y="T5"/>
                    </a:cxn>
                  </a:cxnLst>
                  <a:rect l="0" t="0" r="r" b="b"/>
                  <a:pathLst>
                    <a:path w="528" h="240">
                      <a:moveTo>
                        <a:pt x="528" y="240"/>
                      </a:moveTo>
                      <a:lnTo>
                        <a:pt x="0" y="240"/>
                      </a:lnTo>
                      <a:lnTo>
                        <a:pt x="0" y="0"/>
                      </a:lnTo>
                    </a:path>
                  </a:pathLst>
                </a:custGeom>
                <a:noFill/>
                <a:ln w="5715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50" name="Freeform 78"/>
                <p:cNvSpPr>
                  <a:spLocks/>
                </p:cNvSpPr>
                <p:nvPr/>
              </p:nvSpPr>
              <p:spPr bwMode="auto">
                <a:xfrm>
                  <a:off x="2209" y="1872"/>
                  <a:ext cx="624" cy="192"/>
                </a:xfrm>
                <a:custGeom>
                  <a:avLst/>
                  <a:gdLst>
                    <a:gd name="T0" fmla="*/ 624 w 624"/>
                    <a:gd name="T1" fmla="*/ 192 h 192"/>
                    <a:gd name="T2" fmla="*/ 0 w 624"/>
                    <a:gd name="T3" fmla="*/ 192 h 192"/>
                    <a:gd name="T4" fmla="*/ 0 w 624"/>
                    <a:gd name="T5" fmla="*/ 0 h 192"/>
                  </a:gdLst>
                  <a:ahLst/>
                  <a:cxnLst>
                    <a:cxn ang="0">
                      <a:pos x="T0" y="T1"/>
                    </a:cxn>
                    <a:cxn ang="0">
                      <a:pos x="T2" y="T3"/>
                    </a:cxn>
                    <a:cxn ang="0">
                      <a:pos x="T4" y="T5"/>
                    </a:cxn>
                  </a:cxnLst>
                  <a:rect l="0" t="0" r="r" b="b"/>
                  <a:pathLst>
                    <a:path w="624" h="192">
                      <a:moveTo>
                        <a:pt x="624" y="192"/>
                      </a:moveTo>
                      <a:lnTo>
                        <a:pt x="0" y="192"/>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grpSp>
        </p:grpSp>
        <p:sp>
          <p:nvSpPr>
            <p:cNvPr id="79951" name="Freeform 79"/>
            <p:cNvSpPr>
              <a:spLocks/>
            </p:cNvSpPr>
            <p:nvPr/>
          </p:nvSpPr>
          <p:spPr bwMode="auto">
            <a:xfrm>
              <a:off x="1535" y="1872"/>
              <a:ext cx="240" cy="192"/>
            </a:xfrm>
            <a:custGeom>
              <a:avLst/>
              <a:gdLst>
                <a:gd name="T0" fmla="*/ 0 w 240"/>
                <a:gd name="T1" fmla="*/ 192 h 192"/>
                <a:gd name="T2" fmla="*/ 240 w 240"/>
                <a:gd name="T3" fmla="*/ 192 h 192"/>
                <a:gd name="T4" fmla="*/ 240 w 240"/>
                <a:gd name="T5" fmla="*/ 0 h 192"/>
              </a:gdLst>
              <a:ahLst/>
              <a:cxnLst>
                <a:cxn ang="0">
                  <a:pos x="T0" y="T1"/>
                </a:cxn>
                <a:cxn ang="0">
                  <a:pos x="T2" y="T3"/>
                </a:cxn>
                <a:cxn ang="0">
                  <a:pos x="T4" y="T5"/>
                </a:cxn>
              </a:cxnLst>
              <a:rect l="0" t="0" r="r" b="b"/>
              <a:pathLst>
                <a:path w="240" h="192">
                  <a:moveTo>
                    <a:pt x="0" y="192"/>
                  </a:moveTo>
                  <a:lnTo>
                    <a:pt x="240" y="192"/>
                  </a:lnTo>
                  <a:lnTo>
                    <a:pt x="24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grpSp>
      <p:grpSp>
        <p:nvGrpSpPr>
          <p:cNvPr id="79952" name="Group 80"/>
          <p:cNvGrpSpPr>
            <a:grpSpLocks/>
          </p:cNvGrpSpPr>
          <p:nvPr/>
        </p:nvGrpSpPr>
        <p:grpSpPr bwMode="auto">
          <a:xfrm>
            <a:off x="900113" y="152400"/>
            <a:ext cx="5043487" cy="3124200"/>
            <a:chOff x="567" y="96"/>
            <a:chExt cx="3177" cy="1968"/>
          </a:xfrm>
        </p:grpSpPr>
        <p:grpSp>
          <p:nvGrpSpPr>
            <p:cNvPr id="24599" name="Group 81"/>
            <p:cNvGrpSpPr>
              <a:grpSpLocks/>
            </p:cNvGrpSpPr>
            <p:nvPr/>
          </p:nvGrpSpPr>
          <p:grpSpPr bwMode="auto">
            <a:xfrm>
              <a:off x="567" y="96"/>
              <a:ext cx="3177" cy="1968"/>
              <a:chOff x="567" y="96"/>
              <a:chExt cx="3177" cy="1968"/>
            </a:xfrm>
          </p:grpSpPr>
          <p:sp>
            <p:nvSpPr>
              <p:cNvPr id="79954" name="Oval 82"/>
              <p:cNvSpPr>
                <a:spLocks noChangeArrowheads="1"/>
              </p:cNvSpPr>
              <p:nvPr/>
            </p:nvSpPr>
            <p:spPr bwMode="auto">
              <a:xfrm>
                <a:off x="2808" y="2016"/>
                <a:ext cx="48" cy="48"/>
              </a:xfrm>
              <a:prstGeom prst="ellipse">
                <a:avLst/>
              </a:prstGeom>
              <a:solidFill>
                <a:schemeClr val="tx1"/>
              </a:solidFill>
              <a:ln w="28575">
                <a:solidFill>
                  <a:srgbClr val="FF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grpSp>
            <p:nvGrpSpPr>
              <p:cNvPr id="24602" name="Group 83"/>
              <p:cNvGrpSpPr>
                <a:grpSpLocks/>
              </p:cNvGrpSpPr>
              <p:nvPr/>
            </p:nvGrpSpPr>
            <p:grpSpPr bwMode="auto">
              <a:xfrm>
                <a:off x="567" y="96"/>
                <a:ext cx="3177" cy="1968"/>
                <a:chOff x="567" y="96"/>
                <a:chExt cx="3177" cy="1968"/>
              </a:xfrm>
            </p:grpSpPr>
            <p:sp>
              <p:nvSpPr>
                <p:cNvPr id="79956" name="Text Box 84"/>
                <p:cNvSpPr txBox="1">
                  <a:spLocks noChangeArrowheads="1"/>
                </p:cNvSpPr>
                <p:nvPr/>
              </p:nvSpPr>
              <p:spPr bwMode="auto">
                <a:xfrm>
                  <a:off x="1177" y="375"/>
                  <a:ext cx="464" cy="306"/>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/OE</a:t>
                  </a:r>
                </a:p>
              </p:txBody>
            </p:sp>
            <p:sp>
              <p:nvSpPr>
                <p:cNvPr id="79957" name="Text Box 85"/>
                <p:cNvSpPr txBox="1">
                  <a:spLocks noChangeArrowheads="1"/>
                </p:cNvSpPr>
                <p:nvPr/>
              </p:nvSpPr>
              <p:spPr bwMode="auto">
                <a:xfrm>
                  <a:off x="567" y="111"/>
                  <a:ext cx="661" cy="306"/>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zh-CN" sz="2400" b="1">
                      <a:solidFill>
                        <a:srgbClr val="000000"/>
                      </a:solidFill>
                    </a:rPr>
                    <a:t>输出</a:t>
                  </a:r>
                  <a:r>
                    <a:rPr kumimoji="1" lang="en-US" altLang="zh-CN" sz="2400" b="1">
                      <a:solidFill>
                        <a:srgbClr val="000000"/>
                      </a:solidFill>
                    </a:rPr>
                    <a:t>Y</a:t>
                  </a:r>
                </a:p>
              </p:txBody>
            </p:sp>
            <p:sp>
              <p:nvSpPr>
                <p:cNvPr id="79958" name="Freeform 86"/>
                <p:cNvSpPr>
                  <a:spLocks/>
                </p:cNvSpPr>
                <p:nvPr/>
              </p:nvSpPr>
              <p:spPr bwMode="auto">
                <a:xfrm>
                  <a:off x="1632" y="384"/>
                  <a:ext cx="288" cy="144"/>
                </a:xfrm>
                <a:custGeom>
                  <a:avLst/>
                  <a:gdLst>
                    <a:gd name="T0" fmla="*/ 0 w 384"/>
                    <a:gd name="T1" fmla="*/ 144 h 144"/>
                    <a:gd name="T2" fmla="*/ 384 w 384"/>
                    <a:gd name="T3" fmla="*/ 144 h 144"/>
                    <a:gd name="T4" fmla="*/ 384 w 384"/>
                    <a:gd name="T5" fmla="*/ 0 h 144"/>
                  </a:gdLst>
                  <a:ahLst/>
                  <a:cxnLst>
                    <a:cxn ang="0">
                      <a:pos x="T0" y="T1"/>
                    </a:cxn>
                    <a:cxn ang="0">
                      <a:pos x="T2" y="T3"/>
                    </a:cxn>
                    <a:cxn ang="0">
                      <a:pos x="T4" y="T5"/>
                    </a:cxn>
                  </a:cxnLst>
                  <a:rect l="0" t="0" r="r" b="b"/>
                  <a:pathLst>
                    <a:path w="384" h="144">
                      <a:moveTo>
                        <a:pt x="0" y="144"/>
                      </a:moveTo>
                      <a:lnTo>
                        <a:pt x="384" y="144"/>
                      </a:lnTo>
                      <a:lnTo>
                        <a:pt x="384"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59" name="Freeform 87"/>
                <p:cNvSpPr>
                  <a:spLocks/>
                </p:cNvSpPr>
                <p:nvPr/>
              </p:nvSpPr>
              <p:spPr bwMode="auto">
                <a:xfrm>
                  <a:off x="1296" y="240"/>
                  <a:ext cx="1776" cy="96"/>
                </a:xfrm>
                <a:custGeom>
                  <a:avLst/>
                  <a:gdLst>
                    <a:gd name="T0" fmla="*/ 480 w 480"/>
                    <a:gd name="T1" fmla="*/ 144 h 144"/>
                    <a:gd name="T2" fmla="*/ 480 w 480"/>
                    <a:gd name="T3" fmla="*/ 0 h 144"/>
                    <a:gd name="T4" fmla="*/ 0 w 480"/>
                    <a:gd name="T5" fmla="*/ 0 h 144"/>
                  </a:gdLst>
                  <a:ahLst/>
                  <a:cxnLst>
                    <a:cxn ang="0">
                      <a:pos x="T0" y="T1"/>
                    </a:cxn>
                    <a:cxn ang="0">
                      <a:pos x="T2" y="T3"/>
                    </a:cxn>
                    <a:cxn ang="0">
                      <a:pos x="T4" y="T5"/>
                    </a:cxn>
                  </a:cxnLst>
                  <a:rect l="0" t="0" r="r" b="b"/>
                  <a:pathLst>
                    <a:path w="480" h="144">
                      <a:moveTo>
                        <a:pt x="480" y="144"/>
                      </a:moveTo>
                      <a:lnTo>
                        <a:pt x="480"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60" name="Oval 88"/>
                <p:cNvSpPr>
                  <a:spLocks noChangeArrowheads="1"/>
                </p:cNvSpPr>
                <p:nvPr/>
              </p:nvSpPr>
              <p:spPr bwMode="auto">
                <a:xfrm>
                  <a:off x="1872" y="288"/>
                  <a:ext cx="96" cy="96"/>
                </a:xfrm>
                <a:prstGeom prst="ellipse">
                  <a:avLst/>
                </a:prstGeom>
                <a:solidFill>
                  <a:srgbClr val="FFFFFF"/>
                </a:solidFill>
                <a:ln w="38100">
                  <a:solidFill>
                    <a:srgbClr val="FF0000"/>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61" name="AutoShape 89"/>
                <p:cNvSpPr>
                  <a:spLocks noChangeArrowheads="1"/>
                </p:cNvSpPr>
                <p:nvPr/>
              </p:nvSpPr>
              <p:spPr bwMode="auto">
                <a:xfrm rot="-5400000">
                  <a:off x="1800" y="120"/>
                  <a:ext cx="288" cy="240"/>
                </a:xfrm>
                <a:prstGeom prst="triangle">
                  <a:avLst>
                    <a:gd name="adj" fmla="val 50000"/>
                  </a:avLst>
                </a:prstGeom>
                <a:solidFill>
                  <a:srgbClr val="FFFFFF"/>
                </a:solidFill>
                <a:ln w="38100">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79962" name="Freeform 90"/>
                <p:cNvSpPr>
                  <a:spLocks/>
                </p:cNvSpPr>
                <p:nvPr/>
              </p:nvSpPr>
              <p:spPr bwMode="auto">
                <a:xfrm>
                  <a:off x="2832" y="672"/>
                  <a:ext cx="912" cy="1392"/>
                </a:xfrm>
                <a:custGeom>
                  <a:avLst/>
                  <a:gdLst>
                    <a:gd name="T0" fmla="*/ 0 w 912"/>
                    <a:gd name="T1" fmla="*/ 1392 h 1392"/>
                    <a:gd name="T2" fmla="*/ 912 w 912"/>
                    <a:gd name="T3" fmla="*/ 1392 h 1392"/>
                    <a:gd name="T4" fmla="*/ 912 w 912"/>
                    <a:gd name="T5" fmla="*/ 144 h 1392"/>
                    <a:gd name="T6" fmla="*/ 240 w 912"/>
                    <a:gd name="T7" fmla="*/ 144 h 1392"/>
                    <a:gd name="T8" fmla="*/ 240 w 912"/>
                    <a:gd name="T9" fmla="*/ 0 h 1392"/>
                  </a:gdLst>
                  <a:ahLst/>
                  <a:cxnLst>
                    <a:cxn ang="0">
                      <a:pos x="T0" y="T1"/>
                    </a:cxn>
                    <a:cxn ang="0">
                      <a:pos x="T2" y="T3"/>
                    </a:cxn>
                    <a:cxn ang="0">
                      <a:pos x="T4" y="T5"/>
                    </a:cxn>
                    <a:cxn ang="0">
                      <a:pos x="T6" y="T7"/>
                    </a:cxn>
                    <a:cxn ang="0">
                      <a:pos x="T8" y="T9"/>
                    </a:cxn>
                  </a:cxnLst>
                  <a:rect l="0" t="0" r="r" b="b"/>
                  <a:pathLst>
                    <a:path w="912" h="1392">
                      <a:moveTo>
                        <a:pt x="0" y="1392"/>
                      </a:moveTo>
                      <a:lnTo>
                        <a:pt x="912" y="1392"/>
                      </a:lnTo>
                      <a:lnTo>
                        <a:pt x="912" y="144"/>
                      </a:lnTo>
                      <a:lnTo>
                        <a:pt x="240" y="144"/>
                      </a:lnTo>
                      <a:lnTo>
                        <a:pt x="24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grpSp>
        </p:grpSp>
        <p:sp>
          <p:nvSpPr>
            <p:cNvPr id="79963" name="Line 91"/>
            <p:cNvSpPr>
              <a:spLocks noChangeShapeType="1"/>
            </p:cNvSpPr>
            <p:nvPr/>
          </p:nvSpPr>
          <p:spPr bwMode="auto">
            <a:xfrm flipV="1">
              <a:off x="2832" y="672"/>
              <a:ext cx="0" cy="24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grpSp>
      <p:sp>
        <p:nvSpPr>
          <p:cNvPr id="2" name="Slide Number Placeholder 1">
            <a:extLst>
              <a:ext uri="{FF2B5EF4-FFF2-40B4-BE49-F238E27FC236}">
                <a16:creationId xmlns:a16="http://schemas.microsoft.com/office/drawing/2014/main" id="{EB346375-45F3-9047-B102-25A473ECD620}"/>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28</a:t>
            </a:fld>
            <a:endParaRPr lang="en-US" altLang="zh-CN">
              <a:solidFill>
                <a:srgbClr val="000000"/>
              </a:solidFill>
            </a:endParaRPr>
          </a:p>
        </p:txBody>
      </p:sp>
    </p:spTree>
    <p:extLst>
      <p:ext uri="{BB962C8B-B14F-4D97-AF65-F5344CB8AC3E}">
        <p14:creationId xmlns:p14="http://schemas.microsoft.com/office/powerpoint/2010/main" val="208317235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9924"/>
                                        </p:tgtEl>
                                        <p:attrNameLst>
                                          <p:attrName>style.visibility</p:attrName>
                                        </p:attrNameLst>
                                      </p:cBhvr>
                                      <p:to>
                                        <p:strVal val="visible"/>
                                      </p:to>
                                    </p:set>
                                    <p:animEffect transition="in" filter="wipe(left)">
                                      <p:cBhvr>
                                        <p:cTn id="7" dur="500"/>
                                        <p:tgtEl>
                                          <p:spTgt spid="7992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9928"/>
                                        </p:tgtEl>
                                        <p:attrNameLst>
                                          <p:attrName>style.visibility</p:attrName>
                                        </p:attrNameLst>
                                      </p:cBhvr>
                                      <p:to>
                                        <p:strVal val="visible"/>
                                      </p:to>
                                    </p:set>
                                    <p:animEffect transition="in" filter="wipe(left)">
                                      <p:cBhvr>
                                        <p:cTn id="12" dur="500"/>
                                        <p:tgtEl>
                                          <p:spTgt spid="7992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79893"/>
                                        </p:tgtEl>
                                        <p:attrNameLst>
                                          <p:attrName>style.visibility</p:attrName>
                                        </p:attrNameLst>
                                      </p:cBhvr>
                                      <p:to>
                                        <p:strVal val="visible"/>
                                      </p:to>
                                    </p:set>
                                    <p:animEffect transition="in" filter="wipe(left)">
                                      <p:cBhvr>
                                        <p:cTn id="17" dur="500"/>
                                        <p:tgtEl>
                                          <p:spTgt spid="7989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79929"/>
                                        </p:tgtEl>
                                        <p:attrNameLst>
                                          <p:attrName>style.visibility</p:attrName>
                                        </p:attrNameLst>
                                      </p:cBhvr>
                                      <p:to>
                                        <p:strVal val="visible"/>
                                      </p:to>
                                    </p:set>
                                    <p:animEffect transition="in" filter="wipe(left)">
                                      <p:cBhvr>
                                        <p:cTn id="22" dur="500"/>
                                        <p:tgtEl>
                                          <p:spTgt spid="7992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79906"/>
                                        </p:tgtEl>
                                        <p:attrNameLst>
                                          <p:attrName>style.visibility</p:attrName>
                                        </p:attrNameLst>
                                      </p:cBhvr>
                                      <p:to>
                                        <p:strVal val="visible"/>
                                      </p:to>
                                    </p:set>
                                    <p:animEffect transition="in" filter="wipe(left)">
                                      <p:cBhvr>
                                        <p:cTn id="27" dur="500"/>
                                        <p:tgtEl>
                                          <p:spTgt spid="79906"/>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79930"/>
                                        </p:tgtEl>
                                        <p:attrNameLst>
                                          <p:attrName>style.visibility</p:attrName>
                                        </p:attrNameLst>
                                      </p:cBhvr>
                                      <p:to>
                                        <p:strVal val="visible"/>
                                      </p:to>
                                    </p:set>
                                    <p:animEffect transition="in" filter="wipe(left)">
                                      <p:cBhvr>
                                        <p:cTn id="32" dur="500"/>
                                        <p:tgtEl>
                                          <p:spTgt spid="79930"/>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79938"/>
                                        </p:tgtEl>
                                        <p:attrNameLst>
                                          <p:attrName>style.visibility</p:attrName>
                                        </p:attrNameLst>
                                      </p:cBhvr>
                                      <p:to>
                                        <p:strVal val="visible"/>
                                      </p:to>
                                    </p:set>
                                    <p:animEffect transition="in" filter="wipe(down)">
                                      <p:cBhvr>
                                        <p:cTn id="37" dur="500"/>
                                        <p:tgtEl>
                                          <p:spTgt spid="79938"/>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79934"/>
                                        </p:tgtEl>
                                        <p:attrNameLst>
                                          <p:attrName>style.visibility</p:attrName>
                                        </p:attrNameLst>
                                      </p:cBhvr>
                                      <p:to>
                                        <p:strVal val="visible"/>
                                      </p:to>
                                    </p:set>
                                    <p:animEffect transition="in" filter="wipe(left)">
                                      <p:cBhvr>
                                        <p:cTn id="42" dur="500"/>
                                        <p:tgtEl>
                                          <p:spTgt spid="79934"/>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79874"/>
                                        </p:tgtEl>
                                        <p:attrNameLst>
                                          <p:attrName>style.visibility</p:attrName>
                                        </p:attrNameLst>
                                      </p:cBhvr>
                                      <p:to>
                                        <p:strVal val="visible"/>
                                      </p:to>
                                    </p:set>
                                    <p:animEffect transition="in" filter="wipe(left)">
                                      <p:cBhvr>
                                        <p:cTn id="47" dur="500"/>
                                        <p:tgtEl>
                                          <p:spTgt spid="79874"/>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79931"/>
                                        </p:tgtEl>
                                        <p:attrNameLst>
                                          <p:attrName>style.visibility</p:attrName>
                                        </p:attrNameLst>
                                      </p:cBhvr>
                                      <p:to>
                                        <p:strVal val="visible"/>
                                      </p:to>
                                    </p:set>
                                    <p:animEffect transition="in" filter="wipe(left)">
                                      <p:cBhvr>
                                        <p:cTn id="52" dur="500"/>
                                        <p:tgtEl>
                                          <p:spTgt spid="79931"/>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nodeType="clickEffect">
                                  <p:stCondLst>
                                    <p:cond delay="0"/>
                                  </p:stCondLst>
                                  <p:childTnLst>
                                    <p:set>
                                      <p:cBhvr>
                                        <p:cTn id="56" dur="1" fill="hold">
                                          <p:stCondLst>
                                            <p:cond delay="0"/>
                                          </p:stCondLst>
                                        </p:cTn>
                                        <p:tgtEl>
                                          <p:spTgt spid="79943"/>
                                        </p:tgtEl>
                                        <p:attrNameLst>
                                          <p:attrName>style.visibility</p:attrName>
                                        </p:attrNameLst>
                                      </p:cBhvr>
                                      <p:to>
                                        <p:strVal val="visible"/>
                                      </p:to>
                                    </p:set>
                                    <p:animEffect transition="in" filter="wipe(left)">
                                      <p:cBhvr>
                                        <p:cTn id="57" dur="500"/>
                                        <p:tgtEl>
                                          <p:spTgt spid="79943"/>
                                        </p:tgtEl>
                                      </p:cBhvr>
                                    </p:animEffect>
                                  </p:childTnLst>
                                  <p:subTnLst>
                                    <p:animClr clrSpc="rgb" dir="cw">
                                      <p:cBhvr override="childStyle">
                                        <p:cTn dur="1" fill="hold" display="0" masterRel="nextClick" afterEffect="1"/>
                                        <p:tgtEl>
                                          <p:spTgt spid="79943"/>
                                        </p:tgtEl>
                                        <p:attrNameLst>
                                          <p:attrName>ppt_c</p:attrName>
                                        </p:attrNameLst>
                                      </p:cBhvr>
                                      <p:to>
                                        <a:schemeClr val="tx1"/>
                                      </p:to>
                                    </p:animClr>
                                  </p:sub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8" fill="hold" grpId="0" nodeType="clickEffect">
                                  <p:stCondLst>
                                    <p:cond delay="0"/>
                                  </p:stCondLst>
                                  <p:childTnLst>
                                    <p:set>
                                      <p:cBhvr>
                                        <p:cTn id="61" dur="1" fill="hold">
                                          <p:stCondLst>
                                            <p:cond delay="0"/>
                                          </p:stCondLst>
                                        </p:cTn>
                                        <p:tgtEl>
                                          <p:spTgt spid="79925"/>
                                        </p:tgtEl>
                                        <p:attrNameLst>
                                          <p:attrName>style.visibility</p:attrName>
                                        </p:attrNameLst>
                                      </p:cBhvr>
                                      <p:to>
                                        <p:strVal val="visible"/>
                                      </p:to>
                                    </p:set>
                                    <p:animEffect transition="in" filter="wipe(left)">
                                      <p:cBhvr>
                                        <p:cTn id="62" dur="500"/>
                                        <p:tgtEl>
                                          <p:spTgt spid="79925"/>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79932"/>
                                        </p:tgtEl>
                                        <p:attrNameLst>
                                          <p:attrName>style.visibility</p:attrName>
                                        </p:attrNameLst>
                                      </p:cBhvr>
                                      <p:to>
                                        <p:strVal val="visible"/>
                                      </p:to>
                                    </p:set>
                                    <p:animEffect transition="in" filter="wipe(left)">
                                      <p:cBhvr>
                                        <p:cTn id="67" dur="500"/>
                                        <p:tgtEl>
                                          <p:spTgt spid="7993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8" fill="hold" grpId="0" nodeType="clickEffect">
                                  <p:stCondLst>
                                    <p:cond delay="0"/>
                                  </p:stCondLst>
                                  <p:childTnLst>
                                    <p:set>
                                      <p:cBhvr>
                                        <p:cTn id="71" dur="1" fill="hold">
                                          <p:stCondLst>
                                            <p:cond delay="0"/>
                                          </p:stCondLst>
                                        </p:cTn>
                                        <p:tgtEl>
                                          <p:spTgt spid="79926"/>
                                        </p:tgtEl>
                                        <p:attrNameLst>
                                          <p:attrName>style.visibility</p:attrName>
                                        </p:attrNameLst>
                                      </p:cBhvr>
                                      <p:to>
                                        <p:strVal val="visible"/>
                                      </p:to>
                                    </p:set>
                                    <p:animEffect transition="in" filter="wipe(left)">
                                      <p:cBhvr>
                                        <p:cTn id="72" dur="500"/>
                                        <p:tgtEl>
                                          <p:spTgt spid="79926"/>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8" fill="hold" grpId="0" nodeType="clickEffect">
                                  <p:stCondLst>
                                    <p:cond delay="0"/>
                                  </p:stCondLst>
                                  <p:childTnLst>
                                    <p:set>
                                      <p:cBhvr>
                                        <p:cTn id="76" dur="1" fill="hold">
                                          <p:stCondLst>
                                            <p:cond delay="0"/>
                                          </p:stCondLst>
                                        </p:cTn>
                                        <p:tgtEl>
                                          <p:spTgt spid="79933"/>
                                        </p:tgtEl>
                                        <p:attrNameLst>
                                          <p:attrName>style.visibility</p:attrName>
                                        </p:attrNameLst>
                                      </p:cBhvr>
                                      <p:to>
                                        <p:strVal val="visible"/>
                                      </p:to>
                                    </p:set>
                                    <p:animEffect transition="in" filter="wipe(left)">
                                      <p:cBhvr>
                                        <p:cTn id="77" dur="500"/>
                                        <p:tgtEl>
                                          <p:spTgt spid="79933"/>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8" fill="hold" grpId="0" nodeType="clickEffect">
                                  <p:stCondLst>
                                    <p:cond delay="0"/>
                                  </p:stCondLst>
                                  <p:childTnLst>
                                    <p:set>
                                      <p:cBhvr>
                                        <p:cTn id="81" dur="1" fill="hold">
                                          <p:stCondLst>
                                            <p:cond delay="0"/>
                                          </p:stCondLst>
                                        </p:cTn>
                                        <p:tgtEl>
                                          <p:spTgt spid="79935"/>
                                        </p:tgtEl>
                                        <p:attrNameLst>
                                          <p:attrName>style.visibility</p:attrName>
                                        </p:attrNameLst>
                                      </p:cBhvr>
                                      <p:to>
                                        <p:strVal val="visible"/>
                                      </p:to>
                                    </p:set>
                                    <p:animEffect transition="in" filter="wipe(left)">
                                      <p:cBhvr>
                                        <p:cTn id="82" dur="500"/>
                                        <p:tgtEl>
                                          <p:spTgt spid="79935"/>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22" presetClass="entr" presetSubtype="8" fill="hold" nodeType="clickEffect">
                                  <p:stCondLst>
                                    <p:cond delay="0"/>
                                  </p:stCondLst>
                                  <p:childTnLst>
                                    <p:set>
                                      <p:cBhvr>
                                        <p:cTn id="86" dur="1" fill="hold">
                                          <p:stCondLst>
                                            <p:cond delay="0"/>
                                          </p:stCondLst>
                                        </p:cTn>
                                        <p:tgtEl>
                                          <p:spTgt spid="79921"/>
                                        </p:tgtEl>
                                        <p:attrNameLst>
                                          <p:attrName>style.visibility</p:attrName>
                                        </p:attrNameLst>
                                      </p:cBhvr>
                                      <p:to>
                                        <p:strVal val="visible"/>
                                      </p:to>
                                    </p:set>
                                    <p:animEffect transition="in" filter="wipe(left)">
                                      <p:cBhvr>
                                        <p:cTn id="87" dur="500"/>
                                        <p:tgtEl>
                                          <p:spTgt spid="79921"/>
                                        </p:tgtEl>
                                      </p:cBhvr>
                                    </p:animEffect>
                                  </p:childTnLst>
                                  <p:subTnLst>
                                    <p:animClr clrSpc="rgb" dir="cw">
                                      <p:cBhvr override="childStyle">
                                        <p:cTn dur="1" fill="hold" display="0" masterRel="nextClick" afterEffect="1"/>
                                        <p:tgtEl>
                                          <p:spTgt spid="79921"/>
                                        </p:tgtEl>
                                        <p:attrNameLst>
                                          <p:attrName>ppt_c</p:attrName>
                                        </p:attrNameLst>
                                      </p:cBhvr>
                                      <p:to>
                                        <a:schemeClr val="tx1"/>
                                      </p:to>
                                    </p:animClr>
                                  </p:subTnLst>
                                </p:cTn>
                              </p:par>
                            </p:childTnLst>
                          </p:cTn>
                        </p:par>
                      </p:childTnLst>
                    </p:cTn>
                  </p:par>
                  <p:par>
                    <p:cTn id="88" fill="hold" nodeType="clickPar">
                      <p:stCondLst>
                        <p:cond delay="indefinite"/>
                      </p:stCondLst>
                      <p:childTnLst>
                        <p:par>
                          <p:cTn id="89" fill="hold" nodeType="withGroup">
                            <p:stCondLst>
                              <p:cond delay="0"/>
                            </p:stCondLst>
                            <p:childTnLst>
                              <p:par>
                                <p:cTn id="90" presetID="22" presetClass="entr" presetSubtype="8" fill="hold" grpId="0" nodeType="clickEffect">
                                  <p:stCondLst>
                                    <p:cond delay="0"/>
                                  </p:stCondLst>
                                  <p:childTnLst>
                                    <p:set>
                                      <p:cBhvr>
                                        <p:cTn id="91" dur="1" fill="hold">
                                          <p:stCondLst>
                                            <p:cond delay="0"/>
                                          </p:stCondLst>
                                        </p:cTn>
                                        <p:tgtEl>
                                          <p:spTgt spid="79936"/>
                                        </p:tgtEl>
                                        <p:attrNameLst>
                                          <p:attrName>style.visibility</p:attrName>
                                        </p:attrNameLst>
                                      </p:cBhvr>
                                      <p:to>
                                        <p:strVal val="visible"/>
                                      </p:to>
                                    </p:set>
                                    <p:animEffect transition="in" filter="wipe(left)">
                                      <p:cBhvr>
                                        <p:cTn id="92" dur="500"/>
                                        <p:tgtEl>
                                          <p:spTgt spid="79936"/>
                                        </p:tgtEl>
                                      </p:cBhvr>
                                    </p:animEffect>
                                  </p:childTnLst>
                                </p:cTn>
                              </p:par>
                            </p:childTnLst>
                          </p:cTn>
                        </p:par>
                      </p:childTnLst>
                    </p:cTn>
                  </p:par>
                  <p:par>
                    <p:cTn id="93" fill="hold" nodeType="clickPar">
                      <p:stCondLst>
                        <p:cond delay="indefinite"/>
                      </p:stCondLst>
                      <p:childTnLst>
                        <p:par>
                          <p:cTn id="94" fill="hold" nodeType="withGroup">
                            <p:stCondLst>
                              <p:cond delay="0"/>
                            </p:stCondLst>
                            <p:childTnLst>
                              <p:par>
                                <p:cTn id="95" presetID="22" presetClass="entr" presetSubtype="8" fill="hold" nodeType="clickEffect">
                                  <p:stCondLst>
                                    <p:cond delay="0"/>
                                  </p:stCondLst>
                                  <p:childTnLst>
                                    <p:set>
                                      <p:cBhvr>
                                        <p:cTn id="96" dur="1" fill="hold">
                                          <p:stCondLst>
                                            <p:cond delay="0"/>
                                          </p:stCondLst>
                                        </p:cTn>
                                        <p:tgtEl>
                                          <p:spTgt spid="79880"/>
                                        </p:tgtEl>
                                        <p:attrNameLst>
                                          <p:attrName>style.visibility</p:attrName>
                                        </p:attrNameLst>
                                      </p:cBhvr>
                                      <p:to>
                                        <p:strVal val="visible"/>
                                      </p:to>
                                    </p:set>
                                    <p:animEffect transition="in" filter="wipe(left)">
                                      <p:cBhvr>
                                        <p:cTn id="97" dur="500"/>
                                        <p:tgtEl>
                                          <p:spTgt spid="79880"/>
                                        </p:tgtEl>
                                      </p:cBhvr>
                                    </p:animEffect>
                                  </p:childTnLst>
                                  <p:subTnLst>
                                    <p:animClr clrSpc="rgb" dir="cw">
                                      <p:cBhvr override="childStyle">
                                        <p:cTn dur="1" fill="hold" display="0" masterRel="nextClick" afterEffect="1"/>
                                        <p:tgtEl>
                                          <p:spTgt spid="79880"/>
                                        </p:tgtEl>
                                        <p:attrNameLst>
                                          <p:attrName>ppt_c</p:attrName>
                                        </p:attrNameLst>
                                      </p:cBhvr>
                                      <p:to>
                                        <a:schemeClr val="tx1"/>
                                      </p:to>
                                    </p:animClr>
                                  </p:subTnLst>
                                </p:cTn>
                              </p:par>
                            </p:childTnLst>
                          </p:cTn>
                        </p:par>
                      </p:childTnLst>
                    </p:cTn>
                  </p:par>
                  <p:par>
                    <p:cTn id="98" fill="hold" nodeType="clickPar">
                      <p:stCondLst>
                        <p:cond delay="indefinite"/>
                      </p:stCondLst>
                      <p:childTnLst>
                        <p:par>
                          <p:cTn id="99" fill="hold" nodeType="withGroup">
                            <p:stCondLst>
                              <p:cond delay="0"/>
                            </p:stCondLst>
                            <p:childTnLst>
                              <p:par>
                                <p:cTn id="100" presetID="22" presetClass="entr" presetSubtype="8" fill="hold" grpId="0" nodeType="clickEffect">
                                  <p:stCondLst>
                                    <p:cond delay="0"/>
                                  </p:stCondLst>
                                  <p:childTnLst>
                                    <p:set>
                                      <p:cBhvr>
                                        <p:cTn id="101" dur="1" fill="hold">
                                          <p:stCondLst>
                                            <p:cond delay="0"/>
                                          </p:stCondLst>
                                        </p:cTn>
                                        <p:tgtEl>
                                          <p:spTgt spid="79937"/>
                                        </p:tgtEl>
                                        <p:attrNameLst>
                                          <p:attrName>style.visibility</p:attrName>
                                        </p:attrNameLst>
                                      </p:cBhvr>
                                      <p:to>
                                        <p:strVal val="visible"/>
                                      </p:to>
                                    </p:set>
                                    <p:animEffect transition="in" filter="wipe(left)">
                                      <p:cBhvr>
                                        <p:cTn id="102" dur="500"/>
                                        <p:tgtEl>
                                          <p:spTgt spid="79937"/>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22" presetClass="entr" presetSubtype="2" fill="hold" nodeType="clickEffect">
                                  <p:stCondLst>
                                    <p:cond delay="0"/>
                                  </p:stCondLst>
                                  <p:childTnLst>
                                    <p:set>
                                      <p:cBhvr>
                                        <p:cTn id="106" dur="1" fill="hold">
                                          <p:stCondLst>
                                            <p:cond delay="0"/>
                                          </p:stCondLst>
                                        </p:cTn>
                                        <p:tgtEl>
                                          <p:spTgt spid="79952"/>
                                        </p:tgtEl>
                                        <p:attrNameLst>
                                          <p:attrName>style.visibility</p:attrName>
                                        </p:attrNameLst>
                                      </p:cBhvr>
                                      <p:to>
                                        <p:strVal val="visible"/>
                                      </p:to>
                                    </p:set>
                                    <p:animEffect transition="in" filter="wipe(right)">
                                      <p:cBhvr>
                                        <p:cTn id="107" dur="500"/>
                                        <p:tgtEl>
                                          <p:spTgt spid="79952"/>
                                        </p:tgtEl>
                                      </p:cBhvr>
                                    </p:animEffect>
                                  </p:childTnLst>
                                </p:cTn>
                              </p:par>
                            </p:childTnLst>
                          </p:cTn>
                        </p:par>
                      </p:childTnLst>
                    </p:cTn>
                  </p:par>
                  <p:par>
                    <p:cTn id="108" fill="hold" nodeType="clickPar">
                      <p:stCondLst>
                        <p:cond delay="indefinite"/>
                      </p:stCondLst>
                      <p:childTnLst>
                        <p:par>
                          <p:cTn id="109" fill="hold" nodeType="withGroup">
                            <p:stCondLst>
                              <p:cond delay="0"/>
                            </p:stCondLst>
                            <p:childTnLst>
                              <p:par>
                                <p:cTn id="110" presetID="22" presetClass="entr" presetSubtype="8" fill="hold" grpId="0" nodeType="clickEffect">
                                  <p:stCondLst>
                                    <p:cond delay="0"/>
                                  </p:stCondLst>
                                  <p:childTnLst>
                                    <p:set>
                                      <p:cBhvr>
                                        <p:cTn id="111" dur="1" fill="hold">
                                          <p:stCondLst>
                                            <p:cond delay="0"/>
                                          </p:stCondLst>
                                        </p:cTn>
                                        <p:tgtEl>
                                          <p:spTgt spid="79927"/>
                                        </p:tgtEl>
                                        <p:attrNameLst>
                                          <p:attrName>style.visibility</p:attrName>
                                        </p:attrNameLst>
                                      </p:cBhvr>
                                      <p:to>
                                        <p:strVal val="visible"/>
                                      </p:to>
                                    </p:set>
                                    <p:animEffect transition="in" filter="wipe(left)">
                                      <p:cBhvr>
                                        <p:cTn id="112" dur="500"/>
                                        <p:tgtEl>
                                          <p:spTgt spid="799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933" grpId="0" animBg="1" autoUpdateAnimBg="0"/>
      <p:bldP spid="79935" grpId="0" animBg="1" autoUpdateAnimBg="0"/>
      <p:bldP spid="79936" grpId="0" animBg="1" autoUpdateAnimBg="0"/>
      <p:bldP spid="79937" grpId="0" animBg="1" autoUpdateAnimBg="0"/>
      <p:bldP spid="79924" grpId="0" animBg="1" autoUpdateAnimBg="0"/>
      <p:bldP spid="79925" grpId="0" animBg="1" autoUpdateAnimBg="0"/>
      <p:bldP spid="79926" grpId="0" animBg="1" autoUpdateAnimBg="0"/>
      <p:bldP spid="79927" grpId="0" animBg="1" autoUpdateAnimBg="0"/>
      <p:bldP spid="79928" grpId="0" animBg="1" autoUpdateAnimBg="0"/>
      <p:bldP spid="79929" grpId="0" animBg="1" autoUpdateAnimBg="0"/>
      <p:bldP spid="79930" grpId="0" animBg="1" autoUpdateAnimBg="0"/>
      <p:bldP spid="79931" grpId="0" animBg="1" autoUpdateAnimBg="0"/>
      <p:bldP spid="79932" grpId="0" animBg="1" autoUpdateAnimBg="0"/>
      <p:bldP spid="79934" grpId="0" animBg="1"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ext Box 2"/>
          <p:cNvSpPr txBox="1">
            <a:spLocks noChangeArrowheads="1"/>
          </p:cNvSpPr>
          <p:nvPr/>
        </p:nvSpPr>
        <p:spPr bwMode="auto">
          <a:xfrm>
            <a:off x="4194175" y="571500"/>
            <a:ext cx="1141413"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35843" name="Text Box 3"/>
          <p:cNvSpPr txBox="1">
            <a:spLocks noChangeArrowheads="1"/>
          </p:cNvSpPr>
          <p:nvPr/>
        </p:nvSpPr>
        <p:spPr bwMode="auto">
          <a:xfrm>
            <a:off x="2973388" y="4367213"/>
            <a:ext cx="2247900" cy="1042987"/>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 B      16</a:t>
            </a:r>
            <a:r>
              <a:rPr kumimoji="1" lang="zh-CN" altLang="en-US" sz="2400" b="1">
                <a:solidFill>
                  <a:srgbClr val="000000"/>
                </a:solidFill>
              </a:rPr>
              <a:t>个     </a:t>
            </a:r>
            <a:r>
              <a:rPr kumimoji="1" lang="en-US" altLang="zh-CN" sz="2400" b="1">
                <a:solidFill>
                  <a:srgbClr val="000000"/>
                </a:solidFill>
              </a:rPr>
              <a:t>A </a:t>
            </a:r>
          </a:p>
          <a:p>
            <a:pPr algn="ctr" fontAlgn="base">
              <a:spcBef>
                <a:spcPct val="50000"/>
              </a:spcBef>
              <a:spcAft>
                <a:spcPct val="0"/>
              </a:spcAft>
              <a:defRPr/>
            </a:pPr>
            <a:r>
              <a:rPr kumimoji="1" lang="zh-CN" altLang="en-US" sz="2400" b="1">
                <a:solidFill>
                  <a:srgbClr val="000000"/>
                </a:solidFill>
              </a:rPr>
              <a:t>通用寄存器</a:t>
            </a:r>
          </a:p>
        </p:txBody>
      </p:sp>
      <p:sp>
        <p:nvSpPr>
          <p:cNvPr id="35844" name="Text Box 4"/>
          <p:cNvSpPr txBox="1">
            <a:spLocks noChangeArrowheads="1"/>
          </p:cNvSpPr>
          <p:nvPr/>
        </p:nvSpPr>
        <p:spPr bwMode="auto">
          <a:xfrm>
            <a:off x="2673350" y="2509838"/>
            <a:ext cx="1139825"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5845" name="Text Box 5"/>
          <p:cNvSpPr txBox="1">
            <a:spLocks noChangeArrowheads="1"/>
          </p:cNvSpPr>
          <p:nvPr/>
        </p:nvSpPr>
        <p:spPr bwMode="auto">
          <a:xfrm>
            <a:off x="4121150" y="2509838"/>
            <a:ext cx="1141413"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二选一</a:t>
            </a:r>
          </a:p>
        </p:txBody>
      </p:sp>
      <p:sp>
        <p:nvSpPr>
          <p:cNvPr id="35846" name="Text Box 6"/>
          <p:cNvSpPr txBox="1">
            <a:spLocks noChangeArrowheads="1"/>
          </p:cNvSpPr>
          <p:nvPr/>
        </p:nvSpPr>
        <p:spPr bwMode="auto">
          <a:xfrm>
            <a:off x="760413" y="4614863"/>
            <a:ext cx="1139825"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5847" name="Text Box 7"/>
          <p:cNvSpPr txBox="1">
            <a:spLocks noChangeArrowheads="1"/>
          </p:cNvSpPr>
          <p:nvPr/>
        </p:nvSpPr>
        <p:spPr bwMode="auto">
          <a:xfrm>
            <a:off x="3503613" y="5715000"/>
            <a:ext cx="1139825" cy="4953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三选一</a:t>
            </a:r>
          </a:p>
        </p:txBody>
      </p:sp>
      <p:sp>
        <p:nvSpPr>
          <p:cNvPr id="35848" name="Text Box 8"/>
          <p:cNvSpPr txBox="1">
            <a:spLocks noChangeArrowheads="1"/>
          </p:cNvSpPr>
          <p:nvPr/>
        </p:nvSpPr>
        <p:spPr bwMode="auto">
          <a:xfrm>
            <a:off x="3182938" y="1443038"/>
            <a:ext cx="1924050" cy="860425"/>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2400" b="1">
                <a:solidFill>
                  <a:srgbClr val="000000"/>
                </a:solidFill>
              </a:rPr>
              <a:t>  A   L   U     S              R</a:t>
            </a:r>
          </a:p>
        </p:txBody>
      </p:sp>
      <p:sp>
        <p:nvSpPr>
          <p:cNvPr id="35849" name="Text Box 9"/>
          <p:cNvSpPr txBox="1">
            <a:spLocks noChangeArrowheads="1"/>
          </p:cNvSpPr>
          <p:nvPr/>
        </p:nvSpPr>
        <p:spPr bwMode="auto">
          <a:xfrm>
            <a:off x="2690813" y="3638550"/>
            <a:ext cx="1344612"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锁存器</a:t>
            </a:r>
          </a:p>
        </p:txBody>
      </p:sp>
      <p:sp>
        <p:nvSpPr>
          <p:cNvPr id="35850" name="Text Box 10"/>
          <p:cNvSpPr txBox="1">
            <a:spLocks noChangeArrowheads="1"/>
          </p:cNvSpPr>
          <p:nvPr/>
        </p:nvSpPr>
        <p:spPr bwMode="auto">
          <a:xfrm>
            <a:off x="4124325" y="3638550"/>
            <a:ext cx="1362075" cy="495300"/>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锁存器</a:t>
            </a:r>
          </a:p>
        </p:txBody>
      </p:sp>
      <p:sp>
        <p:nvSpPr>
          <p:cNvPr id="35851" name="Text Box 11"/>
          <p:cNvSpPr txBox="1">
            <a:spLocks noChangeArrowheads="1"/>
          </p:cNvSpPr>
          <p:nvPr/>
        </p:nvSpPr>
        <p:spPr bwMode="auto">
          <a:xfrm>
            <a:off x="366713" y="3652838"/>
            <a:ext cx="1990725" cy="495300"/>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乘商寄存器</a:t>
            </a:r>
            <a:r>
              <a:rPr kumimoji="1" lang="en-US" altLang="zh-CN" sz="2400" b="1">
                <a:solidFill>
                  <a:srgbClr val="000000"/>
                </a:solidFill>
              </a:rPr>
              <a:t>Q</a:t>
            </a:r>
          </a:p>
        </p:txBody>
      </p:sp>
      <p:sp>
        <p:nvSpPr>
          <p:cNvPr id="35852" name="Line 12"/>
          <p:cNvSpPr>
            <a:spLocks noChangeShapeType="1"/>
          </p:cNvSpPr>
          <p:nvPr/>
        </p:nvSpPr>
        <p:spPr bwMode="auto">
          <a:xfrm flipV="1">
            <a:off x="3200400" y="41148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53" name="Line 13"/>
          <p:cNvSpPr>
            <a:spLocks noChangeShapeType="1"/>
          </p:cNvSpPr>
          <p:nvPr/>
        </p:nvSpPr>
        <p:spPr bwMode="auto">
          <a:xfrm flipV="1">
            <a:off x="4953000" y="4114800"/>
            <a:ext cx="0" cy="2286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54" name="Line 14"/>
          <p:cNvSpPr>
            <a:spLocks noChangeShapeType="1"/>
          </p:cNvSpPr>
          <p:nvPr/>
        </p:nvSpPr>
        <p:spPr bwMode="auto">
          <a:xfrm flipV="1">
            <a:off x="1219200" y="4114800"/>
            <a:ext cx="0" cy="5334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55" name="Line 15"/>
          <p:cNvSpPr>
            <a:spLocks noChangeShapeType="1"/>
          </p:cNvSpPr>
          <p:nvPr/>
        </p:nvSpPr>
        <p:spPr bwMode="auto">
          <a:xfrm flipV="1">
            <a:off x="4419600" y="10668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56" name="Line 16"/>
          <p:cNvSpPr>
            <a:spLocks noChangeShapeType="1"/>
          </p:cNvSpPr>
          <p:nvPr/>
        </p:nvSpPr>
        <p:spPr bwMode="auto">
          <a:xfrm flipV="1">
            <a:off x="3429000" y="22860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57" name="Line 17"/>
          <p:cNvSpPr>
            <a:spLocks noChangeShapeType="1"/>
          </p:cNvSpPr>
          <p:nvPr/>
        </p:nvSpPr>
        <p:spPr bwMode="auto">
          <a:xfrm flipV="1">
            <a:off x="4800600" y="2286000"/>
            <a:ext cx="1588"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58" name="Line 18"/>
          <p:cNvSpPr>
            <a:spLocks noChangeShapeType="1"/>
          </p:cNvSpPr>
          <p:nvPr/>
        </p:nvSpPr>
        <p:spPr bwMode="auto">
          <a:xfrm flipH="1" flipV="1">
            <a:off x="3200400" y="2971800"/>
            <a:ext cx="1588"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59" name="Line 19"/>
          <p:cNvSpPr>
            <a:spLocks noChangeShapeType="1"/>
          </p:cNvSpPr>
          <p:nvPr/>
        </p:nvSpPr>
        <p:spPr bwMode="auto">
          <a:xfrm flipV="1">
            <a:off x="4495800" y="2971800"/>
            <a:ext cx="0" cy="685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0" name="Oval 20"/>
          <p:cNvSpPr>
            <a:spLocks noChangeArrowheads="1"/>
          </p:cNvSpPr>
          <p:nvPr/>
        </p:nvSpPr>
        <p:spPr bwMode="auto">
          <a:xfrm>
            <a:off x="4457700" y="3200400"/>
            <a:ext cx="76200" cy="762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1" name="Freeform 21"/>
          <p:cNvSpPr>
            <a:spLocks/>
          </p:cNvSpPr>
          <p:nvPr/>
        </p:nvSpPr>
        <p:spPr bwMode="auto">
          <a:xfrm>
            <a:off x="1371600" y="2971800"/>
            <a:ext cx="1524000" cy="685800"/>
          </a:xfrm>
          <a:custGeom>
            <a:avLst/>
            <a:gdLst>
              <a:gd name="T0" fmla="*/ 0 w 960"/>
              <a:gd name="T1" fmla="*/ 336 h 336"/>
              <a:gd name="T2" fmla="*/ 0 w 960"/>
              <a:gd name="T3" fmla="*/ 192 h 336"/>
              <a:gd name="T4" fmla="*/ 960 w 960"/>
              <a:gd name="T5" fmla="*/ 192 h 336"/>
              <a:gd name="T6" fmla="*/ 960 w 960"/>
              <a:gd name="T7" fmla="*/ 0 h 336"/>
            </a:gdLst>
            <a:ahLst/>
            <a:cxnLst>
              <a:cxn ang="0">
                <a:pos x="T0" y="T1"/>
              </a:cxn>
              <a:cxn ang="0">
                <a:pos x="T2" y="T3"/>
              </a:cxn>
              <a:cxn ang="0">
                <a:pos x="T4" y="T5"/>
              </a:cxn>
              <a:cxn ang="0">
                <a:pos x="T6" y="T7"/>
              </a:cxn>
            </a:cxnLst>
            <a:rect l="0" t="0" r="r" b="b"/>
            <a:pathLst>
              <a:path w="960" h="336">
                <a:moveTo>
                  <a:pt x="0" y="336"/>
                </a:moveTo>
                <a:lnTo>
                  <a:pt x="0" y="192"/>
                </a:lnTo>
                <a:lnTo>
                  <a:pt x="960" y="192"/>
                </a:lnTo>
                <a:lnTo>
                  <a:pt x="96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2" name="Freeform 22"/>
          <p:cNvSpPr>
            <a:spLocks/>
          </p:cNvSpPr>
          <p:nvPr/>
        </p:nvSpPr>
        <p:spPr bwMode="auto">
          <a:xfrm>
            <a:off x="1524000" y="3352800"/>
            <a:ext cx="990600" cy="2438400"/>
          </a:xfrm>
          <a:custGeom>
            <a:avLst/>
            <a:gdLst>
              <a:gd name="T0" fmla="*/ 576 w 576"/>
              <a:gd name="T1" fmla="*/ 0 h 1488"/>
              <a:gd name="T2" fmla="*/ 576 w 576"/>
              <a:gd name="T3" fmla="*/ 1488 h 1488"/>
              <a:gd name="T4" fmla="*/ 0 w 576"/>
              <a:gd name="T5" fmla="*/ 1488 h 1488"/>
              <a:gd name="T6" fmla="*/ 0 w 576"/>
              <a:gd name="T7" fmla="*/ 1296 h 1488"/>
            </a:gdLst>
            <a:ahLst/>
            <a:cxnLst>
              <a:cxn ang="0">
                <a:pos x="T0" y="T1"/>
              </a:cxn>
              <a:cxn ang="0">
                <a:pos x="T2" y="T3"/>
              </a:cxn>
              <a:cxn ang="0">
                <a:pos x="T4" y="T5"/>
              </a:cxn>
              <a:cxn ang="0">
                <a:pos x="T6" y="T7"/>
              </a:cxn>
            </a:cxnLst>
            <a:rect l="0" t="0" r="r" b="b"/>
            <a:pathLst>
              <a:path w="576" h="1488">
                <a:moveTo>
                  <a:pt x="576" y="0"/>
                </a:moveTo>
                <a:lnTo>
                  <a:pt x="576" y="1488"/>
                </a:lnTo>
                <a:lnTo>
                  <a:pt x="0" y="1488"/>
                </a:lnTo>
                <a:lnTo>
                  <a:pt x="0" y="1296"/>
                </a:lnTo>
              </a:path>
            </a:pathLst>
          </a:custGeom>
          <a:noFill/>
          <a:ln w="38100"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3" name="Line 23"/>
          <p:cNvSpPr>
            <a:spLocks noChangeShapeType="1"/>
          </p:cNvSpPr>
          <p:nvPr/>
        </p:nvSpPr>
        <p:spPr bwMode="auto">
          <a:xfrm flipV="1">
            <a:off x="1524000" y="5105400"/>
            <a:ext cx="2286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4" name="Line 24"/>
          <p:cNvSpPr>
            <a:spLocks noChangeShapeType="1"/>
          </p:cNvSpPr>
          <p:nvPr/>
        </p:nvSpPr>
        <p:spPr bwMode="auto">
          <a:xfrm flipH="1" flipV="1">
            <a:off x="1295400" y="5105400"/>
            <a:ext cx="2286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5" name="Line 25"/>
          <p:cNvSpPr>
            <a:spLocks noChangeShapeType="1"/>
          </p:cNvSpPr>
          <p:nvPr/>
        </p:nvSpPr>
        <p:spPr bwMode="auto">
          <a:xfrm flipV="1">
            <a:off x="4038600" y="5410200"/>
            <a:ext cx="0" cy="4572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6" name="Line 26"/>
          <p:cNvSpPr>
            <a:spLocks noChangeShapeType="1"/>
          </p:cNvSpPr>
          <p:nvPr/>
        </p:nvSpPr>
        <p:spPr bwMode="auto">
          <a:xfrm flipV="1">
            <a:off x="990600" y="5105400"/>
            <a:ext cx="0" cy="1447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7" name="Line 27"/>
          <p:cNvSpPr>
            <a:spLocks noChangeShapeType="1"/>
          </p:cNvSpPr>
          <p:nvPr/>
        </p:nvSpPr>
        <p:spPr bwMode="auto">
          <a:xfrm flipH="1" flipV="1">
            <a:off x="3733800" y="6205538"/>
            <a:ext cx="3048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8" name="Line 28"/>
          <p:cNvSpPr>
            <a:spLocks noChangeShapeType="1"/>
          </p:cNvSpPr>
          <p:nvPr/>
        </p:nvSpPr>
        <p:spPr bwMode="auto">
          <a:xfrm flipV="1">
            <a:off x="4038600" y="6205538"/>
            <a:ext cx="30480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69" name="Line 29"/>
          <p:cNvSpPr>
            <a:spLocks noChangeShapeType="1"/>
          </p:cNvSpPr>
          <p:nvPr/>
        </p:nvSpPr>
        <p:spPr bwMode="auto">
          <a:xfrm flipH="1">
            <a:off x="2743200" y="15240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0" name="Line 30"/>
          <p:cNvSpPr>
            <a:spLocks noChangeShapeType="1"/>
          </p:cNvSpPr>
          <p:nvPr/>
        </p:nvSpPr>
        <p:spPr bwMode="auto">
          <a:xfrm flipH="1" flipV="1">
            <a:off x="2743200" y="17526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1" name="Line 31"/>
          <p:cNvSpPr>
            <a:spLocks noChangeShapeType="1"/>
          </p:cNvSpPr>
          <p:nvPr/>
        </p:nvSpPr>
        <p:spPr bwMode="auto">
          <a:xfrm flipH="1">
            <a:off x="2743200" y="19812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2" name="Line 32"/>
          <p:cNvSpPr>
            <a:spLocks noChangeShapeType="1"/>
          </p:cNvSpPr>
          <p:nvPr/>
        </p:nvSpPr>
        <p:spPr bwMode="auto">
          <a:xfrm flipH="1" flipV="1">
            <a:off x="2743200" y="2209800"/>
            <a:ext cx="4572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3" name="Line 33"/>
          <p:cNvSpPr>
            <a:spLocks noChangeShapeType="1"/>
          </p:cNvSpPr>
          <p:nvPr/>
        </p:nvSpPr>
        <p:spPr bwMode="auto">
          <a:xfrm flipH="1">
            <a:off x="5105400" y="2209800"/>
            <a:ext cx="3810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4" name="Line 34"/>
          <p:cNvSpPr>
            <a:spLocks noChangeShapeType="1"/>
          </p:cNvSpPr>
          <p:nvPr/>
        </p:nvSpPr>
        <p:spPr bwMode="auto">
          <a:xfrm>
            <a:off x="3048000" y="5976938"/>
            <a:ext cx="5334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5" name="Line 35"/>
          <p:cNvSpPr>
            <a:spLocks noChangeShapeType="1"/>
          </p:cNvSpPr>
          <p:nvPr/>
        </p:nvSpPr>
        <p:spPr bwMode="auto">
          <a:xfrm>
            <a:off x="4572000" y="5976938"/>
            <a:ext cx="5334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6" name="Line 36"/>
          <p:cNvSpPr>
            <a:spLocks noChangeShapeType="1"/>
          </p:cNvSpPr>
          <p:nvPr/>
        </p:nvSpPr>
        <p:spPr bwMode="auto">
          <a:xfrm>
            <a:off x="381000" y="4876800"/>
            <a:ext cx="3810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7" name="Line 37"/>
          <p:cNvSpPr>
            <a:spLocks noChangeShapeType="1"/>
          </p:cNvSpPr>
          <p:nvPr/>
        </p:nvSpPr>
        <p:spPr bwMode="auto">
          <a:xfrm>
            <a:off x="1905000" y="4876800"/>
            <a:ext cx="381000" cy="0"/>
          </a:xfrm>
          <a:prstGeom prst="line">
            <a:avLst/>
          </a:prstGeom>
          <a:noFill/>
          <a:ln w="381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8" name="Line 38"/>
          <p:cNvSpPr>
            <a:spLocks noChangeShapeType="1"/>
          </p:cNvSpPr>
          <p:nvPr/>
        </p:nvSpPr>
        <p:spPr bwMode="auto">
          <a:xfrm flipH="1">
            <a:off x="5181600" y="47244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79" name="Line 39"/>
          <p:cNvSpPr>
            <a:spLocks noChangeShapeType="1"/>
          </p:cNvSpPr>
          <p:nvPr/>
        </p:nvSpPr>
        <p:spPr bwMode="auto">
          <a:xfrm flipH="1">
            <a:off x="5181600" y="5029200"/>
            <a:ext cx="8382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80" name="Text Box 40"/>
          <p:cNvSpPr txBox="1">
            <a:spLocks noChangeArrowheads="1"/>
          </p:cNvSpPr>
          <p:nvPr/>
        </p:nvSpPr>
        <p:spPr bwMode="auto">
          <a:xfrm>
            <a:off x="5200650" y="1676400"/>
            <a:ext cx="574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Cn</a:t>
            </a:r>
          </a:p>
        </p:txBody>
      </p:sp>
      <p:sp>
        <p:nvSpPr>
          <p:cNvPr id="35881" name="Text Box 41"/>
          <p:cNvSpPr txBox="1">
            <a:spLocks noChangeArrowheads="1"/>
          </p:cNvSpPr>
          <p:nvPr/>
        </p:nvSpPr>
        <p:spPr bwMode="auto">
          <a:xfrm>
            <a:off x="1882775" y="609600"/>
            <a:ext cx="7080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/OE</a:t>
            </a:r>
          </a:p>
        </p:txBody>
      </p:sp>
      <p:sp>
        <p:nvSpPr>
          <p:cNvPr id="35882" name="Text Box 42"/>
          <p:cNvSpPr txBox="1">
            <a:spLocks noChangeArrowheads="1"/>
          </p:cNvSpPr>
          <p:nvPr/>
        </p:nvSpPr>
        <p:spPr bwMode="auto">
          <a:xfrm>
            <a:off x="228600" y="4343400"/>
            <a:ext cx="5730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Q3</a:t>
            </a:r>
          </a:p>
        </p:txBody>
      </p:sp>
      <p:sp>
        <p:nvSpPr>
          <p:cNvPr id="35883" name="Text Box 43"/>
          <p:cNvSpPr txBox="1">
            <a:spLocks noChangeArrowheads="1"/>
          </p:cNvSpPr>
          <p:nvPr/>
        </p:nvSpPr>
        <p:spPr bwMode="auto">
          <a:xfrm>
            <a:off x="1865313" y="4343400"/>
            <a:ext cx="573087"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Q0</a:t>
            </a:r>
          </a:p>
        </p:txBody>
      </p:sp>
      <p:sp>
        <p:nvSpPr>
          <p:cNvPr id="35884" name="Text Box 44"/>
          <p:cNvSpPr txBox="1">
            <a:spLocks noChangeArrowheads="1"/>
          </p:cNvSpPr>
          <p:nvPr/>
        </p:nvSpPr>
        <p:spPr bwMode="auto">
          <a:xfrm>
            <a:off x="4648200" y="6015038"/>
            <a:ext cx="1065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p:txBody>
      </p:sp>
      <p:sp>
        <p:nvSpPr>
          <p:cNvPr id="35885" name="Text Box 45"/>
          <p:cNvSpPr txBox="1">
            <a:spLocks noChangeArrowheads="1"/>
          </p:cNvSpPr>
          <p:nvPr/>
        </p:nvSpPr>
        <p:spPr bwMode="auto">
          <a:xfrm>
            <a:off x="2363788" y="5976938"/>
            <a:ext cx="1065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RAM3</a:t>
            </a:r>
          </a:p>
        </p:txBody>
      </p:sp>
      <p:sp>
        <p:nvSpPr>
          <p:cNvPr id="35886" name="Text Box 46"/>
          <p:cNvSpPr txBox="1">
            <a:spLocks noChangeArrowheads="1"/>
          </p:cNvSpPr>
          <p:nvPr/>
        </p:nvSpPr>
        <p:spPr bwMode="auto">
          <a:xfrm>
            <a:off x="3886200" y="838200"/>
            <a:ext cx="3698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a:t>
            </a:r>
          </a:p>
        </p:txBody>
      </p:sp>
      <p:sp>
        <p:nvSpPr>
          <p:cNvPr id="35887" name="Text Box 47"/>
          <p:cNvSpPr txBox="1">
            <a:spLocks noChangeArrowheads="1"/>
          </p:cNvSpPr>
          <p:nvPr/>
        </p:nvSpPr>
        <p:spPr bwMode="auto">
          <a:xfrm>
            <a:off x="917575" y="190500"/>
            <a:ext cx="10144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zh-CN" sz="2400" b="1">
                <a:solidFill>
                  <a:srgbClr val="000000"/>
                </a:solidFill>
              </a:rPr>
              <a:t>输出</a:t>
            </a:r>
            <a:r>
              <a:rPr kumimoji="1" lang="en-US" altLang="zh-CN" sz="2400" b="1">
                <a:solidFill>
                  <a:srgbClr val="000000"/>
                </a:solidFill>
              </a:rPr>
              <a:t>Y</a:t>
            </a:r>
          </a:p>
        </p:txBody>
      </p:sp>
      <p:sp>
        <p:nvSpPr>
          <p:cNvPr id="35888" name="Text Box 48"/>
          <p:cNvSpPr txBox="1">
            <a:spLocks noChangeArrowheads="1"/>
          </p:cNvSpPr>
          <p:nvPr/>
        </p:nvSpPr>
        <p:spPr bwMode="auto">
          <a:xfrm>
            <a:off x="1490663" y="1371600"/>
            <a:ext cx="1252537" cy="1139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80000"/>
              </a:lnSpc>
              <a:spcBef>
                <a:spcPct val="50000"/>
              </a:spcBef>
              <a:spcAft>
                <a:spcPct val="0"/>
              </a:spcAft>
              <a:defRPr/>
            </a:pPr>
            <a:r>
              <a:rPr kumimoji="1" lang="en-US" altLang="zh-CN" b="1">
                <a:solidFill>
                  <a:srgbClr val="000000"/>
                </a:solidFill>
              </a:rPr>
              <a:t>F3</a:t>
            </a:r>
          </a:p>
          <a:p>
            <a:pPr algn="ctr" fontAlgn="base">
              <a:lnSpc>
                <a:spcPct val="50000"/>
              </a:lnSpc>
              <a:spcBef>
                <a:spcPct val="50000"/>
              </a:spcBef>
              <a:spcAft>
                <a:spcPct val="0"/>
              </a:spcAft>
              <a:defRPr/>
            </a:pPr>
            <a:r>
              <a:rPr kumimoji="1" lang="en-US" altLang="zh-CN" b="1">
                <a:solidFill>
                  <a:srgbClr val="000000"/>
                </a:solidFill>
              </a:rPr>
              <a:t>F=0000</a:t>
            </a:r>
          </a:p>
          <a:p>
            <a:pPr algn="ctr" fontAlgn="base">
              <a:lnSpc>
                <a:spcPct val="50000"/>
              </a:lnSpc>
              <a:spcBef>
                <a:spcPct val="50000"/>
              </a:spcBef>
              <a:spcAft>
                <a:spcPct val="0"/>
              </a:spcAft>
              <a:defRPr/>
            </a:pPr>
            <a:r>
              <a:rPr kumimoji="1" lang="en-US" altLang="zh-CN" b="1">
                <a:solidFill>
                  <a:srgbClr val="000000"/>
                </a:solidFill>
              </a:rPr>
              <a:t>OVR</a:t>
            </a:r>
          </a:p>
          <a:p>
            <a:pPr algn="ctr" fontAlgn="base">
              <a:lnSpc>
                <a:spcPct val="50000"/>
              </a:lnSpc>
              <a:spcBef>
                <a:spcPct val="50000"/>
              </a:spcBef>
              <a:spcAft>
                <a:spcPct val="0"/>
              </a:spcAft>
              <a:defRPr/>
            </a:pPr>
            <a:r>
              <a:rPr kumimoji="1" lang="en-US" altLang="zh-CN" b="1">
                <a:solidFill>
                  <a:srgbClr val="000000"/>
                </a:solidFill>
              </a:rPr>
              <a:t>Cn+4</a:t>
            </a:r>
            <a:endParaRPr kumimoji="1" lang="en-US" altLang="zh-CN" sz="2400" b="1">
              <a:solidFill>
                <a:srgbClr val="000000"/>
              </a:solidFill>
            </a:endParaRPr>
          </a:p>
        </p:txBody>
      </p:sp>
      <p:sp>
        <p:nvSpPr>
          <p:cNvPr id="35889" name="Text Box 49"/>
          <p:cNvSpPr txBox="1">
            <a:spLocks noChangeArrowheads="1"/>
          </p:cNvSpPr>
          <p:nvPr/>
        </p:nvSpPr>
        <p:spPr bwMode="auto">
          <a:xfrm>
            <a:off x="5562600" y="3429000"/>
            <a:ext cx="10207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输入</a:t>
            </a:r>
            <a:r>
              <a:rPr kumimoji="1" lang="en-US" altLang="zh-CN" sz="2400" b="1">
                <a:solidFill>
                  <a:srgbClr val="000000"/>
                </a:solidFill>
              </a:rPr>
              <a:t>D</a:t>
            </a:r>
          </a:p>
        </p:txBody>
      </p:sp>
      <p:sp>
        <p:nvSpPr>
          <p:cNvPr id="35890" name="Text Box 50"/>
          <p:cNvSpPr txBox="1">
            <a:spLocks noChangeArrowheads="1"/>
          </p:cNvSpPr>
          <p:nvPr/>
        </p:nvSpPr>
        <p:spPr bwMode="auto">
          <a:xfrm>
            <a:off x="5260975" y="4267200"/>
            <a:ext cx="13239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口地址</a:t>
            </a:r>
          </a:p>
        </p:txBody>
      </p:sp>
      <p:sp>
        <p:nvSpPr>
          <p:cNvPr id="35891" name="Text Box 51"/>
          <p:cNvSpPr txBox="1">
            <a:spLocks noChangeArrowheads="1"/>
          </p:cNvSpPr>
          <p:nvPr/>
        </p:nvSpPr>
        <p:spPr bwMode="auto">
          <a:xfrm>
            <a:off x="5337175" y="5029200"/>
            <a:ext cx="13065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口地址</a:t>
            </a:r>
          </a:p>
        </p:txBody>
      </p:sp>
      <p:sp>
        <p:nvSpPr>
          <p:cNvPr id="35892" name="Line 52"/>
          <p:cNvSpPr>
            <a:spLocks noChangeShapeType="1"/>
          </p:cNvSpPr>
          <p:nvPr/>
        </p:nvSpPr>
        <p:spPr bwMode="auto">
          <a:xfrm>
            <a:off x="2971800" y="48006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93" name="Line 53"/>
          <p:cNvSpPr>
            <a:spLocks noChangeShapeType="1"/>
          </p:cNvSpPr>
          <p:nvPr/>
        </p:nvSpPr>
        <p:spPr bwMode="auto">
          <a:xfrm>
            <a:off x="2971800" y="45720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94" name="Line 54"/>
          <p:cNvSpPr>
            <a:spLocks noChangeShapeType="1"/>
          </p:cNvSpPr>
          <p:nvPr/>
        </p:nvSpPr>
        <p:spPr bwMode="auto">
          <a:xfrm>
            <a:off x="2971800" y="5029200"/>
            <a:ext cx="2209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95" name="Freeform 55"/>
          <p:cNvSpPr>
            <a:spLocks/>
          </p:cNvSpPr>
          <p:nvPr/>
        </p:nvSpPr>
        <p:spPr bwMode="auto">
          <a:xfrm>
            <a:off x="2590800" y="609600"/>
            <a:ext cx="457200" cy="228600"/>
          </a:xfrm>
          <a:custGeom>
            <a:avLst/>
            <a:gdLst>
              <a:gd name="T0" fmla="*/ 0 w 384"/>
              <a:gd name="T1" fmla="*/ 144 h 144"/>
              <a:gd name="T2" fmla="*/ 384 w 384"/>
              <a:gd name="T3" fmla="*/ 144 h 144"/>
              <a:gd name="T4" fmla="*/ 384 w 384"/>
              <a:gd name="T5" fmla="*/ 0 h 144"/>
            </a:gdLst>
            <a:ahLst/>
            <a:cxnLst>
              <a:cxn ang="0">
                <a:pos x="T0" y="T1"/>
              </a:cxn>
              <a:cxn ang="0">
                <a:pos x="T2" y="T3"/>
              </a:cxn>
              <a:cxn ang="0">
                <a:pos x="T4" y="T5"/>
              </a:cxn>
            </a:cxnLst>
            <a:rect l="0" t="0" r="r" b="b"/>
            <a:pathLst>
              <a:path w="384" h="144">
                <a:moveTo>
                  <a:pt x="0" y="144"/>
                </a:moveTo>
                <a:lnTo>
                  <a:pt x="384" y="144"/>
                </a:lnTo>
                <a:lnTo>
                  <a:pt x="384"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96" name="Freeform 56"/>
          <p:cNvSpPr>
            <a:spLocks/>
          </p:cNvSpPr>
          <p:nvPr/>
        </p:nvSpPr>
        <p:spPr bwMode="auto">
          <a:xfrm>
            <a:off x="2057400" y="381000"/>
            <a:ext cx="2819400" cy="152400"/>
          </a:xfrm>
          <a:custGeom>
            <a:avLst/>
            <a:gdLst>
              <a:gd name="T0" fmla="*/ 480 w 480"/>
              <a:gd name="T1" fmla="*/ 144 h 144"/>
              <a:gd name="T2" fmla="*/ 480 w 480"/>
              <a:gd name="T3" fmla="*/ 0 h 144"/>
              <a:gd name="T4" fmla="*/ 0 w 480"/>
              <a:gd name="T5" fmla="*/ 0 h 144"/>
            </a:gdLst>
            <a:ahLst/>
            <a:cxnLst>
              <a:cxn ang="0">
                <a:pos x="T0" y="T1"/>
              </a:cxn>
              <a:cxn ang="0">
                <a:pos x="T2" y="T3"/>
              </a:cxn>
              <a:cxn ang="0">
                <a:pos x="T4" y="T5"/>
              </a:cxn>
            </a:cxnLst>
            <a:rect l="0" t="0" r="r" b="b"/>
            <a:pathLst>
              <a:path w="480" h="144">
                <a:moveTo>
                  <a:pt x="480" y="144"/>
                </a:moveTo>
                <a:lnTo>
                  <a:pt x="480" y="0"/>
                </a:lnTo>
                <a:lnTo>
                  <a:pt x="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97" name="Oval 57"/>
          <p:cNvSpPr>
            <a:spLocks noChangeArrowheads="1"/>
          </p:cNvSpPr>
          <p:nvPr/>
        </p:nvSpPr>
        <p:spPr bwMode="auto">
          <a:xfrm>
            <a:off x="2971800" y="457200"/>
            <a:ext cx="152400" cy="152400"/>
          </a:xfrm>
          <a:prstGeom prst="ellipse">
            <a:avLst/>
          </a:prstGeom>
          <a:solidFill>
            <a:srgbClr val="FFFFFF"/>
          </a:solidFill>
          <a:ln w="38100">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98" name="Freeform 58"/>
          <p:cNvSpPr>
            <a:spLocks/>
          </p:cNvSpPr>
          <p:nvPr/>
        </p:nvSpPr>
        <p:spPr bwMode="auto">
          <a:xfrm>
            <a:off x="5029200" y="2967038"/>
            <a:ext cx="1066800" cy="533400"/>
          </a:xfrm>
          <a:custGeom>
            <a:avLst/>
            <a:gdLst>
              <a:gd name="T0" fmla="*/ 528 w 528"/>
              <a:gd name="T1" fmla="*/ 240 h 240"/>
              <a:gd name="T2" fmla="*/ 0 w 528"/>
              <a:gd name="T3" fmla="*/ 240 h 240"/>
              <a:gd name="T4" fmla="*/ 0 w 528"/>
              <a:gd name="T5" fmla="*/ 0 h 240"/>
            </a:gdLst>
            <a:ahLst/>
            <a:cxnLst>
              <a:cxn ang="0">
                <a:pos x="T0" y="T1"/>
              </a:cxn>
              <a:cxn ang="0">
                <a:pos x="T2" y="T3"/>
              </a:cxn>
              <a:cxn ang="0">
                <a:pos x="T4" y="T5"/>
              </a:cxn>
            </a:cxnLst>
            <a:rect l="0" t="0" r="r" b="b"/>
            <a:pathLst>
              <a:path w="528" h="240">
                <a:moveTo>
                  <a:pt x="528" y="240"/>
                </a:moveTo>
                <a:lnTo>
                  <a:pt x="0" y="240"/>
                </a:lnTo>
                <a:lnTo>
                  <a:pt x="0" y="0"/>
                </a:lnTo>
              </a:path>
            </a:pathLst>
          </a:custGeom>
          <a:noFill/>
          <a:ln w="5715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899" name="AutoShape 59"/>
          <p:cNvSpPr>
            <a:spLocks noChangeArrowheads="1"/>
          </p:cNvSpPr>
          <p:nvPr/>
        </p:nvSpPr>
        <p:spPr bwMode="auto">
          <a:xfrm rot="-5400000">
            <a:off x="2857500" y="190500"/>
            <a:ext cx="457200" cy="381000"/>
          </a:xfrm>
          <a:prstGeom prst="triangle">
            <a:avLst>
              <a:gd name="adj" fmla="val 50000"/>
            </a:avLst>
          </a:prstGeom>
          <a:solidFill>
            <a:srgbClr val="FFFFFF"/>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00" name="Freeform 60"/>
          <p:cNvSpPr>
            <a:spLocks/>
          </p:cNvSpPr>
          <p:nvPr/>
        </p:nvSpPr>
        <p:spPr bwMode="auto">
          <a:xfrm>
            <a:off x="3505200" y="1066800"/>
            <a:ext cx="2362200" cy="2209800"/>
          </a:xfrm>
          <a:custGeom>
            <a:avLst/>
            <a:gdLst>
              <a:gd name="T0" fmla="*/ 0 w 1488"/>
              <a:gd name="T1" fmla="*/ 1248 h 1440"/>
              <a:gd name="T2" fmla="*/ 0 w 1488"/>
              <a:gd name="T3" fmla="*/ 1440 h 1440"/>
              <a:gd name="T4" fmla="*/ 1488 w 1488"/>
              <a:gd name="T5" fmla="*/ 1440 h 1440"/>
              <a:gd name="T6" fmla="*/ 1488 w 1488"/>
              <a:gd name="T7" fmla="*/ 192 h 1440"/>
              <a:gd name="T8" fmla="*/ 1056 w 1488"/>
              <a:gd name="T9" fmla="*/ 192 h 1440"/>
              <a:gd name="T10" fmla="*/ 1056 w 1488"/>
              <a:gd name="T11" fmla="*/ 0 h 1440"/>
            </a:gdLst>
            <a:ahLst/>
            <a:cxnLst>
              <a:cxn ang="0">
                <a:pos x="T0" y="T1"/>
              </a:cxn>
              <a:cxn ang="0">
                <a:pos x="T2" y="T3"/>
              </a:cxn>
              <a:cxn ang="0">
                <a:pos x="T4" y="T5"/>
              </a:cxn>
              <a:cxn ang="0">
                <a:pos x="T6" y="T7"/>
              </a:cxn>
              <a:cxn ang="0">
                <a:pos x="T8" y="T9"/>
              </a:cxn>
              <a:cxn ang="0">
                <a:pos x="T10" y="T11"/>
              </a:cxn>
            </a:cxnLst>
            <a:rect l="0" t="0" r="r" b="b"/>
            <a:pathLst>
              <a:path w="1488" h="1440">
                <a:moveTo>
                  <a:pt x="0" y="1248"/>
                </a:moveTo>
                <a:lnTo>
                  <a:pt x="0" y="1440"/>
                </a:lnTo>
                <a:lnTo>
                  <a:pt x="1488" y="1440"/>
                </a:lnTo>
                <a:lnTo>
                  <a:pt x="1488" y="192"/>
                </a:lnTo>
                <a:lnTo>
                  <a:pt x="1056" y="192"/>
                </a:lnTo>
                <a:lnTo>
                  <a:pt x="1056" y="0"/>
                </a:lnTo>
              </a:path>
            </a:pathLst>
          </a:custGeom>
          <a:noFill/>
          <a:ln w="38100" cap="flat" cmpd="sng">
            <a:solidFill>
              <a:schemeClr val="tx1"/>
            </a:solidFill>
            <a:prstDash val="solid"/>
            <a:round/>
            <a:headEnd type="triangl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01" name="Freeform 61"/>
          <p:cNvSpPr>
            <a:spLocks/>
          </p:cNvSpPr>
          <p:nvPr/>
        </p:nvSpPr>
        <p:spPr bwMode="auto">
          <a:xfrm>
            <a:off x="228600" y="1295400"/>
            <a:ext cx="4191000" cy="5257800"/>
          </a:xfrm>
          <a:custGeom>
            <a:avLst/>
            <a:gdLst>
              <a:gd name="T0" fmla="*/ 2640 w 2640"/>
              <a:gd name="T1" fmla="*/ 0 h 3408"/>
              <a:gd name="T2" fmla="*/ 0 w 2640"/>
              <a:gd name="T3" fmla="*/ 0 h 3408"/>
              <a:gd name="T4" fmla="*/ 0 w 2640"/>
              <a:gd name="T5" fmla="*/ 3408 h 3408"/>
              <a:gd name="T6" fmla="*/ 2400 w 2640"/>
              <a:gd name="T7" fmla="*/ 3408 h 3408"/>
              <a:gd name="T8" fmla="*/ 2400 w 2640"/>
              <a:gd name="T9" fmla="*/ 3168 h 3408"/>
            </a:gdLst>
            <a:ahLst/>
            <a:cxnLst>
              <a:cxn ang="0">
                <a:pos x="T0" y="T1"/>
              </a:cxn>
              <a:cxn ang="0">
                <a:pos x="T2" y="T3"/>
              </a:cxn>
              <a:cxn ang="0">
                <a:pos x="T4" y="T5"/>
              </a:cxn>
              <a:cxn ang="0">
                <a:pos x="T6" y="T7"/>
              </a:cxn>
              <a:cxn ang="0">
                <a:pos x="T8" y="T9"/>
              </a:cxn>
            </a:cxnLst>
            <a:rect l="0" t="0" r="r" b="b"/>
            <a:pathLst>
              <a:path w="2640" h="3408">
                <a:moveTo>
                  <a:pt x="2640" y="0"/>
                </a:moveTo>
                <a:lnTo>
                  <a:pt x="0" y="0"/>
                </a:lnTo>
                <a:lnTo>
                  <a:pt x="0" y="3408"/>
                </a:lnTo>
                <a:lnTo>
                  <a:pt x="2400" y="3408"/>
                </a:lnTo>
                <a:lnTo>
                  <a:pt x="2400" y="3168"/>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02" name="Text Box 62"/>
          <p:cNvSpPr txBox="1">
            <a:spLocks noChangeArrowheads="1"/>
          </p:cNvSpPr>
          <p:nvPr/>
        </p:nvSpPr>
        <p:spPr bwMode="auto">
          <a:xfrm>
            <a:off x="6564313" y="571500"/>
            <a:ext cx="249396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Am2901</a:t>
            </a:r>
            <a:r>
              <a:rPr kumimoji="1" lang="zh-CN" altLang="en-US" sz="2400" b="1">
                <a:solidFill>
                  <a:srgbClr val="000000"/>
                </a:solidFill>
              </a:rPr>
              <a:t>内部组成</a:t>
            </a:r>
          </a:p>
        </p:txBody>
      </p:sp>
      <p:sp>
        <p:nvSpPr>
          <p:cNvPr id="35903" name="Text Box 63"/>
          <p:cNvSpPr txBox="1">
            <a:spLocks noChangeArrowheads="1"/>
          </p:cNvSpPr>
          <p:nvPr/>
        </p:nvSpPr>
        <p:spPr bwMode="auto">
          <a:xfrm>
            <a:off x="6859588" y="1624013"/>
            <a:ext cx="2057400" cy="4867275"/>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99"/>
                </a:solidFill>
              </a:rPr>
              <a:t>组成</a:t>
            </a:r>
          </a:p>
          <a:p>
            <a:pPr algn="ctr" fontAlgn="base">
              <a:spcBef>
                <a:spcPct val="50000"/>
              </a:spcBef>
              <a:spcAft>
                <a:spcPct val="0"/>
              </a:spcAft>
              <a:defRPr/>
            </a:pPr>
            <a:r>
              <a:rPr kumimoji="1" lang="zh-CN" altLang="en-US" sz="2400" b="1">
                <a:solidFill>
                  <a:srgbClr val="000099"/>
                </a:solidFill>
              </a:rPr>
              <a:t>算逻运算部件</a:t>
            </a:r>
          </a:p>
          <a:p>
            <a:pPr algn="ctr" fontAlgn="base">
              <a:spcBef>
                <a:spcPct val="50000"/>
              </a:spcBef>
              <a:spcAft>
                <a:spcPct val="0"/>
              </a:spcAft>
              <a:defRPr/>
            </a:pPr>
            <a:r>
              <a:rPr kumimoji="1" lang="zh-CN" altLang="en-US" sz="2400" b="1">
                <a:solidFill>
                  <a:srgbClr val="000099"/>
                </a:solidFill>
              </a:rPr>
              <a:t>通用寄存器组</a:t>
            </a:r>
          </a:p>
          <a:p>
            <a:pPr algn="ctr" fontAlgn="base">
              <a:spcBef>
                <a:spcPct val="50000"/>
              </a:spcBef>
              <a:spcAft>
                <a:spcPct val="0"/>
              </a:spcAft>
              <a:defRPr/>
            </a:pPr>
            <a:r>
              <a:rPr kumimoji="1" lang="zh-CN" altLang="en-US" sz="2400" b="1">
                <a:solidFill>
                  <a:srgbClr val="000099"/>
                </a:solidFill>
              </a:rPr>
              <a:t>乘商寄存器 </a:t>
            </a:r>
            <a:r>
              <a:rPr kumimoji="1" lang="en-US" altLang="zh-CN" sz="2400" b="1">
                <a:solidFill>
                  <a:srgbClr val="000099"/>
                </a:solidFill>
              </a:rPr>
              <a:t>Q</a:t>
            </a:r>
          </a:p>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zh-CN" altLang="en-US" sz="2400" b="1">
                <a:solidFill>
                  <a:srgbClr val="FF0000"/>
                </a:solidFill>
              </a:rPr>
              <a:t>功能</a:t>
            </a:r>
            <a:endParaRPr kumimoji="1" lang="zh-CN" altLang="en-US" sz="2400" b="1">
              <a:solidFill>
                <a:srgbClr val="000000"/>
              </a:solidFill>
            </a:endParaRPr>
          </a:p>
          <a:p>
            <a:pPr algn="ctr" fontAlgn="base">
              <a:spcBef>
                <a:spcPct val="50000"/>
              </a:spcBef>
              <a:spcAft>
                <a:spcPct val="0"/>
              </a:spcAft>
              <a:defRPr/>
            </a:pPr>
            <a:r>
              <a:rPr kumimoji="1" lang="en-US" altLang="zh-CN" sz="2400" b="1">
                <a:solidFill>
                  <a:srgbClr val="FF0000"/>
                </a:solidFill>
              </a:rPr>
              <a:t>8</a:t>
            </a:r>
            <a:r>
              <a:rPr kumimoji="1" lang="zh-CN" altLang="en-US" sz="2400" b="1">
                <a:solidFill>
                  <a:srgbClr val="FF0000"/>
                </a:solidFill>
              </a:rPr>
              <a:t>种运算功能</a:t>
            </a:r>
          </a:p>
          <a:p>
            <a:pPr algn="ctr" fontAlgn="base">
              <a:spcBef>
                <a:spcPct val="50000"/>
              </a:spcBef>
              <a:spcAft>
                <a:spcPct val="0"/>
              </a:spcAft>
              <a:defRPr/>
            </a:pPr>
            <a:r>
              <a:rPr kumimoji="1" lang="en-US" altLang="zh-CN" sz="2400" b="1">
                <a:solidFill>
                  <a:srgbClr val="FF0000"/>
                </a:solidFill>
              </a:rPr>
              <a:t>8</a:t>
            </a:r>
            <a:r>
              <a:rPr kumimoji="1" lang="zh-CN" altLang="en-US" sz="2400" b="1">
                <a:solidFill>
                  <a:srgbClr val="FF0000"/>
                </a:solidFill>
              </a:rPr>
              <a:t>种数据组合</a:t>
            </a:r>
          </a:p>
          <a:p>
            <a:pPr algn="ctr" fontAlgn="base">
              <a:spcBef>
                <a:spcPct val="50000"/>
              </a:spcBef>
              <a:spcAft>
                <a:spcPct val="0"/>
              </a:spcAft>
              <a:defRPr/>
            </a:pPr>
            <a:r>
              <a:rPr kumimoji="1" lang="en-US" altLang="zh-CN" sz="2400" b="1">
                <a:solidFill>
                  <a:srgbClr val="FF0000"/>
                </a:solidFill>
              </a:rPr>
              <a:t>8</a:t>
            </a:r>
            <a:r>
              <a:rPr kumimoji="1" lang="zh-CN" altLang="en-US" sz="2400" b="1">
                <a:solidFill>
                  <a:srgbClr val="FF0000"/>
                </a:solidFill>
              </a:rPr>
              <a:t>种结果处理</a:t>
            </a:r>
            <a:endParaRPr kumimoji="1" lang="zh-CN" altLang="en-US" sz="2400" b="1">
              <a:solidFill>
                <a:srgbClr val="000000"/>
              </a:solidFill>
            </a:endParaRPr>
          </a:p>
        </p:txBody>
      </p:sp>
      <p:sp>
        <p:nvSpPr>
          <p:cNvPr id="35904" name="Line 64"/>
          <p:cNvSpPr>
            <a:spLocks noChangeShapeType="1"/>
          </p:cNvSpPr>
          <p:nvPr/>
        </p:nvSpPr>
        <p:spPr bwMode="auto">
          <a:xfrm>
            <a:off x="6858000" y="4038600"/>
            <a:ext cx="20574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05" name="Line 65"/>
          <p:cNvSpPr>
            <a:spLocks noChangeShapeType="1"/>
          </p:cNvSpPr>
          <p:nvPr/>
        </p:nvSpPr>
        <p:spPr bwMode="auto">
          <a:xfrm flipH="1">
            <a:off x="6096000" y="1524000"/>
            <a:ext cx="3048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06" name="Line 66"/>
          <p:cNvSpPr>
            <a:spLocks noChangeShapeType="1"/>
          </p:cNvSpPr>
          <p:nvPr/>
        </p:nvSpPr>
        <p:spPr bwMode="auto">
          <a:xfrm flipH="1">
            <a:off x="6096000" y="1676400"/>
            <a:ext cx="3048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07" name="Line 67"/>
          <p:cNvSpPr>
            <a:spLocks noChangeShapeType="1"/>
          </p:cNvSpPr>
          <p:nvPr/>
        </p:nvSpPr>
        <p:spPr bwMode="auto">
          <a:xfrm flipH="1">
            <a:off x="6096000" y="1828800"/>
            <a:ext cx="3048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08" name="Line 68"/>
          <p:cNvSpPr>
            <a:spLocks noChangeShapeType="1"/>
          </p:cNvSpPr>
          <p:nvPr/>
        </p:nvSpPr>
        <p:spPr bwMode="auto">
          <a:xfrm flipH="1">
            <a:off x="6096000" y="2743200"/>
            <a:ext cx="3048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09" name="Line 69"/>
          <p:cNvSpPr>
            <a:spLocks noChangeShapeType="1"/>
          </p:cNvSpPr>
          <p:nvPr/>
        </p:nvSpPr>
        <p:spPr bwMode="auto">
          <a:xfrm flipH="1">
            <a:off x="6096000" y="2895600"/>
            <a:ext cx="3048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10" name="Line 70"/>
          <p:cNvSpPr>
            <a:spLocks noChangeShapeType="1"/>
          </p:cNvSpPr>
          <p:nvPr/>
        </p:nvSpPr>
        <p:spPr bwMode="auto">
          <a:xfrm flipH="1">
            <a:off x="6096000" y="3048000"/>
            <a:ext cx="3048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11" name="Line 71"/>
          <p:cNvSpPr>
            <a:spLocks noChangeShapeType="1"/>
          </p:cNvSpPr>
          <p:nvPr/>
        </p:nvSpPr>
        <p:spPr bwMode="auto">
          <a:xfrm flipH="1">
            <a:off x="6096000" y="6019800"/>
            <a:ext cx="3048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12" name="Line 72"/>
          <p:cNvSpPr>
            <a:spLocks noChangeShapeType="1"/>
          </p:cNvSpPr>
          <p:nvPr/>
        </p:nvSpPr>
        <p:spPr bwMode="auto">
          <a:xfrm flipH="1">
            <a:off x="6096000" y="6172200"/>
            <a:ext cx="3048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13" name="Line 73"/>
          <p:cNvSpPr>
            <a:spLocks noChangeShapeType="1"/>
          </p:cNvSpPr>
          <p:nvPr/>
        </p:nvSpPr>
        <p:spPr bwMode="auto">
          <a:xfrm flipH="1">
            <a:off x="6096000" y="6324600"/>
            <a:ext cx="3048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5914" name="Text Box 74"/>
          <p:cNvSpPr txBox="1">
            <a:spLocks noChangeArrowheads="1"/>
          </p:cNvSpPr>
          <p:nvPr/>
        </p:nvSpPr>
        <p:spPr bwMode="auto">
          <a:xfrm>
            <a:off x="5867400" y="990600"/>
            <a:ext cx="8858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I5~I3</a:t>
            </a:r>
            <a:endParaRPr kumimoji="1" lang="en-US" altLang="zh-CN" sz="2400" b="1">
              <a:solidFill>
                <a:srgbClr val="000000"/>
              </a:solidFill>
            </a:endParaRPr>
          </a:p>
        </p:txBody>
      </p:sp>
      <p:sp>
        <p:nvSpPr>
          <p:cNvPr id="35915" name="Text Box 75"/>
          <p:cNvSpPr txBox="1">
            <a:spLocks noChangeArrowheads="1"/>
          </p:cNvSpPr>
          <p:nvPr/>
        </p:nvSpPr>
        <p:spPr bwMode="auto">
          <a:xfrm>
            <a:off x="5867400" y="2209800"/>
            <a:ext cx="8858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I2~I0</a:t>
            </a:r>
            <a:endParaRPr kumimoji="1" lang="en-US" altLang="zh-CN" sz="2400" b="1">
              <a:solidFill>
                <a:srgbClr val="000000"/>
              </a:solidFill>
            </a:endParaRPr>
          </a:p>
        </p:txBody>
      </p:sp>
      <p:sp>
        <p:nvSpPr>
          <p:cNvPr id="35916" name="Text Box 76"/>
          <p:cNvSpPr txBox="1">
            <a:spLocks noChangeArrowheads="1"/>
          </p:cNvSpPr>
          <p:nvPr/>
        </p:nvSpPr>
        <p:spPr bwMode="auto">
          <a:xfrm>
            <a:off x="5867400" y="5486400"/>
            <a:ext cx="8858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I8~I6</a:t>
            </a:r>
            <a:endParaRPr kumimoji="1" lang="en-US" altLang="zh-CN" sz="2400" b="1">
              <a:solidFill>
                <a:srgbClr val="000000"/>
              </a:solidFill>
            </a:endParaRPr>
          </a:p>
        </p:txBody>
      </p:sp>
      <p:sp>
        <p:nvSpPr>
          <p:cNvPr id="2" name="Slide Number Placeholder 1">
            <a:extLst>
              <a:ext uri="{FF2B5EF4-FFF2-40B4-BE49-F238E27FC236}">
                <a16:creationId xmlns:a16="http://schemas.microsoft.com/office/drawing/2014/main" id="{31DF312A-639A-5548-99C7-F536E3B7B709}"/>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29</a:t>
            </a:fld>
            <a:endParaRPr lang="en-US" altLang="zh-CN">
              <a:solidFill>
                <a:srgbClr val="000000"/>
              </a:solidFill>
            </a:endParaRPr>
          </a:p>
        </p:txBody>
      </p:sp>
    </p:spTree>
    <p:extLst>
      <p:ext uri="{BB962C8B-B14F-4D97-AF65-F5344CB8AC3E}">
        <p14:creationId xmlns:p14="http://schemas.microsoft.com/office/powerpoint/2010/main" val="1451856637"/>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硬件系统的功能部件</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323528" y="1259036"/>
            <a:ext cx="6411840" cy="4550098"/>
          </a:xfrm>
          <a:prstGeom prst="rect">
            <a:avLst/>
          </a:prstGeom>
        </p:spPr>
      </p:pic>
      <p:sp>
        <p:nvSpPr>
          <p:cNvPr id="6" name="TextBox 5"/>
          <p:cNvSpPr txBox="1"/>
          <p:nvPr/>
        </p:nvSpPr>
        <p:spPr>
          <a:xfrm>
            <a:off x="6948264" y="2420888"/>
            <a:ext cx="1338828" cy="369332"/>
          </a:xfrm>
          <a:prstGeom prst="rect">
            <a:avLst/>
          </a:prstGeom>
          <a:noFill/>
        </p:spPr>
        <p:txBody>
          <a:bodyPr wrap="none" rtlCol="0">
            <a:spAutoFit/>
          </a:bodyPr>
          <a:lstStyle/>
          <a:p>
            <a:r>
              <a:rPr lang="zh-CN" altLang="en-US"/>
              <a:t>计算机主机</a:t>
            </a:r>
            <a:endParaRPr lang="en-US" dirty="0"/>
          </a:p>
        </p:txBody>
      </p:sp>
      <p:sp>
        <p:nvSpPr>
          <p:cNvPr id="7" name="TextBox 6"/>
          <p:cNvSpPr txBox="1"/>
          <p:nvPr/>
        </p:nvSpPr>
        <p:spPr>
          <a:xfrm>
            <a:off x="6948264" y="4725144"/>
            <a:ext cx="1800493" cy="369332"/>
          </a:xfrm>
          <a:prstGeom prst="rect">
            <a:avLst/>
          </a:prstGeom>
          <a:noFill/>
        </p:spPr>
        <p:txBody>
          <a:bodyPr wrap="none" rtlCol="0">
            <a:spAutoFit/>
          </a:bodyPr>
          <a:lstStyle/>
          <a:p>
            <a:r>
              <a:rPr lang="zh-CN" altLang="en-US" dirty="0"/>
              <a:t>计算机外围设备</a:t>
            </a:r>
            <a:endParaRPr lang="en-US" dirty="0"/>
          </a:p>
        </p:txBody>
      </p:sp>
      <p:sp>
        <p:nvSpPr>
          <p:cNvPr id="8" name="TextBox 7"/>
          <p:cNvSpPr txBox="1"/>
          <p:nvPr/>
        </p:nvSpPr>
        <p:spPr>
          <a:xfrm>
            <a:off x="6948264" y="3068960"/>
            <a:ext cx="1107996" cy="923330"/>
          </a:xfrm>
          <a:prstGeom prst="rect">
            <a:avLst/>
          </a:prstGeom>
          <a:noFill/>
        </p:spPr>
        <p:txBody>
          <a:bodyPr wrap="none" rtlCol="0">
            <a:spAutoFit/>
          </a:bodyPr>
          <a:lstStyle/>
          <a:p>
            <a:r>
              <a:rPr lang="zh-CN" altLang="en-US" dirty="0"/>
              <a:t>数据总线</a:t>
            </a:r>
            <a:endParaRPr lang="en-US" altLang="zh-CN" dirty="0"/>
          </a:p>
          <a:p>
            <a:r>
              <a:rPr lang="zh-CN" altLang="en-US" dirty="0"/>
              <a:t>地址总线</a:t>
            </a:r>
            <a:endParaRPr lang="en-US" altLang="zh-CN" dirty="0"/>
          </a:p>
          <a:p>
            <a:r>
              <a:rPr lang="zh-CN" altLang="en-US" dirty="0"/>
              <a:t>控制总线</a:t>
            </a:r>
            <a:endParaRPr lang="en-US" dirty="0"/>
          </a:p>
        </p:txBody>
      </p:sp>
    </p:spTree>
    <p:extLst>
      <p:ext uri="{BB962C8B-B14F-4D97-AF65-F5344CB8AC3E}">
        <p14:creationId xmlns:p14="http://schemas.microsoft.com/office/powerpoint/2010/main" val="17445092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title"/>
          </p:nvPr>
        </p:nvSpPr>
        <p:spPr>
          <a:xfrm>
            <a:off x="685800" y="304800"/>
            <a:ext cx="7772400" cy="762000"/>
          </a:xfrm>
        </p:spPr>
        <p:txBody>
          <a:bodyPr/>
          <a:lstStyle/>
          <a:p>
            <a:pPr eaLnBrk="1" hangingPunct="1"/>
            <a:r>
              <a:rPr lang="zh-CN" altLang="en-US" b="1"/>
              <a:t>运算器的时钟脉冲信号</a:t>
            </a:r>
            <a:endParaRPr lang="zh-CN" altLang="en-US"/>
          </a:p>
        </p:txBody>
      </p:sp>
      <p:sp>
        <p:nvSpPr>
          <p:cNvPr id="26626" name="Rectangle 3"/>
          <p:cNvSpPr>
            <a:spLocks noGrp="1" noChangeArrowheads="1"/>
          </p:cNvSpPr>
          <p:nvPr>
            <p:ph type="body" idx="1"/>
          </p:nvPr>
        </p:nvSpPr>
        <p:spPr>
          <a:xfrm>
            <a:off x="685800" y="1219200"/>
            <a:ext cx="7772400" cy="4876800"/>
          </a:xfrm>
        </p:spPr>
        <p:txBody>
          <a:bodyPr/>
          <a:lstStyle/>
          <a:p>
            <a:pPr eaLnBrk="1" hangingPunct="1">
              <a:buClr>
                <a:schemeClr val="tx1"/>
              </a:buClr>
              <a:buFontTx/>
              <a:buChar char=" "/>
            </a:pPr>
            <a:r>
              <a:rPr lang="zh-CN" altLang="en-US" b="1"/>
              <a:t>运算器的时钟脉冲信号 </a:t>
            </a:r>
            <a:r>
              <a:rPr lang="en-US" altLang="zh-CN" b="1"/>
              <a:t>CP</a:t>
            </a:r>
          </a:p>
        </p:txBody>
      </p:sp>
      <p:sp>
        <p:nvSpPr>
          <p:cNvPr id="36869" name="Text Box 5"/>
          <p:cNvSpPr txBox="1">
            <a:spLocks noChangeArrowheads="1"/>
          </p:cNvSpPr>
          <p:nvPr/>
        </p:nvSpPr>
        <p:spPr bwMode="auto">
          <a:xfrm>
            <a:off x="917575" y="4953000"/>
            <a:ext cx="18335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a:t>
            </a:r>
            <a:r>
              <a:rPr kumimoji="1" lang="en-US" altLang="zh-CN" sz="2400" b="1">
                <a:solidFill>
                  <a:srgbClr val="000000"/>
                </a:solidFill>
              </a:rPr>
              <a:t>B</a:t>
            </a:r>
            <a:r>
              <a:rPr kumimoji="1" lang="zh-CN" altLang="en-US" sz="2400" b="1">
                <a:solidFill>
                  <a:srgbClr val="000000"/>
                </a:solidFill>
              </a:rPr>
              <a:t>口锁存</a:t>
            </a:r>
          </a:p>
        </p:txBody>
      </p:sp>
      <p:sp>
        <p:nvSpPr>
          <p:cNvPr id="36870" name="Text Box 6"/>
          <p:cNvSpPr txBox="1">
            <a:spLocks noChangeArrowheads="1"/>
          </p:cNvSpPr>
          <p:nvPr/>
        </p:nvSpPr>
        <p:spPr bwMode="auto">
          <a:xfrm>
            <a:off x="3140075" y="5486400"/>
            <a:ext cx="23288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通用寄存器接受</a:t>
            </a:r>
          </a:p>
        </p:txBody>
      </p:sp>
      <p:sp>
        <p:nvSpPr>
          <p:cNvPr id="36871" name="Freeform 7"/>
          <p:cNvSpPr>
            <a:spLocks/>
          </p:cNvSpPr>
          <p:nvPr/>
        </p:nvSpPr>
        <p:spPr bwMode="auto">
          <a:xfrm>
            <a:off x="4876800" y="3962400"/>
            <a:ext cx="1066800" cy="914400"/>
          </a:xfrm>
          <a:custGeom>
            <a:avLst/>
            <a:gdLst>
              <a:gd name="T0" fmla="*/ 0 w 768"/>
              <a:gd name="T1" fmla="*/ 0 h 848"/>
              <a:gd name="T2" fmla="*/ 288 w 768"/>
              <a:gd name="T3" fmla="*/ 336 h 848"/>
              <a:gd name="T4" fmla="*/ 480 w 768"/>
              <a:gd name="T5" fmla="*/ 768 h 848"/>
              <a:gd name="T6" fmla="*/ 768 w 768"/>
              <a:gd name="T7" fmla="*/ 816 h 848"/>
            </a:gdLst>
            <a:ahLst/>
            <a:cxnLst>
              <a:cxn ang="0">
                <a:pos x="T0" y="T1"/>
              </a:cxn>
              <a:cxn ang="0">
                <a:pos x="T2" y="T3"/>
              </a:cxn>
              <a:cxn ang="0">
                <a:pos x="T4" y="T5"/>
              </a:cxn>
              <a:cxn ang="0">
                <a:pos x="T6" y="T7"/>
              </a:cxn>
            </a:cxnLst>
            <a:rect l="0" t="0" r="r" b="b"/>
            <a:pathLst>
              <a:path w="768" h="848">
                <a:moveTo>
                  <a:pt x="0" y="0"/>
                </a:moveTo>
                <a:cubicBezTo>
                  <a:pt x="104" y="104"/>
                  <a:pt x="208" y="208"/>
                  <a:pt x="288" y="336"/>
                </a:cubicBezTo>
                <a:cubicBezTo>
                  <a:pt x="368" y="464"/>
                  <a:pt x="400" y="688"/>
                  <a:pt x="480" y="768"/>
                </a:cubicBezTo>
                <a:cubicBezTo>
                  <a:pt x="560" y="848"/>
                  <a:pt x="664" y="832"/>
                  <a:pt x="768" y="816"/>
                </a:cubicBezTo>
              </a:path>
            </a:pathLst>
          </a:custGeom>
          <a:noFill/>
          <a:ln w="28575" cap="flat" cmpd="sng">
            <a:solidFill>
              <a:schemeClr val="tx1"/>
            </a:solidFill>
            <a:prstDash val="solid"/>
            <a:round/>
            <a:headEnd type="triangl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6872" name="Text Box 8"/>
          <p:cNvSpPr txBox="1">
            <a:spLocks noChangeArrowheads="1"/>
          </p:cNvSpPr>
          <p:nvPr/>
        </p:nvSpPr>
        <p:spPr bwMode="auto">
          <a:xfrm>
            <a:off x="5997575" y="4648200"/>
            <a:ext cx="111283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 </a:t>
            </a:r>
            <a:r>
              <a:rPr kumimoji="1" lang="zh-CN" altLang="en-US" sz="2400" b="1">
                <a:solidFill>
                  <a:srgbClr val="000000"/>
                </a:solidFill>
              </a:rPr>
              <a:t>接受</a:t>
            </a:r>
          </a:p>
        </p:txBody>
      </p:sp>
      <p:sp>
        <p:nvSpPr>
          <p:cNvPr id="36873" name="Freeform 9"/>
          <p:cNvSpPr>
            <a:spLocks/>
          </p:cNvSpPr>
          <p:nvPr/>
        </p:nvSpPr>
        <p:spPr bwMode="auto">
          <a:xfrm>
            <a:off x="3733800" y="4419600"/>
            <a:ext cx="762000" cy="914400"/>
          </a:xfrm>
          <a:custGeom>
            <a:avLst/>
            <a:gdLst>
              <a:gd name="T0" fmla="*/ 0 w 480"/>
              <a:gd name="T1" fmla="*/ 576 h 576"/>
              <a:gd name="T2" fmla="*/ 240 w 480"/>
              <a:gd name="T3" fmla="*/ 432 h 576"/>
              <a:gd name="T4" fmla="*/ 336 w 480"/>
              <a:gd name="T5" fmla="*/ 192 h 576"/>
              <a:gd name="T6" fmla="*/ 480 w 480"/>
              <a:gd name="T7" fmla="*/ 0 h 576"/>
            </a:gdLst>
            <a:ahLst/>
            <a:cxnLst>
              <a:cxn ang="0">
                <a:pos x="T0" y="T1"/>
              </a:cxn>
              <a:cxn ang="0">
                <a:pos x="T2" y="T3"/>
              </a:cxn>
              <a:cxn ang="0">
                <a:pos x="T4" y="T5"/>
              </a:cxn>
              <a:cxn ang="0">
                <a:pos x="T6" y="T7"/>
              </a:cxn>
            </a:cxnLst>
            <a:rect l="0" t="0" r="r" b="b"/>
            <a:pathLst>
              <a:path w="480" h="576">
                <a:moveTo>
                  <a:pt x="0" y="576"/>
                </a:moveTo>
                <a:cubicBezTo>
                  <a:pt x="92" y="536"/>
                  <a:pt x="184" y="496"/>
                  <a:pt x="240" y="432"/>
                </a:cubicBezTo>
                <a:cubicBezTo>
                  <a:pt x="296" y="368"/>
                  <a:pt x="296" y="264"/>
                  <a:pt x="336" y="192"/>
                </a:cubicBezTo>
                <a:cubicBezTo>
                  <a:pt x="376" y="120"/>
                  <a:pt x="456" y="32"/>
                  <a:pt x="48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6874" name="Freeform 10"/>
          <p:cNvSpPr>
            <a:spLocks/>
          </p:cNvSpPr>
          <p:nvPr/>
        </p:nvSpPr>
        <p:spPr bwMode="auto">
          <a:xfrm>
            <a:off x="2286000" y="3810000"/>
            <a:ext cx="990600" cy="1066800"/>
          </a:xfrm>
          <a:custGeom>
            <a:avLst/>
            <a:gdLst>
              <a:gd name="T0" fmla="*/ 0 w 864"/>
              <a:gd name="T1" fmla="*/ 672 h 672"/>
              <a:gd name="T2" fmla="*/ 192 w 864"/>
              <a:gd name="T3" fmla="*/ 384 h 672"/>
              <a:gd name="T4" fmla="*/ 528 w 864"/>
              <a:gd name="T5" fmla="*/ 288 h 672"/>
              <a:gd name="T6" fmla="*/ 864 w 864"/>
              <a:gd name="T7" fmla="*/ 0 h 672"/>
            </a:gdLst>
            <a:ahLst/>
            <a:cxnLst>
              <a:cxn ang="0">
                <a:pos x="T0" y="T1"/>
              </a:cxn>
              <a:cxn ang="0">
                <a:pos x="T2" y="T3"/>
              </a:cxn>
              <a:cxn ang="0">
                <a:pos x="T4" y="T5"/>
              </a:cxn>
              <a:cxn ang="0">
                <a:pos x="T6" y="T7"/>
              </a:cxn>
            </a:cxnLst>
            <a:rect l="0" t="0" r="r" b="b"/>
            <a:pathLst>
              <a:path w="864" h="672">
                <a:moveTo>
                  <a:pt x="0" y="672"/>
                </a:moveTo>
                <a:cubicBezTo>
                  <a:pt x="52" y="560"/>
                  <a:pt x="104" y="448"/>
                  <a:pt x="192" y="384"/>
                </a:cubicBezTo>
                <a:cubicBezTo>
                  <a:pt x="280" y="320"/>
                  <a:pt x="416" y="352"/>
                  <a:pt x="528" y="288"/>
                </a:cubicBezTo>
                <a:cubicBezTo>
                  <a:pt x="640" y="224"/>
                  <a:pt x="808" y="48"/>
                  <a:pt x="864"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6875" name="Line 11"/>
          <p:cNvSpPr>
            <a:spLocks noChangeShapeType="1"/>
          </p:cNvSpPr>
          <p:nvPr/>
        </p:nvSpPr>
        <p:spPr bwMode="auto">
          <a:xfrm>
            <a:off x="1676400" y="2743200"/>
            <a:ext cx="0" cy="6096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6876" name="Line 12"/>
          <p:cNvSpPr>
            <a:spLocks noChangeShapeType="1"/>
          </p:cNvSpPr>
          <p:nvPr/>
        </p:nvSpPr>
        <p:spPr bwMode="auto">
          <a:xfrm>
            <a:off x="4876800" y="2667000"/>
            <a:ext cx="0" cy="685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6877" name="Line 13"/>
          <p:cNvSpPr>
            <a:spLocks noChangeShapeType="1"/>
          </p:cNvSpPr>
          <p:nvPr/>
        </p:nvSpPr>
        <p:spPr bwMode="auto">
          <a:xfrm>
            <a:off x="1676400" y="2971800"/>
            <a:ext cx="32004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6878" name="Text Box 14"/>
          <p:cNvSpPr txBox="1">
            <a:spLocks noChangeArrowheads="1"/>
          </p:cNvSpPr>
          <p:nvPr/>
        </p:nvSpPr>
        <p:spPr bwMode="auto">
          <a:xfrm>
            <a:off x="2876550" y="2743200"/>
            <a:ext cx="800100" cy="457200"/>
          </a:xfrm>
          <a:prstGeom prst="rect">
            <a:avLst/>
          </a:prstGeom>
          <a:solidFill>
            <a:schemeClr val="bg1"/>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周期</a:t>
            </a:r>
          </a:p>
        </p:txBody>
      </p:sp>
      <p:sp>
        <p:nvSpPr>
          <p:cNvPr id="36879" name="Text Box 15"/>
          <p:cNvSpPr txBox="1">
            <a:spLocks noChangeArrowheads="1"/>
          </p:cNvSpPr>
          <p:nvPr/>
        </p:nvSpPr>
        <p:spPr bwMode="auto">
          <a:xfrm>
            <a:off x="7527925" y="3284538"/>
            <a:ext cx="1096963" cy="22685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spAutoFit/>
          </a:bodyPr>
          <a:lstStyle/>
          <a:p>
            <a:pPr algn="ctr" fontAlgn="base">
              <a:spcBef>
                <a:spcPct val="50000"/>
              </a:spcBef>
              <a:spcAft>
                <a:spcPct val="0"/>
              </a:spcAft>
              <a:defRPr/>
            </a:pPr>
            <a:r>
              <a:rPr kumimoji="1" lang="zh-CN" altLang="en-US" sz="2400" b="1">
                <a:solidFill>
                  <a:srgbClr val="000000"/>
                </a:solidFill>
              </a:rPr>
              <a:t>和</a:t>
            </a:r>
            <a:r>
              <a:rPr kumimoji="1" lang="zh-CN" altLang="en-US" sz="2400" b="1">
                <a:solidFill>
                  <a:srgbClr val="FF0000"/>
                </a:solidFill>
              </a:rPr>
              <a:t>低电平</a:t>
            </a:r>
            <a:r>
              <a:rPr kumimoji="1" lang="zh-CN" altLang="en-US" sz="2400" b="1">
                <a:solidFill>
                  <a:srgbClr val="000000"/>
                </a:solidFill>
              </a:rPr>
              <a:t>的作用</a:t>
            </a:r>
            <a:endParaRPr kumimoji="1" lang="zh-CN" altLang="en-US" sz="2400" b="1">
              <a:solidFill>
                <a:srgbClr val="FF0000"/>
              </a:solidFill>
            </a:endParaRPr>
          </a:p>
          <a:p>
            <a:pPr algn="ctr" fontAlgn="base">
              <a:spcBef>
                <a:spcPct val="50000"/>
              </a:spcBef>
              <a:spcAft>
                <a:spcPct val="0"/>
              </a:spcAft>
              <a:defRPr/>
            </a:pPr>
            <a:r>
              <a:rPr kumimoji="1" lang="zh-CN" altLang="en-US" sz="2400" b="1">
                <a:solidFill>
                  <a:srgbClr val="FF0000"/>
                </a:solidFill>
              </a:rPr>
              <a:t> </a:t>
            </a:r>
            <a:r>
              <a:rPr kumimoji="1" lang="zh-CN" altLang="en-US" sz="2400" b="1">
                <a:solidFill>
                  <a:srgbClr val="000000"/>
                </a:solidFill>
              </a:rPr>
              <a:t>注意</a:t>
            </a:r>
            <a:r>
              <a:rPr kumimoji="1" lang="zh-CN" altLang="en-US" sz="2400" b="1">
                <a:solidFill>
                  <a:srgbClr val="FF0000"/>
                </a:solidFill>
              </a:rPr>
              <a:t>两个跳变沿</a:t>
            </a:r>
            <a:endParaRPr kumimoji="1" lang="zh-CN" altLang="en-US" sz="2400" b="1">
              <a:solidFill>
                <a:srgbClr val="000000"/>
              </a:solidFill>
            </a:endParaRPr>
          </a:p>
        </p:txBody>
      </p:sp>
      <p:sp>
        <p:nvSpPr>
          <p:cNvPr id="69634" name="Freeform 2"/>
          <p:cNvSpPr>
            <a:spLocks/>
          </p:cNvSpPr>
          <p:nvPr/>
        </p:nvSpPr>
        <p:spPr bwMode="auto">
          <a:xfrm>
            <a:off x="827088" y="3357563"/>
            <a:ext cx="4681537" cy="1079500"/>
          </a:xfrm>
          <a:custGeom>
            <a:avLst/>
            <a:gdLst>
              <a:gd name="T0" fmla="*/ 0 w 2949"/>
              <a:gd name="T1" fmla="*/ 680 h 680"/>
              <a:gd name="T2" fmla="*/ 545 w 2949"/>
              <a:gd name="T3" fmla="*/ 680 h 680"/>
              <a:gd name="T4" fmla="*/ 545 w 2949"/>
              <a:gd name="T5" fmla="*/ 0 h 680"/>
              <a:gd name="T6" fmla="*/ 1543 w 2949"/>
              <a:gd name="T7" fmla="*/ 0 h 680"/>
              <a:gd name="T8" fmla="*/ 1543 w 2949"/>
              <a:gd name="T9" fmla="*/ 680 h 680"/>
              <a:gd name="T10" fmla="*/ 2540 w 2949"/>
              <a:gd name="T11" fmla="*/ 680 h 680"/>
              <a:gd name="T12" fmla="*/ 2540 w 2949"/>
              <a:gd name="T13" fmla="*/ 0 h 680"/>
              <a:gd name="T14" fmla="*/ 2949 w 2949"/>
              <a:gd name="T15" fmla="*/ 0 h 6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9" h="680">
                <a:moveTo>
                  <a:pt x="0" y="680"/>
                </a:moveTo>
                <a:lnTo>
                  <a:pt x="545" y="680"/>
                </a:lnTo>
                <a:lnTo>
                  <a:pt x="545" y="0"/>
                </a:lnTo>
                <a:lnTo>
                  <a:pt x="1543" y="0"/>
                </a:lnTo>
                <a:lnTo>
                  <a:pt x="1543" y="680"/>
                </a:lnTo>
                <a:lnTo>
                  <a:pt x="2540" y="680"/>
                </a:lnTo>
                <a:lnTo>
                  <a:pt x="2540" y="0"/>
                </a:lnTo>
                <a:lnTo>
                  <a:pt x="2949" y="0"/>
                </a:lnTo>
              </a:path>
            </a:pathLst>
          </a:custGeom>
          <a:noFill/>
          <a:ln w="38100" cmpd="sng">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12B56A75-3A9A-1143-98C5-561226D600BD}"/>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30</a:t>
            </a:fld>
            <a:endParaRPr lang="en-US" altLang="zh-CN">
              <a:solidFill>
                <a:srgbClr val="000000"/>
              </a:solidFill>
            </a:endParaRPr>
          </a:p>
        </p:txBody>
      </p:sp>
    </p:spTree>
    <p:extLst>
      <p:ext uri="{BB962C8B-B14F-4D97-AF65-F5344CB8AC3E}">
        <p14:creationId xmlns:p14="http://schemas.microsoft.com/office/powerpoint/2010/main" val="1645300845"/>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ext Box 2"/>
          <p:cNvSpPr txBox="1">
            <a:spLocks noChangeArrowheads="1"/>
          </p:cNvSpPr>
          <p:nvPr/>
        </p:nvSpPr>
        <p:spPr bwMode="auto">
          <a:xfrm>
            <a:off x="1908175" y="314325"/>
            <a:ext cx="5400675" cy="76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en-US" altLang="zh-CN" sz="4400" b="1">
                <a:solidFill>
                  <a:srgbClr val="000000"/>
                </a:solidFill>
              </a:rPr>
              <a:t>Am2901</a:t>
            </a:r>
            <a:r>
              <a:rPr kumimoji="1" lang="zh-CN" altLang="en-US" sz="4400" b="1">
                <a:solidFill>
                  <a:srgbClr val="000000"/>
                </a:solidFill>
              </a:rPr>
              <a:t>的操作使用</a:t>
            </a:r>
          </a:p>
        </p:txBody>
      </p:sp>
      <p:sp>
        <p:nvSpPr>
          <p:cNvPr id="37891" name="Text Box 3"/>
          <p:cNvSpPr txBox="1">
            <a:spLocks noChangeArrowheads="1"/>
          </p:cNvSpPr>
          <p:nvPr/>
        </p:nvSpPr>
        <p:spPr bwMode="auto">
          <a:xfrm>
            <a:off x="1009650" y="1562100"/>
            <a:ext cx="14097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操作功能</a:t>
            </a:r>
          </a:p>
        </p:txBody>
      </p:sp>
      <p:sp>
        <p:nvSpPr>
          <p:cNvPr id="37892" name="Text Box 4"/>
          <p:cNvSpPr txBox="1">
            <a:spLocks noChangeArrowheads="1"/>
          </p:cNvSpPr>
          <p:nvPr/>
        </p:nvSpPr>
        <p:spPr bwMode="auto">
          <a:xfrm>
            <a:off x="3197225" y="1327150"/>
            <a:ext cx="5505450" cy="10048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控制信号</a:t>
            </a:r>
          </a:p>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     </a:t>
            </a:r>
            <a:r>
              <a:rPr kumimoji="1" lang="en-US" altLang="zh-CN" sz="2400" b="1">
                <a:solidFill>
                  <a:srgbClr val="000000"/>
                </a:solidFill>
              </a:rPr>
              <a:t>A</a:t>
            </a:r>
            <a:r>
              <a:rPr kumimoji="1" lang="zh-CN" altLang="en-US" sz="2400" b="1">
                <a:solidFill>
                  <a:srgbClr val="000000"/>
                </a:solidFill>
              </a:rPr>
              <a:t>口   </a:t>
            </a:r>
            <a:r>
              <a:rPr kumimoji="1" lang="en-US" altLang="zh-CN" sz="2400" b="1">
                <a:solidFill>
                  <a:srgbClr val="000000"/>
                </a:solidFill>
              </a:rPr>
              <a:t>I8 I7 I6  I5 I4 I3  I2 I1 I0 Cn</a:t>
            </a:r>
          </a:p>
        </p:txBody>
      </p:sp>
      <p:sp>
        <p:nvSpPr>
          <p:cNvPr id="37893" name="Text Box 5"/>
          <p:cNvSpPr txBox="1">
            <a:spLocks noChangeArrowheads="1"/>
          </p:cNvSpPr>
          <p:nvPr/>
        </p:nvSpPr>
        <p:spPr bwMode="auto">
          <a:xfrm>
            <a:off x="457200" y="2438400"/>
            <a:ext cx="17780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R0</a:t>
            </a:r>
            <a:r>
              <a:rPr kumimoji="1" lang="en-US" altLang="zh-CN" sz="2400" b="1">
                <a:solidFill>
                  <a:srgbClr val="000000"/>
                </a:solidFill>
                <a:sym typeface="Symbol" charset="2"/>
              </a:rPr>
              <a:t>R</a:t>
            </a:r>
            <a:r>
              <a:rPr kumimoji="1" lang="en-US" altLang="zh-CN" sz="2400" b="1">
                <a:solidFill>
                  <a:srgbClr val="000000"/>
                </a:solidFill>
              </a:rPr>
              <a:t>0+R1</a:t>
            </a:r>
          </a:p>
        </p:txBody>
      </p:sp>
      <p:sp>
        <p:nvSpPr>
          <p:cNvPr id="37894" name="Text Box 6"/>
          <p:cNvSpPr txBox="1">
            <a:spLocks noChangeArrowheads="1"/>
          </p:cNvSpPr>
          <p:nvPr/>
        </p:nvSpPr>
        <p:spPr bwMode="auto">
          <a:xfrm>
            <a:off x="457200" y="3048000"/>
            <a:ext cx="177323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R2</a:t>
            </a:r>
            <a:r>
              <a:rPr kumimoji="1" lang="en-US" altLang="zh-CN" sz="2400" b="1">
                <a:solidFill>
                  <a:srgbClr val="000000"/>
                </a:solidFill>
                <a:sym typeface="Symbol" charset="2"/>
              </a:rPr>
              <a:t></a:t>
            </a:r>
            <a:r>
              <a:rPr kumimoji="1" lang="en-US" altLang="zh-CN" sz="2400" b="1">
                <a:solidFill>
                  <a:srgbClr val="000000"/>
                </a:solidFill>
              </a:rPr>
              <a:t>R2</a:t>
            </a:r>
            <a:r>
              <a:rPr kumimoji="1" lang="en-US" altLang="zh-CN" sz="2400" b="1">
                <a:solidFill>
                  <a:srgbClr val="000000"/>
                </a:solidFill>
                <a:sym typeface="Symbol" charset="2"/>
              </a:rPr>
              <a:t></a:t>
            </a:r>
            <a:r>
              <a:rPr kumimoji="1" lang="en-US" altLang="zh-CN" sz="2400" b="1">
                <a:solidFill>
                  <a:srgbClr val="000000"/>
                </a:solidFill>
              </a:rPr>
              <a:t>R0</a:t>
            </a:r>
          </a:p>
        </p:txBody>
      </p:sp>
      <p:sp>
        <p:nvSpPr>
          <p:cNvPr id="37895" name="Text Box 7"/>
          <p:cNvSpPr txBox="1">
            <a:spLocks noChangeArrowheads="1"/>
          </p:cNvSpPr>
          <p:nvPr/>
        </p:nvSpPr>
        <p:spPr bwMode="auto">
          <a:xfrm>
            <a:off x="457200" y="4572000"/>
            <a:ext cx="10953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a:t>
            </a:r>
            <a:r>
              <a:rPr kumimoji="1" lang="en-US" altLang="zh-CN" sz="2400" b="1">
                <a:solidFill>
                  <a:srgbClr val="000000"/>
                </a:solidFill>
                <a:sym typeface="Symbol" charset="2"/>
              </a:rPr>
              <a:t></a:t>
            </a:r>
            <a:r>
              <a:rPr kumimoji="1" lang="en-US" altLang="zh-CN" sz="2400" b="1">
                <a:solidFill>
                  <a:srgbClr val="000000"/>
                </a:solidFill>
              </a:rPr>
              <a:t>R0</a:t>
            </a:r>
          </a:p>
        </p:txBody>
      </p:sp>
      <p:sp>
        <p:nvSpPr>
          <p:cNvPr id="37896" name="Text Box 8"/>
          <p:cNvSpPr txBox="1">
            <a:spLocks noChangeArrowheads="1"/>
          </p:cNvSpPr>
          <p:nvPr/>
        </p:nvSpPr>
        <p:spPr bwMode="auto">
          <a:xfrm>
            <a:off x="457200" y="3581400"/>
            <a:ext cx="1778000" cy="76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50000"/>
              </a:spcBef>
              <a:spcAft>
                <a:spcPct val="0"/>
              </a:spcAft>
              <a:defRPr/>
            </a:pPr>
            <a:r>
              <a:rPr kumimoji="1" lang="en-US" altLang="zh-CN" sz="2000" b="1">
                <a:solidFill>
                  <a:srgbClr val="000000"/>
                </a:solidFill>
              </a:rPr>
              <a:t>         </a:t>
            </a:r>
            <a:r>
              <a:rPr kumimoji="1" lang="zh-CN" altLang="en-US" sz="2000" b="1">
                <a:solidFill>
                  <a:srgbClr val="000000"/>
                </a:solidFill>
              </a:rPr>
              <a:t>右移</a:t>
            </a:r>
            <a:endParaRPr kumimoji="1" lang="zh-CN" altLang="en-US" sz="2400" b="1">
              <a:solidFill>
                <a:srgbClr val="000000"/>
              </a:solidFill>
            </a:endParaRPr>
          </a:p>
          <a:p>
            <a:pPr fontAlgn="base">
              <a:lnSpc>
                <a:spcPct val="50000"/>
              </a:lnSpc>
              <a:spcBef>
                <a:spcPct val="50000"/>
              </a:spcBef>
              <a:spcAft>
                <a:spcPct val="0"/>
              </a:spcAft>
              <a:defRPr/>
            </a:pPr>
            <a:r>
              <a:rPr kumimoji="1" lang="en-US" altLang="zh-CN" sz="2400" b="1">
                <a:solidFill>
                  <a:srgbClr val="000000"/>
                </a:solidFill>
              </a:rPr>
              <a:t>R0</a:t>
            </a:r>
            <a:r>
              <a:rPr kumimoji="1" lang="en-US" altLang="zh-CN" sz="2400" b="1">
                <a:solidFill>
                  <a:srgbClr val="000000"/>
                </a:solidFill>
                <a:sym typeface="Symbol" charset="2"/>
              </a:rPr>
              <a:t>R</a:t>
            </a:r>
            <a:r>
              <a:rPr kumimoji="1" lang="en-US" altLang="zh-CN" sz="2400" b="1">
                <a:solidFill>
                  <a:srgbClr val="000000"/>
                </a:solidFill>
              </a:rPr>
              <a:t>0+R1</a:t>
            </a:r>
          </a:p>
        </p:txBody>
      </p:sp>
      <p:sp>
        <p:nvSpPr>
          <p:cNvPr id="37897" name="Text Box 9"/>
          <p:cNvSpPr txBox="1">
            <a:spLocks noChangeArrowheads="1"/>
          </p:cNvSpPr>
          <p:nvPr/>
        </p:nvSpPr>
        <p:spPr bwMode="auto">
          <a:xfrm>
            <a:off x="166933" y="5331768"/>
            <a:ext cx="1721946" cy="4616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dirty="0">
                <a:solidFill>
                  <a:srgbClr val="000000"/>
                </a:solidFill>
              </a:rPr>
              <a:t>R0</a:t>
            </a:r>
            <a:r>
              <a:rPr kumimoji="1" lang="en-US" altLang="zh-CN" sz="2400" b="1" dirty="0">
                <a:solidFill>
                  <a:srgbClr val="000000"/>
                </a:solidFill>
                <a:sym typeface="Symbol" charset="2"/>
              </a:rPr>
              <a:t></a:t>
            </a:r>
            <a:r>
              <a:rPr kumimoji="1" lang="en-US" altLang="zh-CN" sz="2400" b="1" dirty="0">
                <a:solidFill>
                  <a:srgbClr val="000000"/>
                </a:solidFill>
              </a:rPr>
              <a:t>R0</a:t>
            </a:r>
            <a:r>
              <a:rPr kumimoji="1" lang="en-US" altLang="zh-CN" sz="2400" b="1" dirty="0">
                <a:solidFill>
                  <a:srgbClr val="000000"/>
                </a:solidFill>
                <a:sym typeface="Math A" charset="0"/>
              </a:rPr>
              <a:t>-</a:t>
            </a:r>
            <a:r>
              <a:rPr kumimoji="1" lang="en-US" altLang="zh-CN" sz="2400" b="1" dirty="0">
                <a:solidFill>
                  <a:srgbClr val="000000"/>
                </a:solidFill>
              </a:rPr>
              <a:t>R1</a:t>
            </a:r>
          </a:p>
        </p:txBody>
      </p:sp>
      <p:sp>
        <p:nvSpPr>
          <p:cNvPr id="37898" name="Rectangle 10"/>
          <p:cNvSpPr>
            <a:spLocks noChangeArrowheads="1"/>
          </p:cNvSpPr>
          <p:nvPr/>
        </p:nvSpPr>
        <p:spPr bwMode="auto">
          <a:xfrm>
            <a:off x="1812925" y="5334000"/>
            <a:ext cx="13112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sym typeface="Symbol" charset="2"/>
              </a:rPr>
              <a:t>Y A</a:t>
            </a:r>
            <a:r>
              <a:rPr kumimoji="1" lang="zh-CN" altLang="en-US" sz="2400" b="1">
                <a:solidFill>
                  <a:srgbClr val="000000"/>
                </a:solidFill>
                <a:sym typeface="Symbol" charset="2"/>
              </a:rPr>
              <a:t>口</a:t>
            </a:r>
            <a:endParaRPr kumimoji="1" lang="zh-CN" altLang="en-US" sz="2400" b="1">
              <a:solidFill>
                <a:srgbClr val="000000"/>
              </a:solidFill>
            </a:endParaRPr>
          </a:p>
        </p:txBody>
      </p:sp>
      <p:sp>
        <p:nvSpPr>
          <p:cNvPr id="37899" name="Rectangle 11"/>
          <p:cNvSpPr>
            <a:spLocks noChangeArrowheads="1"/>
          </p:cNvSpPr>
          <p:nvPr/>
        </p:nvSpPr>
        <p:spPr bwMode="auto">
          <a:xfrm>
            <a:off x="1828800" y="4572000"/>
            <a:ext cx="9683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sym typeface="Symbol" charset="2"/>
              </a:rPr>
              <a:t>Y F</a:t>
            </a:r>
            <a:endParaRPr kumimoji="1" lang="en-US" altLang="zh-CN" sz="2400" b="1">
              <a:solidFill>
                <a:srgbClr val="000000"/>
              </a:solidFill>
            </a:endParaRPr>
          </a:p>
        </p:txBody>
      </p:sp>
      <p:sp>
        <p:nvSpPr>
          <p:cNvPr id="37900" name="Line 12"/>
          <p:cNvSpPr>
            <a:spLocks noChangeShapeType="1"/>
          </p:cNvSpPr>
          <p:nvPr/>
        </p:nvSpPr>
        <p:spPr bwMode="auto">
          <a:xfrm>
            <a:off x="3048000" y="1371600"/>
            <a:ext cx="0" cy="5105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7901" name="Line 13"/>
          <p:cNvSpPr>
            <a:spLocks noChangeShapeType="1"/>
          </p:cNvSpPr>
          <p:nvPr/>
        </p:nvSpPr>
        <p:spPr bwMode="auto">
          <a:xfrm>
            <a:off x="381000" y="2362200"/>
            <a:ext cx="85344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7902" name="Line 14"/>
          <p:cNvSpPr>
            <a:spLocks noChangeShapeType="1"/>
          </p:cNvSpPr>
          <p:nvPr/>
        </p:nvSpPr>
        <p:spPr bwMode="auto">
          <a:xfrm>
            <a:off x="3962400" y="1828800"/>
            <a:ext cx="0" cy="4495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7903" name="Line 15"/>
          <p:cNvSpPr>
            <a:spLocks noChangeShapeType="1"/>
          </p:cNvSpPr>
          <p:nvPr/>
        </p:nvSpPr>
        <p:spPr bwMode="auto">
          <a:xfrm>
            <a:off x="4876800" y="1828800"/>
            <a:ext cx="0" cy="44958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7904" name="Line 16"/>
          <p:cNvSpPr>
            <a:spLocks noChangeShapeType="1"/>
          </p:cNvSpPr>
          <p:nvPr/>
        </p:nvSpPr>
        <p:spPr bwMode="auto">
          <a:xfrm>
            <a:off x="5943600" y="1828800"/>
            <a:ext cx="0" cy="4495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7905" name="Line 17"/>
          <p:cNvSpPr>
            <a:spLocks noChangeShapeType="1"/>
          </p:cNvSpPr>
          <p:nvPr/>
        </p:nvSpPr>
        <p:spPr bwMode="auto">
          <a:xfrm>
            <a:off x="7086600" y="1828800"/>
            <a:ext cx="0" cy="45720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7906" name="Line 18"/>
          <p:cNvSpPr>
            <a:spLocks noChangeShapeType="1"/>
          </p:cNvSpPr>
          <p:nvPr/>
        </p:nvSpPr>
        <p:spPr bwMode="auto">
          <a:xfrm>
            <a:off x="8153400" y="1828800"/>
            <a:ext cx="0" cy="45720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7907" name="Text Box 19"/>
          <p:cNvSpPr txBox="1">
            <a:spLocks noChangeArrowheads="1"/>
          </p:cNvSpPr>
          <p:nvPr/>
        </p:nvSpPr>
        <p:spPr bwMode="auto">
          <a:xfrm>
            <a:off x="3149600" y="24384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0000</a:t>
            </a:r>
          </a:p>
        </p:txBody>
      </p:sp>
      <p:sp>
        <p:nvSpPr>
          <p:cNvPr id="37908" name="Text Box 20"/>
          <p:cNvSpPr txBox="1">
            <a:spLocks noChangeArrowheads="1"/>
          </p:cNvSpPr>
          <p:nvPr/>
        </p:nvSpPr>
        <p:spPr bwMode="auto">
          <a:xfrm>
            <a:off x="5119688" y="24384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011</a:t>
            </a:r>
          </a:p>
        </p:txBody>
      </p:sp>
      <p:sp>
        <p:nvSpPr>
          <p:cNvPr id="37909" name="Text Box 21"/>
          <p:cNvSpPr txBox="1">
            <a:spLocks noChangeArrowheads="1"/>
          </p:cNvSpPr>
          <p:nvPr/>
        </p:nvSpPr>
        <p:spPr bwMode="auto">
          <a:xfrm>
            <a:off x="4038600" y="24384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0001</a:t>
            </a:r>
          </a:p>
        </p:txBody>
      </p:sp>
      <p:sp>
        <p:nvSpPr>
          <p:cNvPr id="37910" name="Text Box 22"/>
          <p:cNvSpPr txBox="1">
            <a:spLocks noChangeArrowheads="1"/>
          </p:cNvSpPr>
          <p:nvPr/>
        </p:nvSpPr>
        <p:spPr bwMode="auto">
          <a:xfrm>
            <a:off x="6119813" y="24384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3333CC"/>
                </a:solidFill>
              </a:rPr>
              <a:t>000</a:t>
            </a:r>
          </a:p>
        </p:txBody>
      </p:sp>
      <p:sp>
        <p:nvSpPr>
          <p:cNvPr id="37911" name="Text Box 23"/>
          <p:cNvSpPr txBox="1">
            <a:spLocks noChangeArrowheads="1"/>
          </p:cNvSpPr>
          <p:nvPr/>
        </p:nvSpPr>
        <p:spPr bwMode="auto">
          <a:xfrm>
            <a:off x="7315200" y="24384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001</a:t>
            </a:r>
          </a:p>
        </p:txBody>
      </p:sp>
      <p:sp>
        <p:nvSpPr>
          <p:cNvPr id="37912" name="Text Box 24"/>
          <p:cNvSpPr txBox="1">
            <a:spLocks noChangeArrowheads="1"/>
          </p:cNvSpPr>
          <p:nvPr/>
        </p:nvSpPr>
        <p:spPr bwMode="auto">
          <a:xfrm>
            <a:off x="8328025" y="2438400"/>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CC99"/>
                </a:solidFill>
              </a:rPr>
              <a:t>0</a:t>
            </a:r>
          </a:p>
        </p:txBody>
      </p:sp>
      <p:sp>
        <p:nvSpPr>
          <p:cNvPr id="37913" name="Text Box 25"/>
          <p:cNvSpPr txBox="1">
            <a:spLocks noChangeArrowheads="1"/>
          </p:cNvSpPr>
          <p:nvPr/>
        </p:nvSpPr>
        <p:spPr bwMode="auto">
          <a:xfrm>
            <a:off x="3124200" y="30480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0010</a:t>
            </a:r>
          </a:p>
        </p:txBody>
      </p:sp>
      <p:sp>
        <p:nvSpPr>
          <p:cNvPr id="37914" name="Text Box 26"/>
          <p:cNvSpPr txBox="1">
            <a:spLocks noChangeArrowheads="1"/>
          </p:cNvSpPr>
          <p:nvPr/>
        </p:nvSpPr>
        <p:spPr bwMode="auto">
          <a:xfrm>
            <a:off x="4038600" y="30480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0000</a:t>
            </a:r>
          </a:p>
        </p:txBody>
      </p:sp>
      <p:sp>
        <p:nvSpPr>
          <p:cNvPr id="37915" name="Text Box 27"/>
          <p:cNvSpPr txBox="1">
            <a:spLocks noChangeArrowheads="1"/>
          </p:cNvSpPr>
          <p:nvPr/>
        </p:nvSpPr>
        <p:spPr bwMode="auto">
          <a:xfrm>
            <a:off x="5105400" y="30480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010</a:t>
            </a:r>
          </a:p>
        </p:txBody>
      </p:sp>
      <p:sp>
        <p:nvSpPr>
          <p:cNvPr id="37916" name="Text Box 28"/>
          <p:cNvSpPr txBox="1">
            <a:spLocks noChangeArrowheads="1"/>
          </p:cNvSpPr>
          <p:nvPr/>
        </p:nvSpPr>
        <p:spPr bwMode="auto">
          <a:xfrm>
            <a:off x="6124575" y="30480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3333CC"/>
                </a:solidFill>
              </a:rPr>
              <a:t>001</a:t>
            </a:r>
          </a:p>
        </p:txBody>
      </p:sp>
      <p:sp>
        <p:nvSpPr>
          <p:cNvPr id="37917" name="Text Box 29"/>
          <p:cNvSpPr txBox="1">
            <a:spLocks noChangeArrowheads="1"/>
          </p:cNvSpPr>
          <p:nvPr/>
        </p:nvSpPr>
        <p:spPr bwMode="auto">
          <a:xfrm>
            <a:off x="7315200" y="30480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001</a:t>
            </a:r>
          </a:p>
        </p:txBody>
      </p:sp>
      <p:sp>
        <p:nvSpPr>
          <p:cNvPr id="37918" name="Text Box 30"/>
          <p:cNvSpPr txBox="1">
            <a:spLocks noChangeArrowheads="1"/>
          </p:cNvSpPr>
          <p:nvPr/>
        </p:nvSpPr>
        <p:spPr bwMode="auto">
          <a:xfrm>
            <a:off x="8305800" y="3048000"/>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CC99"/>
                </a:solidFill>
              </a:rPr>
              <a:t>1</a:t>
            </a:r>
          </a:p>
        </p:txBody>
      </p:sp>
      <p:sp>
        <p:nvSpPr>
          <p:cNvPr id="37919" name="Text Box 31"/>
          <p:cNvSpPr txBox="1">
            <a:spLocks noChangeArrowheads="1"/>
          </p:cNvSpPr>
          <p:nvPr/>
        </p:nvSpPr>
        <p:spPr bwMode="auto">
          <a:xfrm>
            <a:off x="3124200" y="38862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0000</a:t>
            </a:r>
          </a:p>
        </p:txBody>
      </p:sp>
      <p:sp>
        <p:nvSpPr>
          <p:cNvPr id="37920" name="Text Box 32"/>
          <p:cNvSpPr txBox="1">
            <a:spLocks noChangeArrowheads="1"/>
          </p:cNvSpPr>
          <p:nvPr/>
        </p:nvSpPr>
        <p:spPr bwMode="auto">
          <a:xfrm>
            <a:off x="5105400" y="38862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101</a:t>
            </a:r>
          </a:p>
        </p:txBody>
      </p:sp>
      <p:sp>
        <p:nvSpPr>
          <p:cNvPr id="37921" name="Text Box 33"/>
          <p:cNvSpPr txBox="1">
            <a:spLocks noChangeArrowheads="1"/>
          </p:cNvSpPr>
          <p:nvPr/>
        </p:nvSpPr>
        <p:spPr bwMode="auto">
          <a:xfrm>
            <a:off x="4070350" y="38862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0001</a:t>
            </a:r>
          </a:p>
        </p:txBody>
      </p:sp>
      <p:sp>
        <p:nvSpPr>
          <p:cNvPr id="37922" name="Text Box 34"/>
          <p:cNvSpPr txBox="1">
            <a:spLocks noChangeArrowheads="1"/>
          </p:cNvSpPr>
          <p:nvPr/>
        </p:nvSpPr>
        <p:spPr bwMode="auto">
          <a:xfrm>
            <a:off x="6099175" y="38862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a:t>
            </a:r>
          </a:p>
        </p:txBody>
      </p:sp>
      <p:sp>
        <p:nvSpPr>
          <p:cNvPr id="37923" name="Text Box 35"/>
          <p:cNvSpPr txBox="1">
            <a:spLocks noChangeArrowheads="1"/>
          </p:cNvSpPr>
          <p:nvPr/>
        </p:nvSpPr>
        <p:spPr bwMode="auto">
          <a:xfrm>
            <a:off x="7318375" y="38862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001</a:t>
            </a:r>
          </a:p>
        </p:txBody>
      </p:sp>
      <p:sp>
        <p:nvSpPr>
          <p:cNvPr id="37924" name="Text Box 36"/>
          <p:cNvSpPr txBox="1">
            <a:spLocks noChangeArrowheads="1"/>
          </p:cNvSpPr>
          <p:nvPr/>
        </p:nvSpPr>
        <p:spPr bwMode="auto">
          <a:xfrm>
            <a:off x="8359775" y="3886200"/>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p:txBody>
      </p:sp>
      <p:sp>
        <p:nvSpPr>
          <p:cNvPr id="37925" name="Text Box 37"/>
          <p:cNvSpPr txBox="1">
            <a:spLocks noChangeArrowheads="1"/>
          </p:cNvSpPr>
          <p:nvPr/>
        </p:nvSpPr>
        <p:spPr bwMode="auto">
          <a:xfrm>
            <a:off x="4038600" y="45720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0000</a:t>
            </a:r>
          </a:p>
        </p:txBody>
      </p:sp>
      <p:sp>
        <p:nvSpPr>
          <p:cNvPr id="37926" name="Text Box 38"/>
          <p:cNvSpPr txBox="1">
            <a:spLocks noChangeArrowheads="1"/>
          </p:cNvSpPr>
          <p:nvPr/>
        </p:nvSpPr>
        <p:spPr bwMode="auto">
          <a:xfrm>
            <a:off x="5105400" y="45720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a:t>
            </a:r>
          </a:p>
        </p:txBody>
      </p:sp>
      <p:sp>
        <p:nvSpPr>
          <p:cNvPr id="37927" name="Text Box 39"/>
          <p:cNvSpPr txBox="1">
            <a:spLocks noChangeArrowheads="1"/>
          </p:cNvSpPr>
          <p:nvPr/>
        </p:nvSpPr>
        <p:spPr bwMode="auto">
          <a:xfrm>
            <a:off x="6100763" y="45720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a:t>
            </a:r>
          </a:p>
        </p:txBody>
      </p:sp>
      <p:sp>
        <p:nvSpPr>
          <p:cNvPr id="37928" name="Text Box 40"/>
          <p:cNvSpPr txBox="1">
            <a:spLocks noChangeArrowheads="1"/>
          </p:cNvSpPr>
          <p:nvPr/>
        </p:nvSpPr>
        <p:spPr bwMode="auto">
          <a:xfrm>
            <a:off x="7286625" y="45720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100</a:t>
            </a:r>
          </a:p>
        </p:txBody>
      </p:sp>
      <p:sp>
        <p:nvSpPr>
          <p:cNvPr id="37929" name="Text Box 41"/>
          <p:cNvSpPr txBox="1">
            <a:spLocks noChangeArrowheads="1"/>
          </p:cNvSpPr>
          <p:nvPr/>
        </p:nvSpPr>
        <p:spPr bwMode="auto">
          <a:xfrm>
            <a:off x="8382000" y="4572000"/>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p:txBody>
      </p:sp>
      <p:sp>
        <p:nvSpPr>
          <p:cNvPr id="37930" name="Text Box 42"/>
          <p:cNvSpPr txBox="1">
            <a:spLocks noChangeArrowheads="1"/>
          </p:cNvSpPr>
          <p:nvPr/>
        </p:nvSpPr>
        <p:spPr bwMode="auto">
          <a:xfrm>
            <a:off x="3419475" y="4581525"/>
            <a:ext cx="2682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t>
            </a:r>
          </a:p>
        </p:txBody>
      </p:sp>
      <p:sp>
        <p:nvSpPr>
          <p:cNvPr id="37931" name="Text Box 43"/>
          <p:cNvSpPr txBox="1">
            <a:spLocks noChangeArrowheads="1"/>
          </p:cNvSpPr>
          <p:nvPr/>
        </p:nvSpPr>
        <p:spPr bwMode="auto">
          <a:xfrm>
            <a:off x="3114675" y="53340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0000</a:t>
            </a:r>
          </a:p>
        </p:txBody>
      </p:sp>
      <p:sp>
        <p:nvSpPr>
          <p:cNvPr id="37932" name="Text Box 44"/>
          <p:cNvSpPr txBox="1">
            <a:spLocks noChangeArrowheads="1"/>
          </p:cNvSpPr>
          <p:nvPr/>
        </p:nvSpPr>
        <p:spPr bwMode="auto">
          <a:xfrm>
            <a:off x="5095875" y="53340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010</a:t>
            </a:r>
          </a:p>
        </p:txBody>
      </p:sp>
      <p:sp>
        <p:nvSpPr>
          <p:cNvPr id="37933" name="Text Box 45"/>
          <p:cNvSpPr txBox="1">
            <a:spLocks noChangeArrowheads="1"/>
          </p:cNvSpPr>
          <p:nvPr/>
        </p:nvSpPr>
        <p:spPr bwMode="auto">
          <a:xfrm>
            <a:off x="4060825" y="53340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0001</a:t>
            </a:r>
          </a:p>
        </p:txBody>
      </p:sp>
      <p:sp>
        <p:nvSpPr>
          <p:cNvPr id="37934" name="Text Box 46"/>
          <p:cNvSpPr txBox="1">
            <a:spLocks noChangeArrowheads="1"/>
          </p:cNvSpPr>
          <p:nvPr/>
        </p:nvSpPr>
        <p:spPr bwMode="auto">
          <a:xfrm>
            <a:off x="6103938" y="53340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100</a:t>
            </a:r>
          </a:p>
        </p:txBody>
      </p:sp>
      <p:sp>
        <p:nvSpPr>
          <p:cNvPr id="37935" name="Text Box 47"/>
          <p:cNvSpPr txBox="1">
            <a:spLocks noChangeArrowheads="1"/>
          </p:cNvSpPr>
          <p:nvPr/>
        </p:nvSpPr>
        <p:spPr bwMode="auto">
          <a:xfrm>
            <a:off x="7294563" y="53340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001</a:t>
            </a:r>
          </a:p>
        </p:txBody>
      </p:sp>
      <p:sp>
        <p:nvSpPr>
          <p:cNvPr id="37936" name="Text Box 48"/>
          <p:cNvSpPr txBox="1">
            <a:spLocks noChangeArrowheads="1"/>
          </p:cNvSpPr>
          <p:nvPr/>
        </p:nvSpPr>
        <p:spPr bwMode="auto">
          <a:xfrm>
            <a:off x="8350250" y="5334000"/>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p:txBody>
      </p:sp>
      <p:sp>
        <p:nvSpPr>
          <p:cNvPr id="37937" name="Text Box 49"/>
          <p:cNvSpPr txBox="1">
            <a:spLocks noChangeArrowheads="1"/>
          </p:cNvSpPr>
          <p:nvPr/>
        </p:nvSpPr>
        <p:spPr bwMode="auto">
          <a:xfrm>
            <a:off x="169493" y="5941368"/>
            <a:ext cx="1962397" cy="4616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dirty="0">
                <a:solidFill>
                  <a:srgbClr val="000000"/>
                </a:solidFill>
              </a:rPr>
              <a:t>R0</a:t>
            </a:r>
            <a:r>
              <a:rPr kumimoji="1" lang="en-US" altLang="zh-CN" sz="2400" b="1" dirty="0">
                <a:solidFill>
                  <a:srgbClr val="000000"/>
                </a:solidFill>
                <a:sym typeface="Symbol" charset="2"/>
              </a:rPr>
              <a:t></a:t>
            </a:r>
            <a:r>
              <a:rPr kumimoji="1" lang="en-US" altLang="zh-CN" sz="2400" b="1" dirty="0">
                <a:solidFill>
                  <a:srgbClr val="000000"/>
                </a:solidFill>
              </a:rPr>
              <a:t>R0</a:t>
            </a:r>
            <a:r>
              <a:rPr lang="ar-SA" altLang="zh-CN" sz="2400" b="1" dirty="0">
                <a:ea typeface="Arial Unicode MS" charset="0"/>
              </a:rPr>
              <a:t> ٧ </a:t>
            </a:r>
            <a:r>
              <a:rPr kumimoji="1" lang="en-US" altLang="zh-CN" sz="2400" b="1" dirty="0">
                <a:solidFill>
                  <a:srgbClr val="000000"/>
                </a:solidFill>
              </a:rPr>
              <a:t>R1</a:t>
            </a:r>
          </a:p>
        </p:txBody>
      </p:sp>
      <p:sp>
        <p:nvSpPr>
          <p:cNvPr id="37938" name="Rectangle 50"/>
          <p:cNvSpPr>
            <a:spLocks noChangeArrowheads="1"/>
          </p:cNvSpPr>
          <p:nvPr/>
        </p:nvSpPr>
        <p:spPr bwMode="auto">
          <a:xfrm>
            <a:off x="1981200" y="5943600"/>
            <a:ext cx="9683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sym typeface="Symbol" charset="2"/>
              </a:rPr>
              <a:t>Y F</a:t>
            </a:r>
            <a:endParaRPr kumimoji="1" lang="en-US" altLang="zh-CN" sz="2400" b="1">
              <a:solidFill>
                <a:srgbClr val="000000"/>
              </a:solidFill>
            </a:endParaRPr>
          </a:p>
        </p:txBody>
      </p:sp>
      <p:sp>
        <p:nvSpPr>
          <p:cNvPr id="37939" name="Text Box 51"/>
          <p:cNvSpPr txBox="1">
            <a:spLocks noChangeArrowheads="1"/>
          </p:cNvSpPr>
          <p:nvPr/>
        </p:nvSpPr>
        <p:spPr bwMode="auto">
          <a:xfrm>
            <a:off x="3117850" y="59436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0000</a:t>
            </a:r>
          </a:p>
        </p:txBody>
      </p:sp>
      <p:sp>
        <p:nvSpPr>
          <p:cNvPr id="37940" name="Text Box 52"/>
          <p:cNvSpPr txBox="1">
            <a:spLocks noChangeArrowheads="1"/>
          </p:cNvSpPr>
          <p:nvPr/>
        </p:nvSpPr>
        <p:spPr bwMode="auto">
          <a:xfrm>
            <a:off x="5127625" y="59436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011</a:t>
            </a:r>
          </a:p>
        </p:txBody>
      </p:sp>
      <p:sp>
        <p:nvSpPr>
          <p:cNvPr id="37941" name="Text Box 53"/>
          <p:cNvSpPr txBox="1">
            <a:spLocks noChangeArrowheads="1"/>
          </p:cNvSpPr>
          <p:nvPr/>
        </p:nvSpPr>
        <p:spPr bwMode="auto">
          <a:xfrm>
            <a:off x="4092575" y="59436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0001</a:t>
            </a:r>
          </a:p>
        </p:txBody>
      </p:sp>
      <p:sp>
        <p:nvSpPr>
          <p:cNvPr id="37942" name="Text Box 54"/>
          <p:cNvSpPr txBox="1">
            <a:spLocks noChangeArrowheads="1"/>
          </p:cNvSpPr>
          <p:nvPr/>
        </p:nvSpPr>
        <p:spPr bwMode="auto">
          <a:xfrm>
            <a:off x="6107113" y="59436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100</a:t>
            </a:r>
          </a:p>
        </p:txBody>
      </p:sp>
      <p:sp>
        <p:nvSpPr>
          <p:cNvPr id="37943" name="Text Box 55"/>
          <p:cNvSpPr txBox="1">
            <a:spLocks noChangeArrowheads="1"/>
          </p:cNvSpPr>
          <p:nvPr/>
        </p:nvSpPr>
        <p:spPr bwMode="auto">
          <a:xfrm>
            <a:off x="7308850" y="59436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001</a:t>
            </a:r>
          </a:p>
        </p:txBody>
      </p:sp>
      <p:sp>
        <p:nvSpPr>
          <p:cNvPr id="37944" name="Text Box 56"/>
          <p:cNvSpPr txBox="1">
            <a:spLocks noChangeArrowheads="1"/>
          </p:cNvSpPr>
          <p:nvPr/>
        </p:nvSpPr>
        <p:spPr bwMode="auto">
          <a:xfrm>
            <a:off x="8382000" y="5943600"/>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p:txBody>
      </p:sp>
      <p:sp>
        <p:nvSpPr>
          <p:cNvPr id="37945" name="Line 57"/>
          <p:cNvSpPr>
            <a:spLocks noChangeShapeType="1"/>
          </p:cNvSpPr>
          <p:nvPr/>
        </p:nvSpPr>
        <p:spPr bwMode="auto">
          <a:xfrm>
            <a:off x="381000" y="1371600"/>
            <a:ext cx="84582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7946" name="Line 58"/>
          <p:cNvSpPr>
            <a:spLocks noChangeShapeType="1"/>
          </p:cNvSpPr>
          <p:nvPr/>
        </p:nvSpPr>
        <p:spPr bwMode="auto">
          <a:xfrm>
            <a:off x="3048000" y="1828800"/>
            <a:ext cx="5715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F55EF190-1535-D64E-88F1-64D43D630072}"/>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31</a:t>
            </a:fld>
            <a:endParaRPr lang="en-US" altLang="zh-CN">
              <a:solidFill>
                <a:srgbClr val="000000"/>
              </a:solidFill>
            </a:endParaRPr>
          </a:p>
        </p:txBody>
      </p:sp>
    </p:spTree>
    <p:extLst>
      <p:ext uri="{BB962C8B-B14F-4D97-AF65-F5344CB8AC3E}">
        <p14:creationId xmlns:p14="http://schemas.microsoft.com/office/powerpoint/2010/main" val="1571863143"/>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p:cNvSpPr>
            <a:spLocks noGrp="1" noChangeArrowheads="1"/>
          </p:cNvSpPr>
          <p:nvPr>
            <p:ph type="title"/>
          </p:nvPr>
        </p:nvSpPr>
        <p:spPr>
          <a:xfrm>
            <a:off x="609600" y="228600"/>
            <a:ext cx="7707313" cy="990600"/>
          </a:xfrm>
        </p:spPr>
        <p:txBody>
          <a:bodyPr/>
          <a:lstStyle/>
          <a:p>
            <a:pPr eaLnBrk="1" hangingPunct="1"/>
            <a:r>
              <a:rPr lang="zh-CN" altLang="en-US" b="1"/>
              <a:t>入出信号及引脚</a:t>
            </a:r>
            <a:endParaRPr lang="zh-CN" altLang="en-US"/>
          </a:p>
        </p:txBody>
      </p:sp>
      <p:sp>
        <p:nvSpPr>
          <p:cNvPr id="38915" name="Rectangle 3"/>
          <p:cNvSpPr>
            <a:spLocks noChangeArrowheads="1"/>
          </p:cNvSpPr>
          <p:nvPr/>
        </p:nvSpPr>
        <p:spPr bwMode="auto">
          <a:xfrm>
            <a:off x="2133600" y="2971800"/>
            <a:ext cx="4419600" cy="1981200"/>
          </a:xfrm>
          <a:prstGeom prst="rect">
            <a:avLst/>
          </a:prstGeom>
          <a:solidFill>
            <a:srgbClr val="FFFF99"/>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16" name="Line 4"/>
          <p:cNvSpPr>
            <a:spLocks noChangeShapeType="1"/>
          </p:cNvSpPr>
          <p:nvPr/>
        </p:nvSpPr>
        <p:spPr bwMode="auto">
          <a:xfrm flipH="1">
            <a:off x="6553200" y="33528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17" name="Line 5"/>
          <p:cNvSpPr>
            <a:spLocks noChangeShapeType="1"/>
          </p:cNvSpPr>
          <p:nvPr/>
        </p:nvSpPr>
        <p:spPr bwMode="auto">
          <a:xfrm flipH="1">
            <a:off x="1447800" y="38862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18" name="Line 6"/>
          <p:cNvSpPr>
            <a:spLocks noChangeShapeType="1"/>
          </p:cNvSpPr>
          <p:nvPr/>
        </p:nvSpPr>
        <p:spPr bwMode="auto">
          <a:xfrm flipH="1">
            <a:off x="1447800" y="36576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19" name="Line 7"/>
          <p:cNvSpPr>
            <a:spLocks noChangeShapeType="1"/>
          </p:cNvSpPr>
          <p:nvPr/>
        </p:nvSpPr>
        <p:spPr bwMode="auto">
          <a:xfrm flipH="1">
            <a:off x="1447800" y="34290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0" name="Line 8"/>
          <p:cNvSpPr>
            <a:spLocks noChangeShapeType="1"/>
          </p:cNvSpPr>
          <p:nvPr/>
        </p:nvSpPr>
        <p:spPr bwMode="auto">
          <a:xfrm flipH="1">
            <a:off x="1447800" y="32004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1" name="Line 9"/>
          <p:cNvSpPr>
            <a:spLocks noChangeShapeType="1"/>
          </p:cNvSpPr>
          <p:nvPr/>
        </p:nvSpPr>
        <p:spPr bwMode="auto">
          <a:xfrm flipH="1">
            <a:off x="6553200" y="4495800"/>
            <a:ext cx="609600" cy="0"/>
          </a:xfrm>
          <a:prstGeom prst="line">
            <a:avLst/>
          </a:prstGeom>
          <a:noFill/>
          <a:ln w="38100">
            <a:solidFill>
              <a:srgbClr val="3333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2" name="Line 10"/>
          <p:cNvSpPr>
            <a:spLocks noChangeShapeType="1"/>
          </p:cNvSpPr>
          <p:nvPr/>
        </p:nvSpPr>
        <p:spPr bwMode="auto">
          <a:xfrm flipH="1">
            <a:off x="6553200" y="4800600"/>
            <a:ext cx="838200" cy="0"/>
          </a:xfrm>
          <a:prstGeom prst="line">
            <a:avLst/>
          </a:prstGeom>
          <a:noFill/>
          <a:ln w="38100">
            <a:solidFill>
              <a:srgbClr val="3333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3" name="Line 11"/>
          <p:cNvSpPr>
            <a:spLocks noChangeShapeType="1"/>
          </p:cNvSpPr>
          <p:nvPr/>
        </p:nvSpPr>
        <p:spPr bwMode="auto">
          <a:xfrm flipH="1">
            <a:off x="1447800" y="4724400"/>
            <a:ext cx="687388" cy="0"/>
          </a:xfrm>
          <a:prstGeom prst="line">
            <a:avLst/>
          </a:prstGeom>
          <a:noFill/>
          <a:ln w="38100">
            <a:solidFill>
              <a:srgbClr val="3333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4" name="Line 12"/>
          <p:cNvSpPr>
            <a:spLocks noChangeShapeType="1"/>
          </p:cNvSpPr>
          <p:nvPr/>
        </p:nvSpPr>
        <p:spPr bwMode="auto">
          <a:xfrm flipH="1">
            <a:off x="1600200" y="4419600"/>
            <a:ext cx="534988" cy="0"/>
          </a:xfrm>
          <a:prstGeom prst="line">
            <a:avLst/>
          </a:prstGeom>
          <a:noFill/>
          <a:ln w="38100">
            <a:solidFill>
              <a:srgbClr val="3333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5" name="AutoShape 13"/>
          <p:cNvSpPr>
            <a:spLocks noChangeArrowheads="1"/>
          </p:cNvSpPr>
          <p:nvPr/>
        </p:nvSpPr>
        <p:spPr bwMode="auto">
          <a:xfrm>
            <a:off x="3886200" y="2133600"/>
            <a:ext cx="457200" cy="838200"/>
          </a:xfrm>
          <a:prstGeom prst="upArrow">
            <a:avLst>
              <a:gd name="adj1" fmla="val 50000"/>
              <a:gd name="adj2" fmla="val 45833"/>
            </a:avLst>
          </a:prstGeom>
          <a:noFill/>
          <a:ln w="28575">
            <a:solidFill>
              <a:srgbClr val="3333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6" name="AutoShape 14"/>
          <p:cNvSpPr>
            <a:spLocks noChangeArrowheads="1"/>
          </p:cNvSpPr>
          <p:nvPr/>
        </p:nvSpPr>
        <p:spPr bwMode="auto">
          <a:xfrm>
            <a:off x="3810000" y="4953000"/>
            <a:ext cx="457200" cy="1066800"/>
          </a:xfrm>
          <a:prstGeom prst="upArrow">
            <a:avLst>
              <a:gd name="adj1" fmla="val 50000"/>
              <a:gd name="adj2" fmla="val 58333"/>
            </a:avLst>
          </a:prstGeom>
          <a:noFill/>
          <a:ln w="28575">
            <a:solidFill>
              <a:srgbClr val="3333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7" name="AutoShape 15"/>
          <p:cNvSpPr>
            <a:spLocks noChangeArrowheads="1"/>
          </p:cNvSpPr>
          <p:nvPr/>
        </p:nvSpPr>
        <p:spPr bwMode="auto">
          <a:xfrm>
            <a:off x="2286000" y="4953000"/>
            <a:ext cx="152400" cy="533400"/>
          </a:xfrm>
          <a:prstGeom prst="upArrow">
            <a:avLst>
              <a:gd name="adj1" fmla="val 50000"/>
              <a:gd name="adj2" fmla="val 875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8" name="AutoShape 16"/>
          <p:cNvSpPr>
            <a:spLocks noChangeArrowheads="1"/>
          </p:cNvSpPr>
          <p:nvPr/>
        </p:nvSpPr>
        <p:spPr bwMode="auto">
          <a:xfrm>
            <a:off x="3276600" y="4953000"/>
            <a:ext cx="152400" cy="533400"/>
          </a:xfrm>
          <a:prstGeom prst="upArrow">
            <a:avLst>
              <a:gd name="adj1" fmla="val 50000"/>
              <a:gd name="adj2" fmla="val 875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29" name="Line 17"/>
          <p:cNvSpPr>
            <a:spLocks noChangeShapeType="1"/>
          </p:cNvSpPr>
          <p:nvPr/>
        </p:nvSpPr>
        <p:spPr bwMode="auto">
          <a:xfrm>
            <a:off x="4800600" y="2438400"/>
            <a:ext cx="0" cy="5334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30" name="AutoShape 18"/>
          <p:cNvSpPr>
            <a:spLocks noChangeArrowheads="1"/>
          </p:cNvSpPr>
          <p:nvPr/>
        </p:nvSpPr>
        <p:spPr bwMode="auto">
          <a:xfrm>
            <a:off x="4572000" y="4953000"/>
            <a:ext cx="152400" cy="533400"/>
          </a:xfrm>
          <a:prstGeom prst="upArrow">
            <a:avLst>
              <a:gd name="adj1" fmla="val 50000"/>
              <a:gd name="adj2" fmla="val 875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31" name="AutoShape 19"/>
          <p:cNvSpPr>
            <a:spLocks noChangeArrowheads="1"/>
          </p:cNvSpPr>
          <p:nvPr/>
        </p:nvSpPr>
        <p:spPr bwMode="auto">
          <a:xfrm>
            <a:off x="5410200" y="4953000"/>
            <a:ext cx="152400" cy="762000"/>
          </a:xfrm>
          <a:prstGeom prst="upArrow">
            <a:avLst>
              <a:gd name="adj1" fmla="val 50000"/>
              <a:gd name="adj2" fmla="val 1250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32" name="AutoShape 20"/>
          <p:cNvSpPr>
            <a:spLocks noChangeArrowheads="1"/>
          </p:cNvSpPr>
          <p:nvPr/>
        </p:nvSpPr>
        <p:spPr bwMode="auto">
          <a:xfrm>
            <a:off x="6172200" y="4953000"/>
            <a:ext cx="152400" cy="533400"/>
          </a:xfrm>
          <a:prstGeom prst="upArrow">
            <a:avLst>
              <a:gd name="adj1" fmla="val 50000"/>
              <a:gd name="adj2" fmla="val 875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33" name="Line 21"/>
          <p:cNvSpPr>
            <a:spLocks noChangeShapeType="1"/>
          </p:cNvSpPr>
          <p:nvPr/>
        </p:nvSpPr>
        <p:spPr bwMode="auto">
          <a:xfrm flipV="1">
            <a:off x="3048000" y="2438400"/>
            <a:ext cx="0" cy="533400"/>
          </a:xfrm>
          <a:prstGeom prst="line">
            <a:avLst/>
          </a:prstGeom>
          <a:noFill/>
          <a:ln w="38100">
            <a:solidFill>
              <a:srgbClr val="FF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34" name="Text Box 22"/>
          <p:cNvSpPr txBox="1">
            <a:spLocks noChangeArrowheads="1"/>
          </p:cNvSpPr>
          <p:nvPr/>
        </p:nvSpPr>
        <p:spPr bwMode="auto">
          <a:xfrm>
            <a:off x="3429000" y="1524000"/>
            <a:ext cx="1676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Y3~Y0</a:t>
            </a:r>
            <a:endParaRPr kumimoji="1" lang="en-US" altLang="zh-CN" b="1">
              <a:solidFill>
                <a:srgbClr val="000000"/>
              </a:solidFill>
            </a:endParaRPr>
          </a:p>
        </p:txBody>
      </p:sp>
      <p:sp>
        <p:nvSpPr>
          <p:cNvPr id="38935" name="Text Box 23"/>
          <p:cNvSpPr txBox="1">
            <a:spLocks noChangeArrowheads="1"/>
          </p:cNvSpPr>
          <p:nvPr/>
        </p:nvSpPr>
        <p:spPr bwMode="auto">
          <a:xfrm>
            <a:off x="3352800" y="5943600"/>
            <a:ext cx="1676400" cy="528638"/>
          </a:xfrm>
          <a:prstGeom prst="rect">
            <a:avLst/>
          </a:prstGeom>
          <a:noFill/>
          <a:ln w="9525">
            <a:solidFill>
              <a:srgbClr val="FFFF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D3~D0</a:t>
            </a:r>
            <a:endParaRPr kumimoji="1" lang="en-US" altLang="zh-CN" b="1">
              <a:solidFill>
                <a:srgbClr val="000000"/>
              </a:solidFill>
            </a:endParaRPr>
          </a:p>
        </p:txBody>
      </p:sp>
      <p:sp>
        <p:nvSpPr>
          <p:cNvPr id="38936" name="Text Box 24"/>
          <p:cNvSpPr txBox="1">
            <a:spLocks noChangeArrowheads="1"/>
          </p:cNvSpPr>
          <p:nvPr/>
        </p:nvSpPr>
        <p:spPr bwMode="auto">
          <a:xfrm>
            <a:off x="304800" y="4114800"/>
            <a:ext cx="14478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RAM3</a:t>
            </a:r>
            <a:endParaRPr kumimoji="1" lang="en-US" altLang="zh-CN" b="1">
              <a:solidFill>
                <a:srgbClr val="000000"/>
              </a:solidFill>
            </a:endParaRPr>
          </a:p>
        </p:txBody>
      </p:sp>
      <p:sp>
        <p:nvSpPr>
          <p:cNvPr id="38937" name="Text Box 25"/>
          <p:cNvSpPr txBox="1">
            <a:spLocks noChangeArrowheads="1"/>
          </p:cNvSpPr>
          <p:nvPr/>
        </p:nvSpPr>
        <p:spPr bwMode="auto">
          <a:xfrm>
            <a:off x="533400" y="4572000"/>
            <a:ext cx="914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Q3</a:t>
            </a:r>
            <a:endParaRPr kumimoji="1" lang="en-US" altLang="zh-CN" b="1">
              <a:solidFill>
                <a:srgbClr val="000000"/>
              </a:solidFill>
            </a:endParaRPr>
          </a:p>
        </p:txBody>
      </p:sp>
      <p:sp>
        <p:nvSpPr>
          <p:cNvPr id="38938" name="Text Box 26"/>
          <p:cNvSpPr txBox="1">
            <a:spLocks noChangeArrowheads="1"/>
          </p:cNvSpPr>
          <p:nvPr/>
        </p:nvSpPr>
        <p:spPr bwMode="auto">
          <a:xfrm>
            <a:off x="7086600" y="4191000"/>
            <a:ext cx="13716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RAM0</a:t>
            </a:r>
            <a:endParaRPr kumimoji="1" lang="en-US" altLang="zh-CN" b="1">
              <a:solidFill>
                <a:srgbClr val="000000"/>
              </a:solidFill>
            </a:endParaRPr>
          </a:p>
        </p:txBody>
      </p:sp>
      <p:sp>
        <p:nvSpPr>
          <p:cNvPr id="38939" name="Text Box 27"/>
          <p:cNvSpPr txBox="1">
            <a:spLocks noChangeArrowheads="1"/>
          </p:cNvSpPr>
          <p:nvPr/>
        </p:nvSpPr>
        <p:spPr bwMode="auto">
          <a:xfrm>
            <a:off x="7467600" y="4648200"/>
            <a:ext cx="762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Q0</a:t>
            </a:r>
            <a:endParaRPr kumimoji="1" lang="en-US" altLang="zh-CN" b="1">
              <a:solidFill>
                <a:srgbClr val="000000"/>
              </a:solidFill>
            </a:endParaRPr>
          </a:p>
        </p:txBody>
      </p:sp>
      <p:sp>
        <p:nvSpPr>
          <p:cNvPr id="38940" name="Text Box 28"/>
          <p:cNvSpPr txBox="1">
            <a:spLocks noChangeArrowheads="1"/>
          </p:cNvSpPr>
          <p:nvPr/>
        </p:nvSpPr>
        <p:spPr bwMode="auto">
          <a:xfrm>
            <a:off x="2209800" y="2057400"/>
            <a:ext cx="762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CP</a:t>
            </a:r>
            <a:endParaRPr kumimoji="1" lang="en-US" altLang="zh-CN" b="1">
              <a:solidFill>
                <a:srgbClr val="000000"/>
              </a:solidFill>
            </a:endParaRPr>
          </a:p>
        </p:txBody>
      </p:sp>
      <p:sp>
        <p:nvSpPr>
          <p:cNvPr id="38941" name="Text Box 29"/>
          <p:cNvSpPr txBox="1">
            <a:spLocks noChangeArrowheads="1"/>
          </p:cNvSpPr>
          <p:nvPr/>
        </p:nvSpPr>
        <p:spPr bwMode="auto">
          <a:xfrm>
            <a:off x="4648200" y="2057400"/>
            <a:ext cx="9906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OE</a:t>
            </a:r>
            <a:endParaRPr kumimoji="1" lang="en-US" altLang="zh-CN" b="1">
              <a:solidFill>
                <a:srgbClr val="000000"/>
              </a:solidFill>
            </a:endParaRPr>
          </a:p>
        </p:txBody>
      </p:sp>
      <p:sp>
        <p:nvSpPr>
          <p:cNvPr id="38942" name="Line 30"/>
          <p:cNvSpPr>
            <a:spLocks noChangeShapeType="1"/>
          </p:cNvSpPr>
          <p:nvPr/>
        </p:nvSpPr>
        <p:spPr bwMode="auto">
          <a:xfrm>
            <a:off x="4876800" y="2133600"/>
            <a:ext cx="533400" cy="0"/>
          </a:xfrm>
          <a:prstGeom prst="line">
            <a:avLst/>
          </a:prstGeom>
          <a:noFill/>
          <a:ln w="381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38943" name="Text Box 31"/>
          <p:cNvSpPr txBox="1">
            <a:spLocks noChangeArrowheads="1"/>
          </p:cNvSpPr>
          <p:nvPr/>
        </p:nvSpPr>
        <p:spPr bwMode="auto">
          <a:xfrm>
            <a:off x="7239000" y="3124200"/>
            <a:ext cx="914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Cn</a:t>
            </a:r>
            <a:endParaRPr kumimoji="1" lang="en-US" altLang="zh-CN" b="1">
              <a:solidFill>
                <a:srgbClr val="000000"/>
              </a:solidFill>
            </a:endParaRPr>
          </a:p>
        </p:txBody>
      </p:sp>
      <p:sp>
        <p:nvSpPr>
          <p:cNvPr id="38944" name="Text Box 32"/>
          <p:cNvSpPr txBox="1">
            <a:spLocks noChangeArrowheads="1"/>
          </p:cNvSpPr>
          <p:nvPr/>
        </p:nvSpPr>
        <p:spPr bwMode="auto">
          <a:xfrm>
            <a:off x="381000" y="2628900"/>
            <a:ext cx="1143000" cy="1592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lnSpc>
                <a:spcPct val="50000"/>
              </a:lnSpc>
              <a:spcBef>
                <a:spcPct val="50000"/>
              </a:spcBef>
              <a:spcAft>
                <a:spcPct val="0"/>
              </a:spcAft>
              <a:defRPr/>
            </a:pPr>
            <a:r>
              <a:rPr kumimoji="1" lang="en-US" altLang="zh-CN" sz="2800" b="1">
                <a:solidFill>
                  <a:srgbClr val="3333FF"/>
                </a:solidFill>
              </a:rPr>
              <a:t>Cn+4</a:t>
            </a:r>
          </a:p>
          <a:p>
            <a:pPr algn="ctr" fontAlgn="base">
              <a:lnSpc>
                <a:spcPct val="50000"/>
              </a:lnSpc>
              <a:spcBef>
                <a:spcPct val="50000"/>
              </a:spcBef>
              <a:spcAft>
                <a:spcPct val="0"/>
              </a:spcAft>
              <a:defRPr/>
            </a:pPr>
            <a:r>
              <a:rPr kumimoji="1" lang="en-US" altLang="zh-CN" sz="2800" b="1">
                <a:solidFill>
                  <a:srgbClr val="3333FF"/>
                </a:solidFill>
              </a:rPr>
              <a:t>F=0</a:t>
            </a:r>
          </a:p>
          <a:p>
            <a:pPr algn="ctr" fontAlgn="base">
              <a:lnSpc>
                <a:spcPct val="50000"/>
              </a:lnSpc>
              <a:spcBef>
                <a:spcPct val="50000"/>
              </a:spcBef>
              <a:spcAft>
                <a:spcPct val="0"/>
              </a:spcAft>
              <a:defRPr/>
            </a:pPr>
            <a:r>
              <a:rPr kumimoji="1" lang="en-US" altLang="zh-CN" sz="2800" b="1">
                <a:solidFill>
                  <a:srgbClr val="3333FF"/>
                </a:solidFill>
              </a:rPr>
              <a:t>Over</a:t>
            </a:r>
          </a:p>
          <a:p>
            <a:pPr algn="ctr" fontAlgn="base">
              <a:lnSpc>
                <a:spcPct val="50000"/>
              </a:lnSpc>
              <a:spcBef>
                <a:spcPct val="50000"/>
              </a:spcBef>
              <a:spcAft>
                <a:spcPct val="0"/>
              </a:spcAft>
              <a:defRPr/>
            </a:pPr>
            <a:r>
              <a:rPr kumimoji="1" lang="en-US" altLang="zh-CN" sz="2800" b="1">
                <a:solidFill>
                  <a:srgbClr val="3333FF"/>
                </a:solidFill>
              </a:rPr>
              <a:t>F3</a:t>
            </a:r>
            <a:endParaRPr kumimoji="1" lang="en-US" altLang="zh-CN" b="1">
              <a:solidFill>
                <a:srgbClr val="000000"/>
              </a:solidFill>
            </a:endParaRPr>
          </a:p>
        </p:txBody>
      </p:sp>
      <p:sp>
        <p:nvSpPr>
          <p:cNvPr id="38945" name="Rectangle 33"/>
          <p:cNvSpPr>
            <a:spLocks noChangeArrowheads="1"/>
          </p:cNvSpPr>
          <p:nvPr/>
        </p:nvSpPr>
        <p:spPr bwMode="auto">
          <a:xfrm>
            <a:off x="3460750" y="3657600"/>
            <a:ext cx="180975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fontAlgn="base">
              <a:spcBef>
                <a:spcPct val="0"/>
              </a:spcBef>
              <a:spcAft>
                <a:spcPct val="0"/>
              </a:spcAft>
              <a:defRPr/>
            </a:pPr>
            <a:r>
              <a:rPr kumimoji="1" lang="en-US" altLang="zh-CN" sz="3600" b="1">
                <a:solidFill>
                  <a:srgbClr val="000000"/>
                </a:solidFill>
              </a:rPr>
              <a:t>Am2901</a:t>
            </a:r>
            <a:endParaRPr kumimoji="1" lang="en-US" altLang="zh-CN" sz="2400" b="1">
              <a:solidFill>
                <a:srgbClr val="000000"/>
              </a:solidFill>
            </a:endParaRPr>
          </a:p>
        </p:txBody>
      </p:sp>
      <p:sp>
        <p:nvSpPr>
          <p:cNvPr id="38946" name="Text Box 34"/>
          <p:cNvSpPr txBox="1">
            <a:spLocks noChangeArrowheads="1"/>
          </p:cNvSpPr>
          <p:nvPr/>
        </p:nvSpPr>
        <p:spPr bwMode="auto">
          <a:xfrm>
            <a:off x="1600200" y="5486400"/>
            <a:ext cx="1295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A3~A0</a:t>
            </a:r>
            <a:endParaRPr kumimoji="1" lang="en-US" altLang="zh-CN" b="1">
              <a:solidFill>
                <a:srgbClr val="000000"/>
              </a:solidFill>
            </a:endParaRPr>
          </a:p>
        </p:txBody>
      </p:sp>
      <p:sp>
        <p:nvSpPr>
          <p:cNvPr id="38947" name="Text Box 35"/>
          <p:cNvSpPr txBox="1">
            <a:spLocks noChangeArrowheads="1"/>
          </p:cNvSpPr>
          <p:nvPr/>
        </p:nvSpPr>
        <p:spPr bwMode="auto">
          <a:xfrm>
            <a:off x="2743200" y="5486400"/>
            <a:ext cx="1219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B3~B0</a:t>
            </a:r>
            <a:endParaRPr kumimoji="1" lang="en-US" altLang="zh-CN" b="1">
              <a:solidFill>
                <a:srgbClr val="000000"/>
              </a:solidFill>
            </a:endParaRPr>
          </a:p>
        </p:txBody>
      </p:sp>
      <p:sp>
        <p:nvSpPr>
          <p:cNvPr id="38948" name="Text Box 36"/>
          <p:cNvSpPr txBox="1">
            <a:spLocks noChangeArrowheads="1"/>
          </p:cNvSpPr>
          <p:nvPr/>
        </p:nvSpPr>
        <p:spPr bwMode="auto">
          <a:xfrm>
            <a:off x="4114800" y="5486400"/>
            <a:ext cx="1219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I8~I6 </a:t>
            </a:r>
            <a:endParaRPr kumimoji="1" lang="en-US" altLang="zh-CN" b="1">
              <a:solidFill>
                <a:srgbClr val="000000"/>
              </a:solidFill>
            </a:endParaRPr>
          </a:p>
        </p:txBody>
      </p:sp>
      <p:sp>
        <p:nvSpPr>
          <p:cNvPr id="38949" name="Text Box 37"/>
          <p:cNvSpPr txBox="1">
            <a:spLocks noChangeArrowheads="1"/>
          </p:cNvSpPr>
          <p:nvPr/>
        </p:nvSpPr>
        <p:spPr bwMode="auto">
          <a:xfrm>
            <a:off x="4724400" y="5791200"/>
            <a:ext cx="1524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  I5~I3</a:t>
            </a:r>
            <a:endParaRPr kumimoji="1" lang="en-US" altLang="zh-CN" b="1">
              <a:solidFill>
                <a:srgbClr val="000000"/>
              </a:solidFill>
            </a:endParaRPr>
          </a:p>
        </p:txBody>
      </p:sp>
      <p:sp>
        <p:nvSpPr>
          <p:cNvPr id="38950" name="Text Box 38"/>
          <p:cNvSpPr txBox="1">
            <a:spLocks noChangeArrowheads="1"/>
          </p:cNvSpPr>
          <p:nvPr/>
        </p:nvSpPr>
        <p:spPr bwMode="auto">
          <a:xfrm>
            <a:off x="5715000" y="5562600"/>
            <a:ext cx="1219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  I2~I0</a:t>
            </a:r>
            <a:endParaRPr kumimoji="1" lang="en-US" altLang="zh-CN" b="1">
              <a:solidFill>
                <a:srgbClr val="000000"/>
              </a:solidFill>
            </a:endParaRPr>
          </a:p>
        </p:txBody>
      </p:sp>
      <p:sp>
        <p:nvSpPr>
          <p:cNvPr id="2" name="Slide Number Placeholder 1">
            <a:extLst>
              <a:ext uri="{FF2B5EF4-FFF2-40B4-BE49-F238E27FC236}">
                <a16:creationId xmlns:a16="http://schemas.microsoft.com/office/drawing/2014/main" id="{4566C81B-0C52-2145-B875-7707631881DC}"/>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32</a:t>
            </a:fld>
            <a:endParaRPr lang="en-US" altLang="zh-CN">
              <a:solidFill>
                <a:srgbClr val="000000"/>
              </a:solidFill>
            </a:endParaRPr>
          </a:p>
        </p:txBody>
      </p:sp>
    </p:spTree>
    <p:extLst>
      <p:ext uri="{BB962C8B-B14F-4D97-AF65-F5344CB8AC3E}">
        <p14:creationId xmlns:p14="http://schemas.microsoft.com/office/powerpoint/2010/main" val="21075026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938" name="Group 2"/>
          <p:cNvGrpSpPr>
            <a:grpSpLocks/>
          </p:cNvGrpSpPr>
          <p:nvPr/>
        </p:nvGrpSpPr>
        <p:grpSpPr bwMode="auto">
          <a:xfrm>
            <a:off x="2514600" y="2514600"/>
            <a:ext cx="2133600" cy="3124200"/>
            <a:chOff x="1584" y="1584"/>
            <a:chExt cx="1344" cy="1968"/>
          </a:xfrm>
        </p:grpSpPr>
        <p:sp>
          <p:nvSpPr>
            <p:cNvPr id="39939" name="Text Box 3"/>
            <p:cNvSpPr txBox="1">
              <a:spLocks noChangeArrowheads="1"/>
            </p:cNvSpPr>
            <p:nvPr/>
          </p:nvSpPr>
          <p:spPr bwMode="auto">
            <a:xfrm>
              <a:off x="1824" y="1883"/>
              <a:ext cx="865" cy="651"/>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en-US" altLang="zh-CN" sz="2400" b="1">
                  <a:solidFill>
                    <a:srgbClr val="000000"/>
                  </a:solidFill>
                </a:rPr>
                <a:t>Am2901</a:t>
              </a:r>
            </a:p>
          </p:txBody>
        </p:sp>
        <p:sp>
          <p:nvSpPr>
            <p:cNvPr id="39940" name="Line 4"/>
            <p:cNvSpPr>
              <a:spLocks noChangeShapeType="1"/>
            </p:cNvSpPr>
            <p:nvPr/>
          </p:nvSpPr>
          <p:spPr bwMode="auto">
            <a:xfrm flipH="1">
              <a:off x="1584" y="1968"/>
              <a:ext cx="24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41" name="Line 5"/>
            <p:cNvSpPr>
              <a:spLocks noChangeShapeType="1"/>
            </p:cNvSpPr>
            <p:nvPr/>
          </p:nvSpPr>
          <p:spPr bwMode="auto">
            <a:xfrm flipH="1">
              <a:off x="1584" y="2448"/>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42" name="Line 6"/>
            <p:cNvSpPr>
              <a:spLocks noChangeShapeType="1"/>
            </p:cNvSpPr>
            <p:nvPr/>
          </p:nvSpPr>
          <p:spPr bwMode="auto">
            <a:xfrm flipH="1">
              <a:off x="1584" y="2304"/>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43" name="Line 7"/>
            <p:cNvSpPr>
              <a:spLocks noChangeShapeType="1"/>
            </p:cNvSpPr>
            <p:nvPr/>
          </p:nvSpPr>
          <p:spPr bwMode="auto">
            <a:xfrm flipH="1">
              <a:off x="2688" y="2304"/>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44" name="Line 8"/>
            <p:cNvSpPr>
              <a:spLocks noChangeShapeType="1"/>
            </p:cNvSpPr>
            <p:nvPr/>
          </p:nvSpPr>
          <p:spPr bwMode="auto">
            <a:xfrm flipH="1">
              <a:off x="2688" y="2448"/>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45" name="AutoShape 9"/>
            <p:cNvSpPr>
              <a:spLocks noChangeArrowheads="1"/>
            </p:cNvSpPr>
            <p:nvPr/>
          </p:nvSpPr>
          <p:spPr bwMode="auto">
            <a:xfrm>
              <a:off x="1968" y="2544"/>
              <a:ext cx="48" cy="384"/>
            </a:xfrm>
            <a:prstGeom prst="upArrow">
              <a:avLst>
                <a:gd name="adj1" fmla="val 50000"/>
                <a:gd name="adj2" fmla="val 2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46" name="AutoShape 10"/>
            <p:cNvSpPr>
              <a:spLocks noChangeArrowheads="1"/>
            </p:cNvSpPr>
            <p:nvPr/>
          </p:nvSpPr>
          <p:spPr bwMode="auto">
            <a:xfrm>
              <a:off x="2064" y="2544"/>
              <a:ext cx="48" cy="528"/>
            </a:xfrm>
            <a:prstGeom prst="upArrow">
              <a:avLst>
                <a:gd name="adj1" fmla="val 50000"/>
                <a:gd name="adj2" fmla="val 2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47" name="AutoShape 11"/>
            <p:cNvSpPr>
              <a:spLocks noChangeArrowheads="1"/>
            </p:cNvSpPr>
            <p:nvPr/>
          </p:nvSpPr>
          <p:spPr bwMode="auto">
            <a:xfrm>
              <a:off x="2208" y="2544"/>
              <a:ext cx="96" cy="1008"/>
            </a:xfrm>
            <a:prstGeom prst="upArrow">
              <a:avLst>
                <a:gd name="adj1" fmla="val 50000"/>
                <a:gd name="adj2" fmla="val 2625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48" name="AutoShape 12"/>
            <p:cNvSpPr>
              <a:spLocks noChangeArrowheads="1"/>
            </p:cNvSpPr>
            <p:nvPr/>
          </p:nvSpPr>
          <p:spPr bwMode="auto">
            <a:xfrm>
              <a:off x="2400" y="2544"/>
              <a:ext cx="48" cy="672"/>
            </a:xfrm>
            <a:prstGeom prst="upArrow">
              <a:avLst>
                <a:gd name="adj1" fmla="val 50000"/>
                <a:gd name="adj2" fmla="val 3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49" name="AutoShape 13"/>
            <p:cNvSpPr>
              <a:spLocks noChangeArrowheads="1"/>
            </p:cNvSpPr>
            <p:nvPr/>
          </p:nvSpPr>
          <p:spPr bwMode="auto">
            <a:xfrm>
              <a:off x="2496" y="2544"/>
              <a:ext cx="48" cy="768"/>
            </a:xfrm>
            <a:prstGeom prst="upArrow">
              <a:avLst>
                <a:gd name="adj1" fmla="val 50000"/>
                <a:gd name="adj2" fmla="val 4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50" name="AutoShape 14"/>
            <p:cNvSpPr>
              <a:spLocks noChangeArrowheads="1"/>
            </p:cNvSpPr>
            <p:nvPr/>
          </p:nvSpPr>
          <p:spPr bwMode="auto">
            <a:xfrm>
              <a:off x="2592" y="2544"/>
              <a:ext cx="48" cy="864"/>
            </a:xfrm>
            <a:prstGeom prst="upArrow">
              <a:avLst>
                <a:gd name="adj1" fmla="val 50000"/>
                <a:gd name="adj2" fmla="val 4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51" name="Line 15"/>
            <p:cNvSpPr>
              <a:spLocks noChangeShapeType="1"/>
            </p:cNvSpPr>
            <p:nvPr/>
          </p:nvSpPr>
          <p:spPr bwMode="auto">
            <a:xfrm flipV="1">
              <a:off x="1872" y="2544"/>
              <a:ext cx="0" cy="19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52" name="AutoShape 16"/>
            <p:cNvSpPr>
              <a:spLocks noChangeArrowheads="1"/>
            </p:cNvSpPr>
            <p:nvPr/>
          </p:nvSpPr>
          <p:spPr bwMode="auto">
            <a:xfrm>
              <a:off x="2064" y="1584"/>
              <a:ext cx="96" cy="288"/>
            </a:xfrm>
            <a:prstGeom prst="upArrow">
              <a:avLst>
                <a:gd name="adj1" fmla="val 50000"/>
                <a:gd name="adj2" fmla="val 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53" name="Line 17"/>
            <p:cNvSpPr>
              <a:spLocks noChangeShapeType="1"/>
            </p:cNvSpPr>
            <p:nvPr/>
          </p:nvSpPr>
          <p:spPr bwMode="auto">
            <a:xfrm flipH="1">
              <a:off x="2688" y="1968"/>
              <a:ext cx="144"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54" name="Line 18"/>
            <p:cNvSpPr>
              <a:spLocks noChangeShapeType="1"/>
            </p:cNvSpPr>
            <p:nvPr/>
          </p:nvSpPr>
          <p:spPr bwMode="auto">
            <a:xfrm flipV="1">
              <a:off x="1920" y="1728"/>
              <a:ext cx="0" cy="144"/>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grpSp>
      <p:sp>
        <p:nvSpPr>
          <p:cNvPr id="39955" name="Text Box 19"/>
          <p:cNvSpPr txBox="1">
            <a:spLocks noChangeArrowheads="1"/>
          </p:cNvSpPr>
          <p:nvPr/>
        </p:nvSpPr>
        <p:spPr bwMode="auto">
          <a:xfrm>
            <a:off x="2730500" y="2117725"/>
            <a:ext cx="881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Y11~8</a:t>
            </a:r>
            <a:endParaRPr kumimoji="1" lang="en-US" altLang="zh-CN" sz="2400" b="1">
              <a:solidFill>
                <a:srgbClr val="000000"/>
              </a:solidFill>
            </a:endParaRPr>
          </a:p>
        </p:txBody>
      </p:sp>
      <p:sp>
        <p:nvSpPr>
          <p:cNvPr id="39956" name="Text Box 20"/>
          <p:cNvSpPr txBox="1">
            <a:spLocks noChangeArrowheads="1"/>
          </p:cNvSpPr>
          <p:nvPr/>
        </p:nvSpPr>
        <p:spPr bwMode="auto">
          <a:xfrm>
            <a:off x="7162800" y="2117725"/>
            <a:ext cx="754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Y3~0</a:t>
            </a:r>
            <a:endParaRPr kumimoji="1" lang="en-US" altLang="zh-CN" sz="2400" b="1">
              <a:solidFill>
                <a:srgbClr val="000000"/>
              </a:solidFill>
            </a:endParaRPr>
          </a:p>
        </p:txBody>
      </p:sp>
      <p:sp>
        <p:nvSpPr>
          <p:cNvPr id="39957" name="Text Box 21"/>
          <p:cNvSpPr txBox="1">
            <a:spLocks noChangeArrowheads="1"/>
          </p:cNvSpPr>
          <p:nvPr/>
        </p:nvSpPr>
        <p:spPr bwMode="auto">
          <a:xfrm>
            <a:off x="3187700" y="5715000"/>
            <a:ext cx="881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D11~8</a:t>
            </a:r>
            <a:endParaRPr kumimoji="1" lang="en-US" altLang="zh-CN" sz="2400" b="1">
              <a:solidFill>
                <a:srgbClr val="000000"/>
              </a:solidFill>
            </a:endParaRPr>
          </a:p>
        </p:txBody>
      </p:sp>
      <p:sp>
        <p:nvSpPr>
          <p:cNvPr id="39958" name="Text Box 22"/>
          <p:cNvSpPr txBox="1">
            <a:spLocks noChangeArrowheads="1"/>
          </p:cNvSpPr>
          <p:nvPr/>
        </p:nvSpPr>
        <p:spPr bwMode="auto">
          <a:xfrm>
            <a:off x="5410200" y="5715000"/>
            <a:ext cx="754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D7~4</a:t>
            </a:r>
            <a:endParaRPr kumimoji="1" lang="en-US" altLang="zh-CN" sz="2400" b="1">
              <a:solidFill>
                <a:srgbClr val="000000"/>
              </a:solidFill>
            </a:endParaRPr>
          </a:p>
        </p:txBody>
      </p:sp>
      <p:sp>
        <p:nvSpPr>
          <p:cNvPr id="39959" name="Text Box 23"/>
          <p:cNvSpPr txBox="1">
            <a:spLocks noChangeArrowheads="1"/>
          </p:cNvSpPr>
          <p:nvPr/>
        </p:nvSpPr>
        <p:spPr bwMode="auto">
          <a:xfrm>
            <a:off x="7620000" y="5638800"/>
            <a:ext cx="754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D3~0</a:t>
            </a:r>
            <a:endParaRPr kumimoji="1" lang="en-US" altLang="zh-CN" sz="2400" b="1">
              <a:solidFill>
                <a:srgbClr val="000000"/>
              </a:solidFill>
            </a:endParaRPr>
          </a:p>
        </p:txBody>
      </p:sp>
      <p:sp>
        <p:nvSpPr>
          <p:cNvPr id="39960" name="Text Box 24"/>
          <p:cNvSpPr txBox="1">
            <a:spLocks noChangeArrowheads="1"/>
          </p:cNvSpPr>
          <p:nvPr/>
        </p:nvSpPr>
        <p:spPr bwMode="auto">
          <a:xfrm>
            <a:off x="8564563" y="2514600"/>
            <a:ext cx="579437"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Cin</a:t>
            </a:r>
            <a:endParaRPr kumimoji="1" lang="en-US" altLang="zh-CN" sz="2400" b="1">
              <a:solidFill>
                <a:srgbClr val="000000"/>
              </a:solidFill>
            </a:endParaRPr>
          </a:p>
        </p:txBody>
      </p:sp>
      <p:sp>
        <p:nvSpPr>
          <p:cNvPr id="39961" name="Line 25"/>
          <p:cNvSpPr>
            <a:spLocks noChangeShapeType="1"/>
          </p:cNvSpPr>
          <p:nvPr/>
        </p:nvSpPr>
        <p:spPr bwMode="auto">
          <a:xfrm>
            <a:off x="533400" y="4343400"/>
            <a:ext cx="6858000"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62" name="Line 26"/>
          <p:cNvSpPr>
            <a:spLocks noChangeShapeType="1"/>
          </p:cNvSpPr>
          <p:nvPr/>
        </p:nvSpPr>
        <p:spPr bwMode="auto">
          <a:xfrm>
            <a:off x="838200" y="4648200"/>
            <a:ext cx="6781800"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63" name="Line 27"/>
          <p:cNvSpPr>
            <a:spLocks noChangeShapeType="1"/>
          </p:cNvSpPr>
          <p:nvPr/>
        </p:nvSpPr>
        <p:spPr bwMode="auto">
          <a:xfrm>
            <a:off x="914400" y="4876800"/>
            <a:ext cx="6858000"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64" name="Line 28"/>
          <p:cNvSpPr>
            <a:spLocks noChangeShapeType="1"/>
          </p:cNvSpPr>
          <p:nvPr/>
        </p:nvSpPr>
        <p:spPr bwMode="auto">
          <a:xfrm>
            <a:off x="762000" y="5105400"/>
            <a:ext cx="7543800"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65" name="Line 29"/>
          <p:cNvSpPr>
            <a:spLocks noChangeShapeType="1"/>
          </p:cNvSpPr>
          <p:nvPr/>
        </p:nvSpPr>
        <p:spPr bwMode="auto">
          <a:xfrm>
            <a:off x="914400" y="5257800"/>
            <a:ext cx="7543800"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66" name="Line 30"/>
          <p:cNvSpPr>
            <a:spLocks noChangeShapeType="1"/>
          </p:cNvSpPr>
          <p:nvPr/>
        </p:nvSpPr>
        <p:spPr bwMode="auto">
          <a:xfrm>
            <a:off x="1066800" y="5410200"/>
            <a:ext cx="7543800"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67" name="Text Box 31"/>
          <p:cNvSpPr txBox="1">
            <a:spLocks noChangeArrowheads="1"/>
          </p:cNvSpPr>
          <p:nvPr/>
        </p:nvSpPr>
        <p:spPr bwMode="auto">
          <a:xfrm>
            <a:off x="8161338" y="3200400"/>
            <a:ext cx="919162"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RAM0</a:t>
            </a:r>
            <a:endParaRPr kumimoji="1" lang="en-US" altLang="zh-CN" sz="2400" b="1">
              <a:solidFill>
                <a:srgbClr val="000000"/>
              </a:solidFill>
            </a:endParaRPr>
          </a:p>
        </p:txBody>
      </p:sp>
      <p:sp>
        <p:nvSpPr>
          <p:cNvPr id="39968" name="Text Box 32"/>
          <p:cNvSpPr txBox="1">
            <a:spLocks noChangeArrowheads="1"/>
          </p:cNvSpPr>
          <p:nvPr/>
        </p:nvSpPr>
        <p:spPr bwMode="auto">
          <a:xfrm>
            <a:off x="8636000" y="3886200"/>
            <a:ext cx="50800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Q0</a:t>
            </a:r>
            <a:endParaRPr kumimoji="1" lang="en-US" altLang="zh-CN" sz="2400" b="1">
              <a:solidFill>
                <a:srgbClr val="000000"/>
              </a:solidFill>
            </a:endParaRPr>
          </a:p>
        </p:txBody>
      </p:sp>
      <p:sp>
        <p:nvSpPr>
          <p:cNvPr id="39969" name="Text Box 33"/>
          <p:cNvSpPr txBox="1">
            <a:spLocks noChangeArrowheads="1"/>
          </p:cNvSpPr>
          <p:nvPr/>
        </p:nvSpPr>
        <p:spPr bwMode="auto">
          <a:xfrm>
            <a:off x="5113338" y="2133600"/>
            <a:ext cx="754062"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Y7~4</a:t>
            </a:r>
            <a:endParaRPr kumimoji="1" lang="en-US" altLang="zh-CN" sz="2400" b="1">
              <a:solidFill>
                <a:srgbClr val="000000"/>
              </a:solidFill>
            </a:endParaRPr>
          </a:p>
        </p:txBody>
      </p:sp>
      <p:grpSp>
        <p:nvGrpSpPr>
          <p:cNvPr id="39970" name="Group 34"/>
          <p:cNvGrpSpPr>
            <a:grpSpLocks/>
          </p:cNvGrpSpPr>
          <p:nvPr/>
        </p:nvGrpSpPr>
        <p:grpSpPr bwMode="auto">
          <a:xfrm>
            <a:off x="76200" y="1371600"/>
            <a:ext cx="2362200" cy="4740275"/>
            <a:chOff x="48" y="864"/>
            <a:chExt cx="1488" cy="2986"/>
          </a:xfrm>
        </p:grpSpPr>
        <p:sp>
          <p:nvSpPr>
            <p:cNvPr id="39971" name="Text Box 35"/>
            <p:cNvSpPr txBox="1">
              <a:spLocks noChangeArrowheads="1"/>
            </p:cNvSpPr>
            <p:nvPr/>
          </p:nvSpPr>
          <p:spPr bwMode="auto">
            <a:xfrm>
              <a:off x="432" y="1883"/>
              <a:ext cx="865" cy="651"/>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zh-CN" altLang="en-US" sz="2400" b="1">
                  <a:solidFill>
                    <a:srgbClr val="000000"/>
                  </a:solidFill>
                </a:rPr>
                <a:t>高位</a:t>
              </a:r>
            </a:p>
            <a:p>
              <a:pPr algn="ctr" fontAlgn="base">
                <a:spcBef>
                  <a:spcPct val="50000"/>
                </a:spcBef>
                <a:spcAft>
                  <a:spcPct val="0"/>
                </a:spcAft>
                <a:defRPr/>
              </a:pPr>
              <a:r>
                <a:rPr kumimoji="1" lang="en-US" altLang="zh-CN" sz="2400" b="1">
                  <a:solidFill>
                    <a:srgbClr val="000000"/>
                  </a:solidFill>
                </a:rPr>
                <a:t>Am2901</a:t>
              </a:r>
            </a:p>
          </p:txBody>
        </p:sp>
        <p:sp>
          <p:nvSpPr>
            <p:cNvPr id="39972" name="Line 36"/>
            <p:cNvSpPr>
              <a:spLocks noChangeShapeType="1"/>
            </p:cNvSpPr>
            <p:nvPr/>
          </p:nvSpPr>
          <p:spPr bwMode="auto">
            <a:xfrm flipH="1">
              <a:off x="192" y="1968"/>
              <a:ext cx="24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73" name="Line 37"/>
            <p:cNvSpPr>
              <a:spLocks noChangeShapeType="1"/>
            </p:cNvSpPr>
            <p:nvPr/>
          </p:nvSpPr>
          <p:spPr bwMode="auto">
            <a:xfrm flipH="1">
              <a:off x="192" y="2448"/>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74" name="Line 38"/>
            <p:cNvSpPr>
              <a:spLocks noChangeShapeType="1"/>
            </p:cNvSpPr>
            <p:nvPr/>
          </p:nvSpPr>
          <p:spPr bwMode="auto">
            <a:xfrm flipH="1">
              <a:off x="192" y="2304"/>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75" name="Line 39"/>
            <p:cNvSpPr>
              <a:spLocks noChangeShapeType="1"/>
            </p:cNvSpPr>
            <p:nvPr/>
          </p:nvSpPr>
          <p:spPr bwMode="auto">
            <a:xfrm flipH="1">
              <a:off x="1296" y="2304"/>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76" name="Line 40"/>
            <p:cNvSpPr>
              <a:spLocks noChangeShapeType="1"/>
            </p:cNvSpPr>
            <p:nvPr/>
          </p:nvSpPr>
          <p:spPr bwMode="auto">
            <a:xfrm flipH="1">
              <a:off x="1296" y="2448"/>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77" name="AutoShape 41"/>
            <p:cNvSpPr>
              <a:spLocks noChangeArrowheads="1"/>
            </p:cNvSpPr>
            <p:nvPr/>
          </p:nvSpPr>
          <p:spPr bwMode="auto">
            <a:xfrm>
              <a:off x="576" y="2544"/>
              <a:ext cx="48" cy="384"/>
            </a:xfrm>
            <a:prstGeom prst="upArrow">
              <a:avLst>
                <a:gd name="adj1" fmla="val 50000"/>
                <a:gd name="adj2" fmla="val 2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78" name="AutoShape 42"/>
            <p:cNvSpPr>
              <a:spLocks noChangeArrowheads="1"/>
            </p:cNvSpPr>
            <p:nvPr/>
          </p:nvSpPr>
          <p:spPr bwMode="auto">
            <a:xfrm>
              <a:off x="672" y="2544"/>
              <a:ext cx="48" cy="528"/>
            </a:xfrm>
            <a:prstGeom prst="upArrow">
              <a:avLst>
                <a:gd name="adj1" fmla="val 50000"/>
                <a:gd name="adj2" fmla="val 2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79" name="AutoShape 43"/>
            <p:cNvSpPr>
              <a:spLocks noChangeArrowheads="1"/>
            </p:cNvSpPr>
            <p:nvPr/>
          </p:nvSpPr>
          <p:spPr bwMode="auto">
            <a:xfrm>
              <a:off x="816" y="2544"/>
              <a:ext cx="96" cy="1008"/>
            </a:xfrm>
            <a:prstGeom prst="upArrow">
              <a:avLst>
                <a:gd name="adj1" fmla="val 50000"/>
                <a:gd name="adj2" fmla="val 2625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80" name="AutoShape 44"/>
            <p:cNvSpPr>
              <a:spLocks noChangeArrowheads="1"/>
            </p:cNvSpPr>
            <p:nvPr/>
          </p:nvSpPr>
          <p:spPr bwMode="auto">
            <a:xfrm>
              <a:off x="1008" y="2544"/>
              <a:ext cx="48" cy="672"/>
            </a:xfrm>
            <a:prstGeom prst="upArrow">
              <a:avLst>
                <a:gd name="adj1" fmla="val 50000"/>
                <a:gd name="adj2" fmla="val 3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81" name="AutoShape 45"/>
            <p:cNvSpPr>
              <a:spLocks noChangeArrowheads="1"/>
            </p:cNvSpPr>
            <p:nvPr/>
          </p:nvSpPr>
          <p:spPr bwMode="auto">
            <a:xfrm>
              <a:off x="1104" y="2544"/>
              <a:ext cx="48" cy="768"/>
            </a:xfrm>
            <a:prstGeom prst="upArrow">
              <a:avLst>
                <a:gd name="adj1" fmla="val 50000"/>
                <a:gd name="adj2" fmla="val 4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82" name="AutoShape 46"/>
            <p:cNvSpPr>
              <a:spLocks noChangeArrowheads="1"/>
            </p:cNvSpPr>
            <p:nvPr/>
          </p:nvSpPr>
          <p:spPr bwMode="auto">
            <a:xfrm>
              <a:off x="1200" y="2544"/>
              <a:ext cx="48" cy="864"/>
            </a:xfrm>
            <a:prstGeom prst="upArrow">
              <a:avLst>
                <a:gd name="adj1" fmla="val 50000"/>
                <a:gd name="adj2" fmla="val 4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83" name="Line 47"/>
            <p:cNvSpPr>
              <a:spLocks noChangeShapeType="1"/>
            </p:cNvSpPr>
            <p:nvPr/>
          </p:nvSpPr>
          <p:spPr bwMode="auto">
            <a:xfrm flipV="1">
              <a:off x="480" y="2544"/>
              <a:ext cx="0" cy="19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84" name="AutoShape 48"/>
            <p:cNvSpPr>
              <a:spLocks noChangeArrowheads="1"/>
            </p:cNvSpPr>
            <p:nvPr/>
          </p:nvSpPr>
          <p:spPr bwMode="auto">
            <a:xfrm>
              <a:off x="960" y="1584"/>
              <a:ext cx="96" cy="288"/>
            </a:xfrm>
            <a:prstGeom prst="upArrow">
              <a:avLst>
                <a:gd name="adj1" fmla="val 50000"/>
                <a:gd name="adj2" fmla="val 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85" name="Line 49"/>
            <p:cNvSpPr>
              <a:spLocks noChangeShapeType="1"/>
            </p:cNvSpPr>
            <p:nvPr/>
          </p:nvSpPr>
          <p:spPr bwMode="auto">
            <a:xfrm flipH="1">
              <a:off x="1296" y="1968"/>
              <a:ext cx="144"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86" name="Freeform 50"/>
            <p:cNvSpPr>
              <a:spLocks/>
            </p:cNvSpPr>
            <p:nvPr/>
          </p:nvSpPr>
          <p:spPr bwMode="auto">
            <a:xfrm>
              <a:off x="192" y="1680"/>
              <a:ext cx="336" cy="192"/>
            </a:xfrm>
            <a:custGeom>
              <a:avLst/>
              <a:gdLst>
                <a:gd name="T0" fmla="*/ 336 w 336"/>
                <a:gd name="T1" fmla="*/ 192 h 192"/>
                <a:gd name="T2" fmla="*/ 336 w 336"/>
                <a:gd name="T3" fmla="*/ 0 h 192"/>
                <a:gd name="T4" fmla="*/ 0 w 336"/>
                <a:gd name="T5" fmla="*/ 0 h 192"/>
              </a:gdLst>
              <a:ahLst/>
              <a:cxnLst>
                <a:cxn ang="0">
                  <a:pos x="T0" y="T1"/>
                </a:cxn>
                <a:cxn ang="0">
                  <a:pos x="T2" y="T3"/>
                </a:cxn>
                <a:cxn ang="0">
                  <a:pos x="T4" y="T5"/>
                </a:cxn>
              </a:cxnLst>
              <a:rect l="0" t="0" r="r" b="b"/>
              <a:pathLst>
                <a:path w="336" h="192">
                  <a:moveTo>
                    <a:pt x="336" y="192"/>
                  </a:moveTo>
                  <a:lnTo>
                    <a:pt x="336" y="0"/>
                  </a:lnTo>
                  <a:lnTo>
                    <a:pt x="0" y="0"/>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87" name="Freeform 51"/>
            <p:cNvSpPr>
              <a:spLocks/>
            </p:cNvSpPr>
            <p:nvPr/>
          </p:nvSpPr>
          <p:spPr bwMode="auto">
            <a:xfrm>
              <a:off x="192" y="1440"/>
              <a:ext cx="480" cy="432"/>
            </a:xfrm>
            <a:custGeom>
              <a:avLst/>
              <a:gdLst>
                <a:gd name="T0" fmla="*/ 528 w 528"/>
                <a:gd name="T1" fmla="*/ 432 h 432"/>
                <a:gd name="T2" fmla="*/ 528 w 528"/>
                <a:gd name="T3" fmla="*/ 0 h 432"/>
                <a:gd name="T4" fmla="*/ 0 w 528"/>
                <a:gd name="T5" fmla="*/ 0 h 432"/>
              </a:gdLst>
              <a:ahLst/>
              <a:cxnLst>
                <a:cxn ang="0">
                  <a:pos x="T0" y="T1"/>
                </a:cxn>
                <a:cxn ang="0">
                  <a:pos x="T2" y="T3"/>
                </a:cxn>
                <a:cxn ang="0">
                  <a:pos x="T4" y="T5"/>
                </a:cxn>
              </a:cxnLst>
              <a:rect l="0" t="0" r="r" b="b"/>
              <a:pathLst>
                <a:path w="528" h="432">
                  <a:moveTo>
                    <a:pt x="528" y="432"/>
                  </a:moveTo>
                  <a:lnTo>
                    <a:pt x="528" y="0"/>
                  </a:lnTo>
                  <a:lnTo>
                    <a:pt x="0" y="0"/>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39988" name="Text Box 52"/>
            <p:cNvSpPr txBox="1">
              <a:spLocks noChangeArrowheads="1"/>
            </p:cNvSpPr>
            <p:nvPr/>
          </p:nvSpPr>
          <p:spPr bwMode="auto">
            <a:xfrm>
              <a:off x="811" y="1334"/>
              <a:ext cx="635"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Y15~12</a:t>
              </a:r>
              <a:endParaRPr kumimoji="1" lang="en-US" altLang="zh-CN" sz="2400" b="1">
                <a:solidFill>
                  <a:srgbClr val="000000"/>
                </a:solidFill>
              </a:endParaRPr>
            </a:p>
          </p:txBody>
        </p:sp>
        <p:sp>
          <p:nvSpPr>
            <p:cNvPr id="39989" name="Text Box 53"/>
            <p:cNvSpPr txBox="1">
              <a:spLocks noChangeArrowheads="1"/>
            </p:cNvSpPr>
            <p:nvPr/>
          </p:nvSpPr>
          <p:spPr bwMode="auto">
            <a:xfrm>
              <a:off x="619" y="3600"/>
              <a:ext cx="635"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D15~12</a:t>
              </a:r>
              <a:endParaRPr kumimoji="1" lang="en-US" altLang="zh-CN" sz="2400" b="1">
                <a:solidFill>
                  <a:srgbClr val="000000"/>
                </a:solidFill>
              </a:endParaRPr>
            </a:p>
          </p:txBody>
        </p:sp>
        <p:sp>
          <p:nvSpPr>
            <p:cNvPr id="39990" name="Text Box 54"/>
            <p:cNvSpPr txBox="1">
              <a:spLocks noChangeArrowheads="1"/>
            </p:cNvSpPr>
            <p:nvPr/>
          </p:nvSpPr>
          <p:spPr bwMode="auto">
            <a:xfrm>
              <a:off x="144" y="1430"/>
              <a:ext cx="579"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OVER</a:t>
              </a:r>
              <a:endParaRPr kumimoji="1" lang="en-US" altLang="zh-CN" sz="2400" b="1">
                <a:solidFill>
                  <a:srgbClr val="000000"/>
                </a:solidFill>
              </a:endParaRPr>
            </a:p>
          </p:txBody>
        </p:sp>
        <p:sp>
          <p:nvSpPr>
            <p:cNvPr id="39991" name="Text Box 55"/>
            <p:cNvSpPr txBox="1">
              <a:spLocks noChangeArrowheads="1"/>
            </p:cNvSpPr>
            <p:nvPr/>
          </p:nvSpPr>
          <p:spPr bwMode="auto">
            <a:xfrm>
              <a:off x="192" y="864"/>
              <a:ext cx="385"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F=0</a:t>
              </a:r>
              <a:endParaRPr kumimoji="1" lang="en-US" altLang="zh-CN" sz="2400" b="1">
                <a:solidFill>
                  <a:srgbClr val="000000"/>
                </a:solidFill>
              </a:endParaRPr>
            </a:p>
          </p:txBody>
        </p:sp>
        <p:sp>
          <p:nvSpPr>
            <p:cNvPr id="39992" name="Text Box 56"/>
            <p:cNvSpPr txBox="1">
              <a:spLocks noChangeArrowheads="1"/>
            </p:cNvSpPr>
            <p:nvPr/>
          </p:nvSpPr>
          <p:spPr bwMode="auto">
            <a:xfrm>
              <a:off x="192" y="1200"/>
              <a:ext cx="374"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F15</a:t>
              </a:r>
              <a:endParaRPr kumimoji="1" lang="en-US" altLang="zh-CN" sz="2400" b="1">
                <a:solidFill>
                  <a:srgbClr val="000000"/>
                </a:solidFill>
              </a:endParaRPr>
            </a:p>
          </p:txBody>
        </p:sp>
        <p:sp>
          <p:nvSpPr>
            <p:cNvPr id="39993" name="Text Box 57"/>
            <p:cNvSpPr txBox="1">
              <a:spLocks noChangeArrowheads="1"/>
            </p:cNvSpPr>
            <p:nvPr/>
          </p:nvSpPr>
          <p:spPr bwMode="auto">
            <a:xfrm>
              <a:off x="175" y="1728"/>
              <a:ext cx="312"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Cy</a:t>
              </a:r>
              <a:endParaRPr kumimoji="1" lang="en-US" altLang="zh-CN" sz="2400" b="1">
                <a:solidFill>
                  <a:srgbClr val="000000"/>
                </a:solidFill>
              </a:endParaRPr>
            </a:p>
          </p:txBody>
        </p:sp>
        <p:sp>
          <p:nvSpPr>
            <p:cNvPr id="39994" name="Text Box 58"/>
            <p:cNvSpPr txBox="1">
              <a:spLocks noChangeArrowheads="1"/>
            </p:cNvSpPr>
            <p:nvPr/>
          </p:nvSpPr>
          <p:spPr bwMode="auto">
            <a:xfrm>
              <a:off x="102" y="2630"/>
              <a:ext cx="330"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CP</a:t>
              </a:r>
              <a:endParaRPr kumimoji="1" lang="en-US" altLang="zh-CN" sz="2400" b="1">
                <a:solidFill>
                  <a:srgbClr val="000000"/>
                </a:solidFill>
              </a:endParaRPr>
            </a:p>
          </p:txBody>
        </p:sp>
        <p:sp>
          <p:nvSpPr>
            <p:cNvPr id="39995" name="Text Box 59"/>
            <p:cNvSpPr txBox="1">
              <a:spLocks noChangeArrowheads="1"/>
            </p:cNvSpPr>
            <p:nvPr/>
          </p:nvSpPr>
          <p:spPr bwMode="auto">
            <a:xfrm>
              <a:off x="48" y="2011"/>
              <a:ext cx="659"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RAM15</a:t>
              </a:r>
              <a:endParaRPr kumimoji="1" lang="en-US" altLang="zh-CN" sz="2400" b="1">
                <a:solidFill>
                  <a:srgbClr val="000000"/>
                </a:solidFill>
              </a:endParaRPr>
            </a:p>
          </p:txBody>
        </p:sp>
        <p:sp>
          <p:nvSpPr>
            <p:cNvPr id="39996" name="Text Box 60"/>
            <p:cNvSpPr txBox="1">
              <a:spLocks noChangeArrowheads="1"/>
            </p:cNvSpPr>
            <p:nvPr/>
          </p:nvSpPr>
          <p:spPr bwMode="auto">
            <a:xfrm>
              <a:off x="56" y="2448"/>
              <a:ext cx="400"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Q15</a:t>
              </a:r>
              <a:endParaRPr kumimoji="1" lang="en-US" altLang="zh-CN" sz="2400" b="1">
                <a:solidFill>
                  <a:srgbClr val="000000"/>
                </a:solidFill>
              </a:endParaRPr>
            </a:p>
          </p:txBody>
        </p:sp>
        <p:sp>
          <p:nvSpPr>
            <p:cNvPr id="39997" name="Text Box 61"/>
            <p:cNvSpPr txBox="1">
              <a:spLocks noChangeArrowheads="1"/>
            </p:cNvSpPr>
            <p:nvPr/>
          </p:nvSpPr>
          <p:spPr bwMode="auto">
            <a:xfrm>
              <a:off x="96" y="2784"/>
              <a:ext cx="393"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A</a:t>
              </a:r>
              <a:r>
                <a:rPr kumimoji="1" lang="zh-CN" altLang="zh-CN" sz="2000" b="1">
                  <a:solidFill>
                    <a:srgbClr val="000000"/>
                  </a:solidFill>
                </a:rPr>
                <a:t>口</a:t>
              </a:r>
              <a:endParaRPr kumimoji="1" lang="zh-CN" altLang="en-US" sz="2400" b="1">
                <a:solidFill>
                  <a:srgbClr val="000000"/>
                </a:solidFill>
              </a:endParaRPr>
            </a:p>
          </p:txBody>
        </p:sp>
        <p:sp>
          <p:nvSpPr>
            <p:cNvPr id="39998" name="Text Box 62"/>
            <p:cNvSpPr txBox="1">
              <a:spLocks noChangeArrowheads="1"/>
            </p:cNvSpPr>
            <p:nvPr/>
          </p:nvSpPr>
          <p:spPr bwMode="auto">
            <a:xfrm>
              <a:off x="96" y="2976"/>
              <a:ext cx="384"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B</a:t>
              </a:r>
              <a:r>
                <a:rPr kumimoji="1" lang="zh-CN" altLang="zh-CN" sz="2000" b="1">
                  <a:solidFill>
                    <a:srgbClr val="000000"/>
                  </a:solidFill>
                </a:rPr>
                <a:t>口</a:t>
              </a:r>
              <a:endParaRPr kumimoji="1" lang="zh-CN" altLang="en-US" sz="2400" b="1">
                <a:solidFill>
                  <a:srgbClr val="000000"/>
                </a:solidFill>
              </a:endParaRPr>
            </a:p>
          </p:txBody>
        </p:sp>
        <p:sp>
          <p:nvSpPr>
            <p:cNvPr id="39999" name="Text Box 63"/>
            <p:cNvSpPr txBox="1">
              <a:spLocks noChangeArrowheads="1"/>
            </p:cNvSpPr>
            <p:nvPr/>
          </p:nvSpPr>
          <p:spPr bwMode="auto">
            <a:xfrm>
              <a:off x="102" y="3158"/>
              <a:ext cx="421" cy="59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I8~6</a:t>
              </a:r>
            </a:p>
            <a:p>
              <a:pPr algn="ctr" fontAlgn="base">
                <a:lnSpc>
                  <a:spcPct val="40000"/>
                </a:lnSpc>
                <a:spcBef>
                  <a:spcPct val="50000"/>
                </a:spcBef>
                <a:spcAft>
                  <a:spcPct val="0"/>
                </a:spcAft>
                <a:defRPr/>
              </a:pPr>
              <a:r>
                <a:rPr kumimoji="1" lang="en-US" altLang="zh-CN" sz="2000" b="1">
                  <a:solidFill>
                    <a:srgbClr val="000000"/>
                  </a:solidFill>
                </a:rPr>
                <a:t>I5~3</a:t>
              </a:r>
            </a:p>
            <a:p>
              <a:pPr algn="ctr" fontAlgn="base">
                <a:lnSpc>
                  <a:spcPct val="40000"/>
                </a:lnSpc>
                <a:spcBef>
                  <a:spcPct val="50000"/>
                </a:spcBef>
                <a:spcAft>
                  <a:spcPct val="0"/>
                </a:spcAft>
                <a:defRPr/>
              </a:pPr>
              <a:r>
                <a:rPr kumimoji="1" lang="en-US" altLang="zh-CN" sz="2000" b="1">
                  <a:solidFill>
                    <a:srgbClr val="000000"/>
                  </a:solidFill>
                </a:rPr>
                <a:t>I2~0</a:t>
              </a:r>
              <a:endParaRPr kumimoji="1" lang="en-US" altLang="zh-CN" sz="2400" b="1">
                <a:solidFill>
                  <a:srgbClr val="000000"/>
                </a:solidFill>
              </a:endParaRPr>
            </a:p>
          </p:txBody>
        </p:sp>
        <p:sp>
          <p:nvSpPr>
            <p:cNvPr id="40000" name="Freeform 64"/>
            <p:cNvSpPr>
              <a:spLocks/>
            </p:cNvSpPr>
            <p:nvPr/>
          </p:nvSpPr>
          <p:spPr bwMode="auto">
            <a:xfrm>
              <a:off x="240" y="1200"/>
              <a:ext cx="576" cy="672"/>
            </a:xfrm>
            <a:custGeom>
              <a:avLst/>
              <a:gdLst>
                <a:gd name="T0" fmla="*/ 336 w 336"/>
                <a:gd name="T1" fmla="*/ 672 h 672"/>
                <a:gd name="T2" fmla="*/ 336 w 336"/>
                <a:gd name="T3" fmla="*/ 0 h 672"/>
                <a:gd name="T4" fmla="*/ 0 w 336"/>
                <a:gd name="T5" fmla="*/ 0 h 672"/>
              </a:gdLst>
              <a:ahLst/>
              <a:cxnLst>
                <a:cxn ang="0">
                  <a:pos x="T0" y="T1"/>
                </a:cxn>
                <a:cxn ang="0">
                  <a:pos x="T2" y="T3"/>
                </a:cxn>
                <a:cxn ang="0">
                  <a:pos x="T4" y="T5"/>
                </a:cxn>
              </a:cxnLst>
              <a:rect l="0" t="0" r="r" b="b"/>
              <a:pathLst>
                <a:path w="336" h="672">
                  <a:moveTo>
                    <a:pt x="336" y="672"/>
                  </a:moveTo>
                  <a:lnTo>
                    <a:pt x="336" y="0"/>
                  </a:lnTo>
                  <a:lnTo>
                    <a:pt x="0" y="0"/>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grpSp>
      <p:sp>
        <p:nvSpPr>
          <p:cNvPr id="40001" name="Text Box 65"/>
          <p:cNvSpPr txBox="1">
            <a:spLocks noChangeArrowheads="1"/>
          </p:cNvSpPr>
          <p:nvPr/>
        </p:nvSpPr>
        <p:spPr bwMode="auto">
          <a:xfrm>
            <a:off x="2735263" y="603250"/>
            <a:ext cx="5429250" cy="701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4000" b="1">
                <a:solidFill>
                  <a:srgbClr val="000000"/>
                </a:solidFill>
              </a:rPr>
              <a:t>4 </a:t>
            </a:r>
            <a:r>
              <a:rPr kumimoji="1" lang="zh-CN" altLang="en-US" sz="4000" b="1">
                <a:solidFill>
                  <a:srgbClr val="000000"/>
                </a:solidFill>
              </a:rPr>
              <a:t>片</a:t>
            </a:r>
            <a:r>
              <a:rPr kumimoji="1" lang="en-US" altLang="zh-CN" sz="4000" b="1">
                <a:solidFill>
                  <a:srgbClr val="000000"/>
                </a:solidFill>
              </a:rPr>
              <a:t>Am2901</a:t>
            </a:r>
            <a:r>
              <a:rPr kumimoji="1" lang="zh-CN" altLang="en-US" sz="4000" b="1">
                <a:solidFill>
                  <a:srgbClr val="000000"/>
                </a:solidFill>
              </a:rPr>
              <a:t>之间的连接</a:t>
            </a:r>
          </a:p>
        </p:txBody>
      </p:sp>
      <p:grpSp>
        <p:nvGrpSpPr>
          <p:cNvPr id="40002" name="Group 66"/>
          <p:cNvGrpSpPr>
            <a:grpSpLocks/>
          </p:cNvGrpSpPr>
          <p:nvPr/>
        </p:nvGrpSpPr>
        <p:grpSpPr bwMode="auto">
          <a:xfrm>
            <a:off x="4724400" y="2514600"/>
            <a:ext cx="2133600" cy="3124200"/>
            <a:chOff x="1584" y="1584"/>
            <a:chExt cx="1344" cy="1968"/>
          </a:xfrm>
        </p:grpSpPr>
        <p:sp>
          <p:nvSpPr>
            <p:cNvPr id="40003" name="Text Box 67"/>
            <p:cNvSpPr txBox="1">
              <a:spLocks noChangeArrowheads="1"/>
            </p:cNvSpPr>
            <p:nvPr/>
          </p:nvSpPr>
          <p:spPr bwMode="auto">
            <a:xfrm>
              <a:off x="1824" y="1883"/>
              <a:ext cx="865" cy="651"/>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en-US" altLang="zh-CN" sz="2400" b="1">
                  <a:solidFill>
                    <a:srgbClr val="000000"/>
                  </a:solidFill>
                </a:rPr>
                <a:t>Am2901</a:t>
              </a:r>
            </a:p>
          </p:txBody>
        </p:sp>
        <p:sp>
          <p:nvSpPr>
            <p:cNvPr id="40004" name="Line 68"/>
            <p:cNvSpPr>
              <a:spLocks noChangeShapeType="1"/>
            </p:cNvSpPr>
            <p:nvPr/>
          </p:nvSpPr>
          <p:spPr bwMode="auto">
            <a:xfrm flipH="1">
              <a:off x="1584" y="1968"/>
              <a:ext cx="24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05" name="Line 69"/>
            <p:cNvSpPr>
              <a:spLocks noChangeShapeType="1"/>
            </p:cNvSpPr>
            <p:nvPr/>
          </p:nvSpPr>
          <p:spPr bwMode="auto">
            <a:xfrm flipH="1">
              <a:off x="1584" y="2448"/>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06" name="Line 70"/>
            <p:cNvSpPr>
              <a:spLocks noChangeShapeType="1"/>
            </p:cNvSpPr>
            <p:nvPr/>
          </p:nvSpPr>
          <p:spPr bwMode="auto">
            <a:xfrm flipH="1">
              <a:off x="1584" y="2304"/>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07" name="Line 71"/>
            <p:cNvSpPr>
              <a:spLocks noChangeShapeType="1"/>
            </p:cNvSpPr>
            <p:nvPr/>
          </p:nvSpPr>
          <p:spPr bwMode="auto">
            <a:xfrm flipH="1">
              <a:off x="2688" y="2304"/>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08" name="Line 72"/>
            <p:cNvSpPr>
              <a:spLocks noChangeShapeType="1"/>
            </p:cNvSpPr>
            <p:nvPr/>
          </p:nvSpPr>
          <p:spPr bwMode="auto">
            <a:xfrm flipH="1">
              <a:off x="2688" y="2448"/>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09" name="AutoShape 73"/>
            <p:cNvSpPr>
              <a:spLocks noChangeArrowheads="1"/>
            </p:cNvSpPr>
            <p:nvPr/>
          </p:nvSpPr>
          <p:spPr bwMode="auto">
            <a:xfrm>
              <a:off x="1968" y="2544"/>
              <a:ext cx="48" cy="384"/>
            </a:xfrm>
            <a:prstGeom prst="upArrow">
              <a:avLst>
                <a:gd name="adj1" fmla="val 50000"/>
                <a:gd name="adj2" fmla="val 2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10" name="AutoShape 74"/>
            <p:cNvSpPr>
              <a:spLocks noChangeArrowheads="1"/>
            </p:cNvSpPr>
            <p:nvPr/>
          </p:nvSpPr>
          <p:spPr bwMode="auto">
            <a:xfrm>
              <a:off x="2064" y="2544"/>
              <a:ext cx="48" cy="528"/>
            </a:xfrm>
            <a:prstGeom prst="upArrow">
              <a:avLst>
                <a:gd name="adj1" fmla="val 50000"/>
                <a:gd name="adj2" fmla="val 2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11" name="AutoShape 75"/>
            <p:cNvSpPr>
              <a:spLocks noChangeArrowheads="1"/>
            </p:cNvSpPr>
            <p:nvPr/>
          </p:nvSpPr>
          <p:spPr bwMode="auto">
            <a:xfrm>
              <a:off x="2208" y="2544"/>
              <a:ext cx="96" cy="1008"/>
            </a:xfrm>
            <a:prstGeom prst="upArrow">
              <a:avLst>
                <a:gd name="adj1" fmla="val 50000"/>
                <a:gd name="adj2" fmla="val 2625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12" name="AutoShape 76"/>
            <p:cNvSpPr>
              <a:spLocks noChangeArrowheads="1"/>
            </p:cNvSpPr>
            <p:nvPr/>
          </p:nvSpPr>
          <p:spPr bwMode="auto">
            <a:xfrm>
              <a:off x="2400" y="2544"/>
              <a:ext cx="48" cy="672"/>
            </a:xfrm>
            <a:prstGeom prst="upArrow">
              <a:avLst>
                <a:gd name="adj1" fmla="val 50000"/>
                <a:gd name="adj2" fmla="val 3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13" name="AutoShape 77"/>
            <p:cNvSpPr>
              <a:spLocks noChangeArrowheads="1"/>
            </p:cNvSpPr>
            <p:nvPr/>
          </p:nvSpPr>
          <p:spPr bwMode="auto">
            <a:xfrm>
              <a:off x="2496" y="2544"/>
              <a:ext cx="48" cy="768"/>
            </a:xfrm>
            <a:prstGeom prst="upArrow">
              <a:avLst>
                <a:gd name="adj1" fmla="val 50000"/>
                <a:gd name="adj2" fmla="val 4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14" name="AutoShape 78"/>
            <p:cNvSpPr>
              <a:spLocks noChangeArrowheads="1"/>
            </p:cNvSpPr>
            <p:nvPr/>
          </p:nvSpPr>
          <p:spPr bwMode="auto">
            <a:xfrm>
              <a:off x="2592" y="2544"/>
              <a:ext cx="48" cy="864"/>
            </a:xfrm>
            <a:prstGeom prst="upArrow">
              <a:avLst>
                <a:gd name="adj1" fmla="val 50000"/>
                <a:gd name="adj2" fmla="val 4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15" name="Line 79"/>
            <p:cNvSpPr>
              <a:spLocks noChangeShapeType="1"/>
            </p:cNvSpPr>
            <p:nvPr/>
          </p:nvSpPr>
          <p:spPr bwMode="auto">
            <a:xfrm flipV="1">
              <a:off x="1872" y="2544"/>
              <a:ext cx="0" cy="19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16" name="AutoShape 80"/>
            <p:cNvSpPr>
              <a:spLocks noChangeArrowheads="1"/>
            </p:cNvSpPr>
            <p:nvPr/>
          </p:nvSpPr>
          <p:spPr bwMode="auto">
            <a:xfrm>
              <a:off x="2064" y="1584"/>
              <a:ext cx="96" cy="288"/>
            </a:xfrm>
            <a:prstGeom prst="upArrow">
              <a:avLst>
                <a:gd name="adj1" fmla="val 50000"/>
                <a:gd name="adj2" fmla="val 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17" name="Line 81"/>
            <p:cNvSpPr>
              <a:spLocks noChangeShapeType="1"/>
            </p:cNvSpPr>
            <p:nvPr/>
          </p:nvSpPr>
          <p:spPr bwMode="auto">
            <a:xfrm flipH="1">
              <a:off x="2688" y="1968"/>
              <a:ext cx="144"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18" name="Line 82"/>
            <p:cNvSpPr>
              <a:spLocks noChangeShapeType="1"/>
            </p:cNvSpPr>
            <p:nvPr/>
          </p:nvSpPr>
          <p:spPr bwMode="auto">
            <a:xfrm flipV="1">
              <a:off x="1920" y="1728"/>
              <a:ext cx="0" cy="144"/>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grpSp>
      <p:grpSp>
        <p:nvGrpSpPr>
          <p:cNvPr id="40019" name="Group 83"/>
          <p:cNvGrpSpPr>
            <a:grpSpLocks/>
          </p:cNvGrpSpPr>
          <p:nvPr/>
        </p:nvGrpSpPr>
        <p:grpSpPr bwMode="auto">
          <a:xfrm>
            <a:off x="6934200" y="2514600"/>
            <a:ext cx="2133600" cy="3124200"/>
            <a:chOff x="1584" y="1584"/>
            <a:chExt cx="1344" cy="1968"/>
          </a:xfrm>
        </p:grpSpPr>
        <p:sp>
          <p:nvSpPr>
            <p:cNvPr id="40020" name="Text Box 84"/>
            <p:cNvSpPr txBox="1">
              <a:spLocks noChangeArrowheads="1"/>
            </p:cNvSpPr>
            <p:nvPr/>
          </p:nvSpPr>
          <p:spPr bwMode="auto">
            <a:xfrm>
              <a:off x="1824" y="1883"/>
              <a:ext cx="865" cy="651"/>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zh-CN" altLang="en-US" sz="2400" b="1">
                  <a:solidFill>
                    <a:srgbClr val="000000"/>
                  </a:solidFill>
                </a:rPr>
                <a:t>低位</a:t>
              </a:r>
            </a:p>
            <a:p>
              <a:pPr algn="ctr" fontAlgn="base">
                <a:spcBef>
                  <a:spcPct val="50000"/>
                </a:spcBef>
                <a:spcAft>
                  <a:spcPct val="0"/>
                </a:spcAft>
                <a:defRPr/>
              </a:pPr>
              <a:r>
                <a:rPr kumimoji="1" lang="en-US" altLang="zh-CN" sz="2400" b="1">
                  <a:solidFill>
                    <a:srgbClr val="000000"/>
                  </a:solidFill>
                </a:rPr>
                <a:t>Am2901</a:t>
              </a:r>
            </a:p>
          </p:txBody>
        </p:sp>
        <p:sp>
          <p:nvSpPr>
            <p:cNvPr id="40021" name="Line 85"/>
            <p:cNvSpPr>
              <a:spLocks noChangeShapeType="1"/>
            </p:cNvSpPr>
            <p:nvPr/>
          </p:nvSpPr>
          <p:spPr bwMode="auto">
            <a:xfrm flipH="1">
              <a:off x="1584" y="1968"/>
              <a:ext cx="24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22" name="Line 86"/>
            <p:cNvSpPr>
              <a:spLocks noChangeShapeType="1"/>
            </p:cNvSpPr>
            <p:nvPr/>
          </p:nvSpPr>
          <p:spPr bwMode="auto">
            <a:xfrm flipH="1">
              <a:off x="1584" y="2448"/>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23" name="Line 87"/>
            <p:cNvSpPr>
              <a:spLocks noChangeShapeType="1"/>
            </p:cNvSpPr>
            <p:nvPr/>
          </p:nvSpPr>
          <p:spPr bwMode="auto">
            <a:xfrm flipH="1">
              <a:off x="1584" y="2304"/>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24" name="Line 88"/>
            <p:cNvSpPr>
              <a:spLocks noChangeShapeType="1"/>
            </p:cNvSpPr>
            <p:nvPr/>
          </p:nvSpPr>
          <p:spPr bwMode="auto">
            <a:xfrm flipH="1">
              <a:off x="2688" y="2304"/>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25" name="Line 89"/>
            <p:cNvSpPr>
              <a:spLocks noChangeShapeType="1"/>
            </p:cNvSpPr>
            <p:nvPr/>
          </p:nvSpPr>
          <p:spPr bwMode="auto">
            <a:xfrm flipH="1">
              <a:off x="2688" y="2448"/>
              <a:ext cx="24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26" name="AutoShape 90"/>
            <p:cNvSpPr>
              <a:spLocks noChangeArrowheads="1"/>
            </p:cNvSpPr>
            <p:nvPr/>
          </p:nvSpPr>
          <p:spPr bwMode="auto">
            <a:xfrm>
              <a:off x="1968" y="2544"/>
              <a:ext cx="48" cy="384"/>
            </a:xfrm>
            <a:prstGeom prst="upArrow">
              <a:avLst>
                <a:gd name="adj1" fmla="val 50000"/>
                <a:gd name="adj2" fmla="val 2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27" name="AutoShape 91"/>
            <p:cNvSpPr>
              <a:spLocks noChangeArrowheads="1"/>
            </p:cNvSpPr>
            <p:nvPr/>
          </p:nvSpPr>
          <p:spPr bwMode="auto">
            <a:xfrm>
              <a:off x="2064" y="2544"/>
              <a:ext cx="48" cy="528"/>
            </a:xfrm>
            <a:prstGeom prst="upArrow">
              <a:avLst>
                <a:gd name="adj1" fmla="val 50000"/>
                <a:gd name="adj2" fmla="val 2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28" name="AutoShape 92"/>
            <p:cNvSpPr>
              <a:spLocks noChangeArrowheads="1"/>
            </p:cNvSpPr>
            <p:nvPr/>
          </p:nvSpPr>
          <p:spPr bwMode="auto">
            <a:xfrm>
              <a:off x="2208" y="2544"/>
              <a:ext cx="96" cy="1008"/>
            </a:xfrm>
            <a:prstGeom prst="upArrow">
              <a:avLst>
                <a:gd name="adj1" fmla="val 50000"/>
                <a:gd name="adj2" fmla="val 2625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29" name="AutoShape 93"/>
            <p:cNvSpPr>
              <a:spLocks noChangeArrowheads="1"/>
            </p:cNvSpPr>
            <p:nvPr/>
          </p:nvSpPr>
          <p:spPr bwMode="auto">
            <a:xfrm>
              <a:off x="2400" y="2544"/>
              <a:ext cx="48" cy="672"/>
            </a:xfrm>
            <a:prstGeom prst="upArrow">
              <a:avLst>
                <a:gd name="adj1" fmla="val 50000"/>
                <a:gd name="adj2" fmla="val 3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30" name="AutoShape 94"/>
            <p:cNvSpPr>
              <a:spLocks noChangeArrowheads="1"/>
            </p:cNvSpPr>
            <p:nvPr/>
          </p:nvSpPr>
          <p:spPr bwMode="auto">
            <a:xfrm>
              <a:off x="2496" y="2544"/>
              <a:ext cx="48" cy="768"/>
            </a:xfrm>
            <a:prstGeom prst="upArrow">
              <a:avLst>
                <a:gd name="adj1" fmla="val 50000"/>
                <a:gd name="adj2" fmla="val 4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31" name="AutoShape 95"/>
            <p:cNvSpPr>
              <a:spLocks noChangeArrowheads="1"/>
            </p:cNvSpPr>
            <p:nvPr/>
          </p:nvSpPr>
          <p:spPr bwMode="auto">
            <a:xfrm>
              <a:off x="2592" y="2544"/>
              <a:ext cx="48" cy="864"/>
            </a:xfrm>
            <a:prstGeom prst="upArrow">
              <a:avLst>
                <a:gd name="adj1" fmla="val 50000"/>
                <a:gd name="adj2" fmla="val 4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32" name="Line 96"/>
            <p:cNvSpPr>
              <a:spLocks noChangeShapeType="1"/>
            </p:cNvSpPr>
            <p:nvPr/>
          </p:nvSpPr>
          <p:spPr bwMode="auto">
            <a:xfrm flipV="1">
              <a:off x="1872" y="2544"/>
              <a:ext cx="0" cy="19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33" name="AutoShape 97"/>
            <p:cNvSpPr>
              <a:spLocks noChangeArrowheads="1"/>
            </p:cNvSpPr>
            <p:nvPr/>
          </p:nvSpPr>
          <p:spPr bwMode="auto">
            <a:xfrm>
              <a:off x="2064" y="1584"/>
              <a:ext cx="96" cy="288"/>
            </a:xfrm>
            <a:prstGeom prst="upArrow">
              <a:avLst>
                <a:gd name="adj1" fmla="val 50000"/>
                <a:gd name="adj2" fmla="val 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34" name="Line 98"/>
            <p:cNvSpPr>
              <a:spLocks noChangeShapeType="1"/>
            </p:cNvSpPr>
            <p:nvPr/>
          </p:nvSpPr>
          <p:spPr bwMode="auto">
            <a:xfrm flipH="1">
              <a:off x="2688" y="1968"/>
              <a:ext cx="144"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35" name="Line 99"/>
            <p:cNvSpPr>
              <a:spLocks noChangeShapeType="1"/>
            </p:cNvSpPr>
            <p:nvPr/>
          </p:nvSpPr>
          <p:spPr bwMode="auto">
            <a:xfrm flipV="1">
              <a:off x="1920" y="1728"/>
              <a:ext cx="0" cy="144"/>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grpSp>
      <p:sp>
        <p:nvSpPr>
          <p:cNvPr id="40036" name="Line 100"/>
          <p:cNvSpPr>
            <a:spLocks noChangeShapeType="1"/>
          </p:cNvSpPr>
          <p:nvPr/>
        </p:nvSpPr>
        <p:spPr bwMode="auto">
          <a:xfrm>
            <a:off x="1295400" y="2743200"/>
            <a:ext cx="6172200"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37" name="Rectangle 101"/>
          <p:cNvSpPr>
            <a:spLocks noChangeArrowheads="1"/>
          </p:cNvSpPr>
          <p:nvPr/>
        </p:nvSpPr>
        <p:spPr bwMode="auto">
          <a:xfrm>
            <a:off x="1219200" y="1143000"/>
            <a:ext cx="152400" cy="304800"/>
          </a:xfrm>
          <a:prstGeom prst="rect">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38" name="Line 102"/>
          <p:cNvSpPr>
            <a:spLocks noChangeShapeType="1"/>
          </p:cNvSpPr>
          <p:nvPr/>
        </p:nvSpPr>
        <p:spPr bwMode="auto">
          <a:xfrm>
            <a:off x="1295400" y="1447800"/>
            <a:ext cx="0" cy="45720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39" name="Line 103"/>
          <p:cNvSpPr>
            <a:spLocks noChangeShapeType="1"/>
          </p:cNvSpPr>
          <p:nvPr/>
        </p:nvSpPr>
        <p:spPr bwMode="auto">
          <a:xfrm>
            <a:off x="1295400" y="762000"/>
            <a:ext cx="0" cy="38100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40" name="Text Box 104"/>
          <p:cNvSpPr txBox="1">
            <a:spLocks noChangeArrowheads="1"/>
          </p:cNvSpPr>
          <p:nvPr/>
        </p:nvSpPr>
        <p:spPr bwMode="auto">
          <a:xfrm>
            <a:off x="1295400" y="609600"/>
            <a:ext cx="674688" cy="10048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Vcc</a:t>
            </a:r>
          </a:p>
          <a:p>
            <a:pPr algn="ctr" fontAlgn="base">
              <a:spcBef>
                <a:spcPct val="50000"/>
              </a:spcBef>
              <a:spcAft>
                <a:spcPct val="0"/>
              </a:spcAft>
              <a:defRPr/>
            </a:pPr>
            <a:r>
              <a:rPr kumimoji="1" lang="en-US" altLang="zh-CN" sz="2400" b="1">
                <a:solidFill>
                  <a:srgbClr val="FF0000"/>
                </a:solidFill>
              </a:rPr>
              <a:t>R</a:t>
            </a:r>
          </a:p>
        </p:txBody>
      </p:sp>
      <p:sp>
        <p:nvSpPr>
          <p:cNvPr id="40041" name="Line 105"/>
          <p:cNvSpPr>
            <a:spLocks noChangeShapeType="1"/>
          </p:cNvSpPr>
          <p:nvPr/>
        </p:nvSpPr>
        <p:spPr bwMode="auto">
          <a:xfrm>
            <a:off x="2286000" y="3124200"/>
            <a:ext cx="228600" cy="0"/>
          </a:xfrm>
          <a:prstGeom prst="line">
            <a:avLst/>
          </a:prstGeom>
          <a:noFill/>
          <a:ln w="571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42" name="Line 106"/>
          <p:cNvSpPr>
            <a:spLocks noChangeShapeType="1"/>
          </p:cNvSpPr>
          <p:nvPr/>
        </p:nvSpPr>
        <p:spPr bwMode="auto">
          <a:xfrm>
            <a:off x="4495800" y="3124200"/>
            <a:ext cx="228600" cy="0"/>
          </a:xfrm>
          <a:prstGeom prst="line">
            <a:avLst/>
          </a:prstGeom>
          <a:noFill/>
          <a:ln w="571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43" name="Line 107"/>
          <p:cNvSpPr>
            <a:spLocks noChangeShapeType="1"/>
          </p:cNvSpPr>
          <p:nvPr/>
        </p:nvSpPr>
        <p:spPr bwMode="auto">
          <a:xfrm>
            <a:off x="6705600" y="3124200"/>
            <a:ext cx="228600" cy="0"/>
          </a:xfrm>
          <a:prstGeom prst="line">
            <a:avLst/>
          </a:prstGeom>
          <a:noFill/>
          <a:ln w="571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44" name="Line 108"/>
          <p:cNvSpPr>
            <a:spLocks noChangeShapeType="1"/>
          </p:cNvSpPr>
          <p:nvPr/>
        </p:nvSpPr>
        <p:spPr bwMode="auto">
          <a:xfrm>
            <a:off x="2362200" y="3657600"/>
            <a:ext cx="228600" cy="0"/>
          </a:xfrm>
          <a:prstGeom prst="line">
            <a:avLst/>
          </a:prstGeom>
          <a:noFill/>
          <a:ln w="571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45" name="Line 109"/>
          <p:cNvSpPr>
            <a:spLocks noChangeShapeType="1"/>
          </p:cNvSpPr>
          <p:nvPr/>
        </p:nvSpPr>
        <p:spPr bwMode="auto">
          <a:xfrm>
            <a:off x="4572000" y="3657600"/>
            <a:ext cx="228600" cy="0"/>
          </a:xfrm>
          <a:prstGeom prst="line">
            <a:avLst/>
          </a:prstGeom>
          <a:noFill/>
          <a:ln w="571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46" name="Line 110"/>
          <p:cNvSpPr>
            <a:spLocks noChangeShapeType="1"/>
          </p:cNvSpPr>
          <p:nvPr/>
        </p:nvSpPr>
        <p:spPr bwMode="auto">
          <a:xfrm>
            <a:off x="6781800" y="3657600"/>
            <a:ext cx="228600" cy="0"/>
          </a:xfrm>
          <a:prstGeom prst="line">
            <a:avLst/>
          </a:prstGeom>
          <a:noFill/>
          <a:ln w="571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47" name="Line 111"/>
          <p:cNvSpPr>
            <a:spLocks noChangeShapeType="1"/>
          </p:cNvSpPr>
          <p:nvPr/>
        </p:nvSpPr>
        <p:spPr bwMode="auto">
          <a:xfrm>
            <a:off x="2362200" y="3886200"/>
            <a:ext cx="228600" cy="0"/>
          </a:xfrm>
          <a:prstGeom prst="line">
            <a:avLst/>
          </a:prstGeom>
          <a:noFill/>
          <a:ln w="571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48" name="Line 112"/>
          <p:cNvSpPr>
            <a:spLocks noChangeShapeType="1"/>
          </p:cNvSpPr>
          <p:nvPr/>
        </p:nvSpPr>
        <p:spPr bwMode="auto">
          <a:xfrm>
            <a:off x="4572000" y="3886200"/>
            <a:ext cx="228600" cy="0"/>
          </a:xfrm>
          <a:prstGeom prst="line">
            <a:avLst/>
          </a:prstGeom>
          <a:noFill/>
          <a:ln w="571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049" name="Line 113"/>
          <p:cNvSpPr>
            <a:spLocks noChangeShapeType="1"/>
          </p:cNvSpPr>
          <p:nvPr/>
        </p:nvSpPr>
        <p:spPr bwMode="auto">
          <a:xfrm>
            <a:off x="6781800" y="3886200"/>
            <a:ext cx="228600" cy="0"/>
          </a:xfrm>
          <a:prstGeom prst="line">
            <a:avLst/>
          </a:prstGeom>
          <a:noFill/>
          <a:ln w="5715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B318C53C-20BA-D74B-A260-BD48F8F61D91}"/>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33</a:t>
            </a:fld>
            <a:endParaRPr lang="en-US" altLang="zh-CN">
              <a:solidFill>
                <a:srgbClr val="000000"/>
              </a:solidFill>
            </a:endParaRPr>
          </a:p>
        </p:txBody>
      </p:sp>
    </p:spTree>
    <p:extLst>
      <p:ext uri="{BB962C8B-B14F-4D97-AF65-F5344CB8AC3E}">
        <p14:creationId xmlns:p14="http://schemas.microsoft.com/office/powerpoint/2010/main" val="201832160"/>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Box 2"/>
          <p:cNvSpPr txBox="1">
            <a:spLocks noChangeArrowheads="1"/>
          </p:cNvSpPr>
          <p:nvPr/>
        </p:nvSpPr>
        <p:spPr bwMode="auto">
          <a:xfrm>
            <a:off x="3978275" y="571500"/>
            <a:ext cx="34893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片间高速进位用 </a:t>
            </a:r>
            <a:r>
              <a:rPr kumimoji="1" lang="en-US" altLang="zh-CN" sz="2400" b="1">
                <a:solidFill>
                  <a:srgbClr val="000000"/>
                </a:solidFill>
              </a:rPr>
              <a:t>Am2902</a:t>
            </a:r>
          </a:p>
        </p:txBody>
      </p:sp>
      <p:sp>
        <p:nvSpPr>
          <p:cNvPr id="40963" name="Text Box 3"/>
          <p:cNvSpPr txBox="1">
            <a:spLocks noChangeArrowheads="1"/>
          </p:cNvSpPr>
          <p:nvPr/>
        </p:nvSpPr>
        <p:spPr bwMode="auto">
          <a:xfrm>
            <a:off x="685800" y="2989263"/>
            <a:ext cx="1373188" cy="103346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zh-CN" altLang="en-US" sz="2400" b="1">
                <a:solidFill>
                  <a:srgbClr val="000000"/>
                </a:solidFill>
              </a:rPr>
              <a:t>高位</a:t>
            </a:r>
          </a:p>
          <a:p>
            <a:pPr algn="ctr" fontAlgn="base">
              <a:spcBef>
                <a:spcPct val="50000"/>
              </a:spcBef>
              <a:spcAft>
                <a:spcPct val="0"/>
              </a:spcAft>
              <a:defRPr/>
            </a:pPr>
            <a:r>
              <a:rPr kumimoji="1" lang="en-US" altLang="zh-CN" sz="2400" b="1">
                <a:solidFill>
                  <a:srgbClr val="000000"/>
                </a:solidFill>
              </a:rPr>
              <a:t>Am2901</a:t>
            </a:r>
          </a:p>
        </p:txBody>
      </p:sp>
      <p:sp>
        <p:nvSpPr>
          <p:cNvPr id="40964" name="Line 4"/>
          <p:cNvSpPr>
            <a:spLocks noChangeShapeType="1"/>
          </p:cNvSpPr>
          <p:nvPr/>
        </p:nvSpPr>
        <p:spPr bwMode="auto">
          <a:xfrm flipH="1">
            <a:off x="304800" y="3124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65" name="Line 5"/>
          <p:cNvSpPr>
            <a:spLocks noChangeShapeType="1"/>
          </p:cNvSpPr>
          <p:nvPr/>
        </p:nvSpPr>
        <p:spPr bwMode="auto">
          <a:xfrm flipH="1">
            <a:off x="304800" y="38862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66" name="Line 6"/>
          <p:cNvSpPr>
            <a:spLocks noChangeShapeType="1"/>
          </p:cNvSpPr>
          <p:nvPr/>
        </p:nvSpPr>
        <p:spPr bwMode="auto">
          <a:xfrm flipH="1">
            <a:off x="304800" y="36576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67" name="Line 7"/>
          <p:cNvSpPr>
            <a:spLocks noChangeShapeType="1"/>
          </p:cNvSpPr>
          <p:nvPr/>
        </p:nvSpPr>
        <p:spPr bwMode="auto">
          <a:xfrm flipH="1">
            <a:off x="2057400" y="36576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68" name="Line 8"/>
          <p:cNvSpPr>
            <a:spLocks noChangeShapeType="1"/>
          </p:cNvSpPr>
          <p:nvPr/>
        </p:nvSpPr>
        <p:spPr bwMode="auto">
          <a:xfrm flipH="1">
            <a:off x="2057400" y="38862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69" name="AutoShape 9"/>
          <p:cNvSpPr>
            <a:spLocks noChangeArrowheads="1"/>
          </p:cNvSpPr>
          <p:nvPr/>
        </p:nvSpPr>
        <p:spPr bwMode="auto">
          <a:xfrm>
            <a:off x="914400" y="4038600"/>
            <a:ext cx="76200" cy="609600"/>
          </a:xfrm>
          <a:prstGeom prst="upArrow">
            <a:avLst>
              <a:gd name="adj1" fmla="val 50000"/>
              <a:gd name="adj2" fmla="val 2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70" name="AutoShape 10"/>
          <p:cNvSpPr>
            <a:spLocks noChangeArrowheads="1"/>
          </p:cNvSpPr>
          <p:nvPr/>
        </p:nvSpPr>
        <p:spPr bwMode="auto">
          <a:xfrm>
            <a:off x="1066800" y="4038600"/>
            <a:ext cx="76200" cy="838200"/>
          </a:xfrm>
          <a:prstGeom prst="upArrow">
            <a:avLst>
              <a:gd name="adj1" fmla="val 50000"/>
              <a:gd name="adj2" fmla="val 2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71" name="AutoShape 11"/>
          <p:cNvSpPr>
            <a:spLocks noChangeArrowheads="1"/>
          </p:cNvSpPr>
          <p:nvPr/>
        </p:nvSpPr>
        <p:spPr bwMode="auto">
          <a:xfrm>
            <a:off x="1295400" y="4038600"/>
            <a:ext cx="152400" cy="1600200"/>
          </a:xfrm>
          <a:prstGeom prst="upArrow">
            <a:avLst>
              <a:gd name="adj1" fmla="val 50000"/>
              <a:gd name="adj2" fmla="val 2625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72" name="AutoShape 12"/>
          <p:cNvSpPr>
            <a:spLocks noChangeArrowheads="1"/>
          </p:cNvSpPr>
          <p:nvPr/>
        </p:nvSpPr>
        <p:spPr bwMode="auto">
          <a:xfrm>
            <a:off x="1600200" y="4038600"/>
            <a:ext cx="76200" cy="1066800"/>
          </a:xfrm>
          <a:prstGeom prst="upArrow">
            <a:avLst>
              <a:gd name="adj1" fmla="val 50000"/>
              <a:gd name="adj2" fmla="val 3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73" name="AutoShape 13"/>
          <p:cNvSpPr>
            <a:spLocks noChangeArrowheads="1"/>
          </p:cNvSpPr>
          <p:nvPr/>
        </p:nvSpPr>
        <p:spPr bwMode="auto">
          <a:xfrm>
            <a:off x="1752600" y="4038600"/>
            <a:ext cx="76200" cy="1219200"/>
          </a:xfrm>
          <a:prstGeom prst="upArrow">
            <a:avLst>
              <a:gd name="adj1" fmla="val 50000"/>
              <a:gd name="adj2" fmla="val 4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74" name="AutoShape 14"/>
          <p:cNvSpPr>
            <a:spLocks noChangeArrowheads="1"/>
          </p:cNvSpPr>
          <p:nvPr/>
        </p:nvSpPr>
        <p:spPr bwMode="auto">
          <a:xfrm>
            <a:off x="1905000" y="4038600"/>
            <a:ext cx="76200" cy="1371600"/>
          </a:xfrm>
          <a:prstGeom prst="upArrow">
            <a:avLst>
              <a:gd name="adj1" fmla="val 50000"/>
              <a:gd name="adj2" fmla="val 4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75" name="Line 15"/>
          <p:cNvSpPr>
            <a:spLocks noChangeShapeType="1"/>
          </p:cNvSpPr>
          <p:nvPr/>
        </p:nvSpPr>
        <p:spPr bwMode="auto">
          <a:xfrm flipV="1">
            <a:off x="762000" y="4038600"/>
            <a:ext cx="0" cy="304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76" name="AutoShape 16"/>
          <p:cNvSpPr>
            <a:spLocks noChangeArrowheads="1"/>
          </p:cNvSpPr>
          <p:nvPr/>
        </p:nvSpPr>
        <p:spPr bwMode="auto">
          <a:xfrm>
            <a:off x="1524000" y="2514600"/>
            <a:ext cx="152400" cy="457200"/>
          </a:xfrm>
          <a:prstGeom prst="upArrow">
            <a:avLst>
              <a:gd name="adj1" fmla="val 50000"/>
              <a:gd name="adj2" fmla="val 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77" name="Line 17"/>
          <p:cNvSpPr>
            <a:spLocks noChangeShapeType="1"/>
          </p:cNvSpPr>
          <p:nvPr/>
        </p:nvSpPr>
        <p:spPr bwMode="auto">
          <a:xfrm flipH="1">
            <a:off x="2057400" y="3124200"/>
            <a:ext cx="228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78" name="Text Box 18"/>
          <p:cNvSpPr txBox="1">
            <a:spLocks noChangeArrowheads="1"/>
          </p:cNvSpPr>
          <p:nvPr/>
        </p:nvSpPr>
        <p:spPr bwMode="auto">
          <a:xfrm>
            <a:off x="2895600" y="2989263"/>
            <a:ext cx="1373188" cy="103346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en-US" altLang="zh-CN" sz="2400" b="1">
                <a:solidFill>
                  <a:srgbClr val="000000"/>
                </a:solidFill>
              </a:rPr>
              <a:t>Am2901</a:t>
            </a:r>
          </a:p>
        </p:txBody>
      </p:sp>
      <p:sp>
        <p:nvSpPr>
          <p:cNvPr id="40979" name="Line 19"/>
          <p:cNvSpPr>
            <a:spLocks noChangeShapeType="1"/>
          </p:cNvSpPr>
          <p:nvPr/>
        </p:nvSpPr>
        <p:spPr bwMode="auto">
          <a:xfrm flipH="1">
            <a:off x="2514600" y="3124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0" name="Line 20"/>
          <p:cNvSpPr>
            <a:spLocks noChangeShapeType="1"/>
          </p:cNvSpPr>
          <p:nvPr/>
        </p:nvSpPr>
        <p:spPr bwMode="auto">
          <a:xfrm flipH="1">
            <a:off x="2514600" y="38862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1" name="Line 21"/>
          <p:cNvSpPr>
            <a:spLocks noChangeShapeType="1"/>
          </p:cNvSpPr>
          <p:nvPr/>
        </p:nvSpPr>
        <p:spPr bwMode="auto">
          <a:xfrm flipH="1">
            <a:off x="2514600" y="36576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2" name="Line 22"/>
          <p:cNvSpPr>
            <a:spLocks noChangeShapeType="1"/>
          </p:cNvSpPr>
          <p:nvPr/>
        </p:nvSpPr>
        <p:spPr bwMode="auto">
          <a:xfrm flipH="1">
            <a:off x="4267200" y="36576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3" name="Line 23"/>
          <p:cNvSpPr>
            <a:spLocks noChangeShapeType="1"/>
          </p:cNvSpPr>
          <p:nvPr/>
        </p:nvSpPr>
        <p:spPr bwMode="auto">
          <a:xfrm flipH="1">
            <a:off x="4267200" y="38862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4" name="AutoShape 24"/>
          <p:cNvSpPr>
            <a:spLocks noChangeArrowheads="1"/>
          </p:cNvSpPr>
          <p:nvPr/>
        </p:nvSpPr>
        <p:spPr bwMode="auto">
          <a:xfrm>
            <a:off x="3124200" y="4038600"/>
            <a:ext cx="76200" cy="609600"/>
          </a:xfrm>
          <a:prstGeom prst="upArrow">
            <a:avLst>
              <a:gd name="adj1" fmla="val 50000"/>
              <a:gd name="adj2" fmla="val 2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5" name="AutoShape 25"/>
          <p:cNvSpPr>
            <a:spLocks noChangeArrowheads="1"/>
          </p:cNvSpPr>
          <p:nvPr/>
        </p:nvSpPr>
        <p:spPr bwMode="auto">
          <a:xfrm>
            <a:off x="3276600" y="4038600"/>
            <a:ext cx="76200" cy="838200"/>
          </a:xfrm>
          <a:prstGeom prst="upArrow">
            <a:avLst>
              <a:gd name="adj1" fmla="val 50000"/>
              <a:gd name="adj2" fmla="val 2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6" name="AutoShape 26"/>
          <p:cNvSpPr>
            <a:spLocks noChangeArrowheads="1"/>
          </p:cNvSpPr>
          <p:nvPr/>
        </p:nvSpPr>
        <p:spPr bwMode="auto">
          <a:xfrm>
            <a:off x="3505200" y="4038600"/>
            <a:ext cx="152400" cy="1600200"/>
          </a:xfrm>
          <a:prstGeom prst="upArrow">
            <a:avLst>
              <a:gd name="adj1" fmla="val 50000"/>
              <a:gd name="adj2" fmla="val 2625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7" name="AutoShape 27"/>
          <p:cNvSpPr>
            <a:spLocks noChangeArrowheads="1"/>
          </p:cNvSpPr>
          <p:nvPr/>
        </p:nvSpPr>
        <p:spPr bwMode="auto">
          <a:xfrm>
            <a:off x="3810000" y="4038600"/>
            <a:ext cx="76200" cy="1066800"/>
          </a:xfrm>
          <a:prstGeom prst="upArrow">
            <a:avLst>
              <a:gd name="adj1" fmla="val 50000"/>
              <a:gd name="adj2" fmla="val 3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8" name="AutoShape 28"/>
          <p:cNvSpPr>
            <a:spLocks noChangeArrowheads="1"/>
          </p:cNvSpPr>
          <p:nvPr/>
        </p:nvSpPr>
        <p:spPr bwMode="auto">
          <a:xfrm>
            <a:off x="3962400" y="4038600"/>
            <a:ext cx="76200" cy="1219200"/>
          </a:xfrm>
          <a:prstGeom prst="upArrow">
            <a:avLst>
              <a:gd name="adj1" fmla="val 50000"/>
              <a:gd name="adj2" fmla="val 4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89" name="AutoShape 29"/>
          <p:cNvSpPr>
            <a:spLocks noChangeArrowheads="1"/>
          </p:cNvSpPr>
          <p:nvPr/>
        </p:nvSpPr>
        <p:spPr bwMode="auto">
          <a:xfrm>
            <a:off x="4114800" y="4038600"/>
            <a:ext cx="76200" cy="1371600"/>
          </a:xfrm>
          <a:prstGeom prst="upArrow">
            <a:avLst>
              <a:gd name="adj1" fmla="val 50000"/>
              <a:gd name="adj2" fmla="val 4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90" name="Line 30"/>
          <p:cNvSpPr>
            <a:spLocks noChangeShapeType="1"/>
          </p:cNvSpPr>
          <p:nvPr/>
        </p:nvSpPr>
        <p:spPr bwMode="auto">
          <a:xfrm flipV="1">
            <a:off x="2971800" y="4038600"/>
            <a:ext cx="0" cy="304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91" name="AutoShape 31"/>
          <p:cNvSpPr>
            <a:spLocks noChangeArrowheads="1"/>
          </p:cNvSpPr>
          <p:nvPr/>
        </p:nvSpPr>
        <p:spPr bwMode="auto">
          <a:xfrm>
            <a:off x="3276600" y="2514600"/>
            <a:ext cx="152400" cy="457200"/>
          </a:xfrm>
          <a:prstGeom prst="upArrow">
            <a:avLst>
              <a:gd name="adj1" fmla="val 50000"/>
              <a:gd name="adj2" fmla="val 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92" name="Line 32"/>
          <p:cNvSpPr>
            <a:spLocks noChangeShapeType="1"/>
          </p:cNvSpPr>
          <p:nvPr/>
        </p:nvSpPr>
        <p:spPr bwMode="auto">
          <a:xfrm flipH="1">
            <a:off x="4267200" y="3124200"/>
            <a:ext cx="228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93" name="Text Box 33"/>
          <p:cNvSpPr txBox="1">
            <a:spLocks noChangeArrowheads="1"/>
          </p:cNvSpPr>
          <p:nvPr/>
        </p:nvSpPr>
        <p:spPr bwMode="auto">
          <a:xfrm>
            <a:off x="5105400" y="2989263"/>
            <a:ext cx="1373188" cy="103346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en-US" altLang="zh-CN" sz="2400" b="1">
                <a:solidFill>
                  <a:srgbClr val="000000"/>
                </a:solidFill>
              </a:rPr>
              <a:t>Am2901</a:t>
            </a:r>
          </a:p>
        </p:txBody>
      </p:sp>
      <p:sp>
        <p:nvSpPr>
          <p:cNvPr id="40994" name="Line 34"/>
          <p:cNvSpPr>
            <a:spLocks noChangeShapeType="1"/>
          </p:cNvSpPr>
          <p:nvPr/>
        </p:nvSpPr>
        <p:spPr bwMode="auto">
          <a:xfrm flipH="1">
            <a:off x="4724400" y="3124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95" name="Line 35"/>
          <p:cNvSpPr>
            <a:spLocks noChangeShapeType="1"/>
          </p:cNvSpPr>
          <p:nvPr/>
        </p:nvSpPr>
        <p:spPr bwMode="auto">
          <a:xfrm flipH="1">
            <a:off x="4724400" y="38862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96" name="Line 36"/>
          <p:cNvSpPr>
            <a:spLocks noChangeShapeType="1"/>
          </p:cNvSpPr>
          <p:nvPr/>
        </p:nvSpPr>
        <p:spPr bwMode="auto">
          <a:xfrm flipH="1">
            <a:off x="4724400" y="36576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97" name="Line 37"/>
          <p:cNvSpPr>
            <a:spLocks noChangeShapeType="1"/>
          </p:cNvSpPr>
          <p:nvPr/>
        </p:nvSpPr>
        <p:spPr bwMode="auto">
          <a:xfrm flipH="1">
            <a:off x="6477000" y="3640138"/>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98" name="Line 38"/>
          <p:cNvSpPr>
            <a:spLocks noChangeShapeType="1"/>
          </p:cNvSpPr>
          <p:nvPr/>
        </p:nvSpPr>
        <p:spPr bwMode="auto">
          <a:xfrm flipH="1">
            <a:off x="6477000" y="3868738"/>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0999" name="AutoShape 39"/>
          <p:cNvSpPr>
            <a:spLocks noChangeArrowheads="1"/>
          </p:cNvSpPr>
          <p:nvPr/>
        </p:nvSpPr>
        <p:spPr bwMode="auto">
          <a:xfrm>
            <a:off x="5334000" y="4038600"/>
            <a:ext cx="76200" cy="609600"/>
          </a:xfrm>
          <a:prstGeom prst="upArrow">
            <a:avLst>
              <a:gd name="adj1" fmla="val 50000"/>
              <a:gd name="adj2" fmla="val 2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00" name="AutoShape 40"/>
          <p:cNvSpPr>
            <a:spLocks noChangeArrowheads="1"/>
          </p:cNvSpPr>
          <p:nvPr/>
        </p:nvSpPr>
        <p:spPr bwMode="auto">
          <a:xfrm>
            <a:off x="5486400" y="4038600"/>
            <a:ext cx="76200" cy="838200"/>
          </a:xfrm>
          <a:prstGeom prst="upArrow">
            <a:avLst>
              <a:gd name="adj1" fmla="val 50000"/>
              <a:gd name="adj2" fmla="val 2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01" name="AutoShape 41"/>
          <p:cNvSpPr>
            <a:spLocks noChangeArrowheads="1"/>
          </p:cNvSpPr>
          <p:nvPr/>
        </p:nvSpPr>
        <p:spPr bwMode="auto">
          <a:xfrm>
            <a:off x="5715000" y="4038600"/>
            <a:ext cx="152400" cy="1600200"/>
          </a:xfrm>
          <a:prstGeom prst="upArrow">
            <a:avLst>
              <a:gd name="adj1" fmla="val 50000"/>
              <a:gd name="adj2" fmla="val 2625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02" name="AutoShape 42"/>
          <p:cNvSpPr>
            <a:spLocks noChangeArrowheads="1"/>
          </p:cNvSpPr>
          <p:nvPr/>
        </p:nvSpPr>
        <p:spPr bwMode="auto">
          <a:xfrm>
            <a:off x="6019800" y="4038600"/>
            <a:ext cx="76200" cy="1066800"/>
          </a:xfrm>
          <a:prstGeom prst="upArrow">
            <a:avLst>
              <a:gd name="adj1" fmla="val 50000"/>
              <a:gd name="adj2" fmla="val 3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03" name="AutoShape 43"/>
          <p:cNvSpPr>
            <a:spLocks noChangeArrowheads="1"/>
          </p:cNvSpPr>
          <p:nvPr/>
        </p:nvSpPr>
        <p:spPr bwMode="auto">
          <a:xfrm>
            <a:off x="6172200" y="4038600"/>
            <a:ext cx="76200" cy="1219200"/>
          </a:xfrm>
          <a:prstGeom prst="upArrow">
            <a:avLst>
              <a:gd name="adj1" fmla="val 50000"/>
              <a:gd name="adj2" fmla="val 4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04" name="AutoShape 44"/>
          <p:cNvSpPr>
            <a:spLocks noChangeArrowheads="1"/>
          </p:cNvSpPr>
          <p:nvPr/>
        </p:nvSpPr>
        <p:spPr bwMode="auto">
          <a:xfrm>
            <a:off x="6324600" y="4038600"/>
            <a:ext cx="76200" cy="1371600"/>
          </a:xfrm>
          <a:prstGeom prst="upArrow">
            <a:avLst>
              <a:gd name="adj1" fmla="val 50000"/>
              <a:gd name="adj2" fmla="val 4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05" name="Line 45"/>
          <p:cNvSpPr>
            <a:spLocks noChangeShapeType="1"/>
          </p:cNvSpPr>
          <p:nvPr/>
        </p:nvSpPr>
        <p:spPr bwMode="auto">
          <a:xfrm flipV="1">
            <a:off x="5181600" y="4038600"/>
            <a:ext cx="0" cy="304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06" name="AutoShape 46"/>
          <p:cNvSpPr>
            <a:spLocks noChangeArrowheads="1"/>
          </p:cNvSpPr>
          <p:nvPr/>
        </p:nvSpPr>
        <p:spPr bwMode="auto">
          <a:xfrm>
            <a:off x="5486400" y="2514600"/>
            <a:ext cx="152400" cy="457200"/>
          </a:xfrm>
          <a:prstGeom prst="upArrow">
            <a:avLst>
              <a:gd name="adj1" fmla="val 50000"/>
              <a:gd name="adj2" fmla="val 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07" name="Line 47"/>
          <p:cNvSpPr>
            <a:spLocks noChangeShapeType="1"/>
          </p:cNvSpPr>
          <p:nvPr/>
        </p:nvSpPr>
        <p:spPr bwMode="auto">
          <a:xfrm flipH="1">
            <a:off x="6477000" y="3124200"/>
            <a:ext cx="228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08" name="Text Box 48"/>
          <p:cNvSpPr txBox="1">
            <a:spLocks noChangeArrowheads="1"/>
          </p:cNvSpPr>
          <p:nvPr/>
        </p:nvSpPr>
        <p:spPr bwMode="auto">
          <a:xfrm>
            <a:off x="7315200" y="2989263"/>
            <a:ext cx="1373188" cy="103346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zh-CN" altLang="en-US" sz="2400" b="1">
                <a:solidFill>
                  <a:srgbClr val="000000"/>
                </a:solidFill>
              </a:rPr>
              <a:t>低位</a:t>
            </a:r>
          </a:p>
          <a:p>
            <a:pPr algn="ctr" fontAlgn="base">
              <a:spcBef>
                <a:spcPct val="50000"/>
              </a:spcBef>
              <a:spcAft>
                <a:spcPct val="0"/>
              </a:spcAft>
              <a:defRPr/>
            </a:pPr>
            <a:r>
              <a:rPr kumimoji="1" lang="en-US" altLang="zh-CN" sz="2400" b="1">
                <a:solidFill>
                  <a:srgbClr val="000000"/>
                </a:solidFill>
              </a:rPr>
              <a:t>Am2901</a:t>
            </a:r>
          </a:p>
        </p:txBody>
      </p:sp>
      <p:sp>
        <p:nvSpPr>
          <p:cNvPr id="41009" name="Line 49"/>
          <p:cNvSpPr>
            <a:spLocks noChangeShapeType="1"/>
          </p:cNvSpPr>
          <p:nvPr/>
        </p:nvSpPr>
        <p:spPr bwMode="auto">
          <a:xfrm flipH="1">
            <a:off x="6934200" y="3124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0" name="Line 50"/>
          <p:cNvSpPr>
            <a:spLocks noChangeShapeType="1"/>
          </p:cNvSpPr>
          <p:nvPr/>
        </p:nvSpPr>
        <p:spPr bwMode="auto">
          <a:xfrm flipH="1">
            <a:off x="6934200" y="38862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1" name="Line 51"/>
          <p:cNvSpPr>
            <a:spLocks noChangeShapeType="1"/>
          </p:cNvSpPr>
          <p:nvPr/>
        </p:nvSpPr>
        <p:spPr bwMode="auto">
          <a:xfrm flipH="1">
            <a:off x="6934200" y="3657600"/>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2" name="Line 52"/>
          <p:cNvSpPr>
            <a:spLocks noChangeShapeType="1"/>
          </p:cNvSpPr>
          <p:nvPr/>
        </p:nvSpPr>
        <p:spPr bwMode="auto">
          <a:xfrm flipH="1">
            <a:off x="8686800" y="3640138"/>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3" name="Line 53"/>
          <p:cNvSpPr>
            <a:spLocks noChangeShapeType="1"/>
          </p:cNvSpPr>
          <p:nvPr/>
        </p:nvSpPr>
        <p:spPr bwMode="auto">
          <a:xfrm flipH="1">
            <a:off x="8686800" y="3868738"/>
            <a:ext cx="3810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4" name="AutoShape 54"/>
          <p:cNvSpPr>
            <a:spLocks noChangeArrowheads="1"/>
          </p:cNvSpPr>
          <p:nvPr/>
        </p:nvSpPr>
        <p:spPr bwMode="auto">
          <a:xfrm>
            <a:off x="7543800" y="4038600"/>
            <a:ext cx="76200" cy="609600"/>
          </a:xfrm>
          <a:prstGeom prst="upArrow">
            <a:avLst>
              <a:gd name="adj1" fmla="val 50000"/>
              <a:gd name="adj2" fmla="val 2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5" name="AutoShape 55"/>
          <p:cNvSpPr>
            <a:spLocks noChangeArrowheads="1"/>
          </p:cNvSpPr>
          <p:nvPr/>
        </p:nvSpPr>
        <p:spPr bwMode="auto">
          <a:xfrm>
            <a:off x="7696200" y="4038600"/>
            <a:ext cx="76200" cy="838200"/>
          </a:xfrm>
          <a:prstGeom prst="upArrow">
            <a:avLst>
              <a:gd name="adj1" fmla="val 50000"/>
              <a:gd name="adj2" fmla="val 2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6" name="AutoShape 56"/>
          <p:cNvSpPr>
            <a:spLocks noChangeArrowheads="1"/>
          </p:cNvSpPr>
          <p:nvPr/>
        </p:nvSpPr>
        <p:spPr bwMode="auto">
          <a:xfrm>
            <a:off x="7924800" y="4038600"/>
            <a:ext cx="152400" cy="1600200"/>
          </a:xfrm>
          <a:prstGeom prst="upArrow">
            <a:avLst>
              <a:gd name="adj1" fmla="val 50000"/>
              <a:gd name="adj2" fmla="val 2625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7" name="AutoShape 57"/>
          <p:cNvSpPr>
            <a:spLocks noChangeArrowheads="1"/>
          </p:cNvSpPr>
          <p:nvPr/>
        </p:nvSpPr>
        <p:spPr bwMode="auto">
          <a:xfrm>
            <a:off x="8229600" y="4038600"/>
            <a:ext cx="76200" cy="1066800"/>
          </a:xfrm>
          <a:prstGeom prst="upArrow">
            <a:avLst>
              <a:gd name="adj1" fmla="val 50000"/>
              <a:gd name="adj2" fmla="val 3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8" name="AutoShape 58"/>
          <p:cNvSpPr>
            <a:spLocks noChangeArrowheads="1"/>
          </p:cNvSpPr>
          <p:nvPr/>
        </p:nvSpPr>
        <p:spPr bwMode="auto">
          <a:xfrm>
            <a:off x="8382000" y="4038600"/>
            <a:ext cx="76200" cy="1219200"/>
          </a:xfrm>
          <a:prstGeom prst="upArrow">
            <a:avLst>
              <a:gd name="adj1" fmla="val 50000"/>
              <a:gd name="adj2" fmla="val 40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19" name="AutoShape 59"/>
          <p:cNvSpPr>
            <a:spLocks noChangeArrowheads="1"/>
          </p:cNvSpPr>
          <p:nvPr/>
        </p:nvSpPr>
        <p:spPr bwMode="auto">
          <a:xfrm>
            <a:off x="8534400" y="4038600"/>
            <a:ext cx="76200" cy="1371600"/>
          </a:xfrm>
          <a:prstGeom prst="upArrow">
            <a:avLst>
              <a:gd name="adj1" fmla="val 50000"/>
              <a:gd name="adj2" fmla="val 4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20" name="Line 60"/>
          <p:cNvSpPr>
            <a:spLocks noChangeShapeType="1"/>
          </p:cNvSpPr>
          <p:nvPr/>
        </p:nvSpPr>
        <p:spPr bwMode="auto">
          <a:xfrm flipV="1">
            <a:off x="7391400" y="4038600"/>
            <a:ext cx="0" cy="304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21" name="AutoShape 61"/>
          <p:cNvSpPr>
            <a:spLocks noChangeArrowheads="1"/>
          </p:cNvSpPr>
          <p:nvPr/>
        </p:nvSpPr>
        <p:spPr bwMode="auto">
          <a:xfrm>
            <a:off x="7696200" y="2514600"/>
            <a:ext cx="152400" cy="457200"/>
          </a:xfrm>
          <a:prstGeom prst="upArrow">
            <a:avLst>
              <a:gd name="adj1" fmla="val 50000"/>
              <a:gd name="adj2" fmla="val 75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22" name="Line 62"/>
          <p:cNvSpPr>
            <a:spLocks noChangeShapeType="1"/>
          </p:cNvSpPr>
          <p:nvPr/>
        </p:nvSpPr>
        <p:spPr bwMode="auto">
          <a:xfrm flipH="1">
            <a:off x="8686800" y="3124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23" name="Text Box 63"/>
          <p:cNvSpPr txBox="1">
            <a:spLocks noChangeArrowheads="1"/>
          </p:cNvSpPr>
          <p:nvPr/>
        </p:nvSpPr>
        <p:spPr bwMode="auto">
          <a:xfrm>
            <a:off x="3886200" y="338138"/>
            <a:ext cx="3582988" cy="1033462"/>
          </a:xfrm>
          <a:prstGeom prst="rect">
            <a:avLst/>
          </a:prstGeom>
          <a:solidFill>
            <a:srgbClr val="FFFF00"/>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50000"/>
              </a:spcBef>
              <a:spcAft>
                <a:spcPct val="0"/>
              </a:spcAft>
              <a:defRPr/>
            </a:pPr>
            <a:r>
              <a:rPr kumimoji="1" lang="en-US" altLang="zh-CN" sz="2400" b="1">
                <a:solidFill>
                  <a:srgbClr val="000000"/>
                </a:solidFill>
              </a:rPr>
              <a:t>             Am2902                 </a:t>
            </a:r>
          </a:p>
          <a:p>
            <a:pPr fontAlgn="base">
              <a:spcBef>
                <a:spcPct val="50000"/>
              </a:spcBef>
              <a:spcAft>
                <a:spcPct val="0"/>
              </a:spcAft>
              <a:defRPr/>
            </a:pPr>
            <a:r>
              <a:rPr kumimoji="1" lang="en-US" altLang="zh-CN" sz="2400" b="1">
                <a:solidFill>
                  <a:srgbClr val="000000"/>
                </a:solidFill>
              </a:rPr>
              <a:t>Cn+z       Cn+y       Cn+x</a:t>
            </a:r>
          </a:p>
        </p:txBody>
      </p:sp>
      <p:sp>
        <p:nvSpPr>
          <p:cNvPr id="41024" name="Freeform 64"/>
          <p:cNvSpPr>
            <a:spLocks/>
          </p:cNvSpPr>
          <p:nvPr/>
        </p:nvSpPr>
        <p:spPr bwMode="auto">
          <a:xfrm>
            <a:off x="7010400" y="1371600"/>
            <a:ext cx="1219200" cy="1600200"/>
          </a:xfrm>
          <a:custGeom>
            <a:avLst/>
            <a:gdLst>
              <a:gd name="T0" fmla="*/ 768 w 768"/>
              <a:gd name="T1" fmla="*/ 1008 h 1008"/>
              <a:gd name="T2" fmla="*/ 768 w 768"/>
              <a:gd name="T3" fmla="*/ 480 h 1008"/>
              <a:gd name="T4" fmla="*/ 0 w 768"/>
              <a:gd name="T5" fmla="*/ 480 h 1008"/>
              <a:gd name="T6" fmla="*/ 0 w 768"/>
              <a:gd name="T7" fmla="*/ 0 h 1008"/>
            </a:gdLst>
            <a:ahLst/>
            <a:cxnLst>
              <a:cxn ang="0">
                <a:pos x="T0" y="T1"/>
              </a:cxn>
              <a:cxn ang="0">
                <a:pos x="T2" y="T3"/>
              </a:cxn>
              <a:cxn ang="0">
                <a:pos x="T4" y="T5"/>
              </a:cxn>
              <a:cxn ang="0">
                <a:pos x="T6" y="T7"/>
              </a:cxn>
            </a:cxnLst>
            <a:rect l="0" t="0" r="r" b="b"/>
            <a:pathLst>
              <a:path w="768" h="1008">
                <a:moveTo>
                  <a:pt x="768" y="1008"/>
                </a:moveTo>
                <a:lnTo>
                  <a:pt x="768" y="480"/>
                </a:lnTo>
                <a:lnTo>
                  <a:pt x="0" y="480"/>
                </a:lnTo>
                <a:lnTo>
                  <a:pt x="0" y="0"/>
                </a:lnTo>
              </a:path>
            </a:pathLst>
          </a:custGeom>
          <a:noFill/>
          <a:ln w="28575"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25" name="Freeform 65"/>
          <p:cNvSpPr>
            <a:spLocks/>
          </p:cNvSpPr>
          <p:nvPr/>
        </p:nvSpPr>
        <p:spPr bwMode="auto">
          <a:xfrm>
            <a:off x="7239000" y="1371600"/>
            <a:ext cx="1219200" cy="1600200"/>
          </a:xfrm>
          <a:custGeom>
            <a:avLst/>
            <a:gdLst>
              <a:gd name="T0" fmla="*/ 768 w 768"/>
              <a:gd name="T1" fmla="*/ 1008 h 1008"/>
              <a:gd name="T2" fmla="*/ 768 w 768"/>
              <a:gd name="T3" fmla="*/ 336 h 1008"/>
              <a:gd name="T4" fmla="*/ 0 w 768"/>
              <a:gd name="T5" fmla="*/ 336 h 1008"/>
              <a:gd name="T6" fmla="*/ 0 w 768"/>
              <a:gd name="T7" fmla="*/ 0 h 1008"/>
            </a:gdLst>
            <a:ahLst/>
            <a:cxnLst>
              <a:cxn ang="0">
                <a:pos x="T0" y="T1"/>
              </a:cxn>
              <a:cxn ang="0">
                <a:pos x="T2" y="T3"/>
              </a:cxn>
              <a:cxn ang="0">
                <a:pos x="T4" y="T5"/>
              </a:cxn>
              <a:cxn ang="0">
                <a:pos x="T6" y="T7"/>
              </a:cxn>
            </a:cxnLst>
            <a:rect l="0" t="0" r="r" b="b"/>
            <a:pathLst>
              <a:path w="768" h="1008">
                <a:moveTo>
                  <a:pt x="768" y="1008"/>
                </a:moveTo>
                <a:lnTo>
                  <a:pt x="768" y="336"/>
                </a:lnTo>
                <a:lnTo>
                  <a:pt x="0" y="336"/>
                </a:lnTo>
                <a:lnTo>
                  <a:pt x="0" y="0"/>
                </a:lnTo>
              </a:path>
            </a:pathLst>
          </a:custGeom>
          <a:noFill/>
          <a:ln w="28575"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26" name="Line 66"/>
          <p:cNvSpPr>
            <a:spLocks noChangeShapeType="1"/>
          </p:cNvSpPr>
          <p:nvPr/>
        </p:nvSpPr>
        <p:spPr bwMode="auto">
          <a:xfrm>
            <a:off x="6705600" y="1371600"/>
            <a:ext cx="0" cy="160020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27" name="Line 67"/>
          <p:cNvSpPr>
            <a:spLocks noChangeShapeType="1"/>
          </p:cNvSpPr>
          <p:nvPr/>
        </p:nvSpPr>
        <p:spPr bwMode="auto">
          <a:xfrm flipV="1">
            <a:off x="6248400" y="1371600"/>
            <a:ext cx="0" cy="160020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28" name="Line 68"/>
          <p:cNvSpPr>
            <a:spLocks noChangeShapeType="1"/>
          </p:cNvSpPr>
          <p:nvPr/>
        </p:nvSpPr>
        <p:spPr bwMode="auto">
          <a:xfrm flipV="1">
            <a:off x="6019800" y="1371600"/>
            <a:ext cx="0" cy="160020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29" name="Freeform 69"/>
          <p:cNvSpPr>
            <a:spLocks/>
          </p:cNvSpPr>
          <p:nvPr/>
        </p:nvSpPr>
        <p:spPr bwMode="auto">
          <a:xfrm>
            <a:off x="4495800" y="1371600"/>
            <a:ext cx="1219200" cy="1600200"/>
          </a:xfrm>
          <a:custGeom>
            <a:avLst/>
            <a:gdLst>
              <a:gd name="T0" fmla="*/ 768 w 768"/>
              <a:gd name="T1" fmla="*/ 0 h 1008"/>
              <a:gd name="T2" fmla="*/ 768 w 768"/>
              <a:gd name="T3" fmla="*/ 480 h 1008"/>
              <a:gd name="T4" fmla="*/ 0 w 768"/>
              <a:gd name="T5" fmla="*/ 480 h 1008"/>
              <a:gd name="T6" fmla="*/ 0 w 768"/>
              <a:gd name="T7" fmla="*/ 1008 h 1008"/>
            </a:gdLst>
            <a:ahLst/>
            <a:cxnLst>
              <a:cxn ang="0">
                <a:pos x="T0" y="T1"/>
              </a:cxn>
              <a:cxn ang="0">
                <a:pos x="T2" y="T3"/>
              </a:cxn>
              <a:cxn ang="0">
                <a:pos x="T4" y="T5"/>
              </a:cxn>
              <a:cxn ang="0">
                <a:pos x="T6" y="T7"/>
              </a:cxn>
            </a:cxnLst>
            <a:rect l="0" t="0" r="r" b="b"/>
            <a:pathLst>
              <a:path w="768" h="1008">
                <a:moveTo>
                  <a:pt x="768" y="0"/>
                </a:moveTo>
                <a:lnTo>
                  <a:pt x="768" y="480"/>
                </a:lnTo>
                <a:lnTo>
                  <a:pt x="0" y="480"/>
                </a:lnTo>
                <a:lnTo>
                  <a:pt x="0" y="1008"/>
                </a:lnTo>
              </a:path>
            </a:pathLst>
          </a:custGeom>
          <a:noFill/>
          <a:ln w="28575"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30" name="Freeform 70"/>
          <p:cNvSpPr>
            <a:spLocks/>
          </p:cNvSpPr>
          <p:nvPr/>
        </p:nvSpPr>
        <p:spPr bwMode="auto">
          <a:xfrm>
            <a:off x="2286000" y="1371600"/>
            <a:ext cx="1905000" cy="1600200"/>
          </a:xfrm>
          <a:custGeom>
            <a:avLst/>
            <a:gdLst>
              <a:gd name="T0" fmla="*/ 1200 w 1200"/>
              <a:gd name="T1" fmla="*/ 0 h 1056"/>
              <a:gd name="T2" fmla="*/ 1200 w 1200"/>
              <a:gd name="T3" fmla="*/ 144 h 1056"/>
              <a:gd name="T4" fmla="*/ 0 w 1200"/>
              <a:gd name="T5" fmla="*/ 144 h 1056"/>
              <a:gd name="T6" fmla="*/ 0 w 1200"/>
              <a:gd name="T7" fmla="*/ 1056 h 1056"/>
            </a:gdLst>
            <a:ahLst/>
            <a:cxnLst>
              <a:cxn ang="0">
                <a:pos x="T0" y="T1"/>
              </a:cxn>
              <a:cxn ang="0">
                <a:pos x="T2" y="T3"/>
              </a:cxn>
              <a:cxn ang="0">
                <a:pos x="T4" y="T5"/>
              </a:cxn>
              <a:cxn ang="0">
                <a:pos x="T6" y="T7"/>
              </a:cxn>
            </a:cxnLst>
            <a:rect l="0" t="0" r="r" b="b"/>
            <a:pathLst>
              <a:path w="1200" h="1056">
                <a:moveTo>
                  <a:pt x="1200" y="0"/>
                </a:moveTo>
                <a:lnTo>
                  <a:pt x="1200" y="144"/>
                </a:lnTo>
                <a:lnTo>
                  <a:pt x="0" y="144"/>
                </a:lnTo>
                <a:lnTo>
                  <a:pt x="0" y="1056"/>
                </a:lnTo>
              </a:path>
            </a:pathLst>
          </a:custGeom>
          <a:noFill/>
          <a:ln w="28575"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31" name="Freeform 71"/>
          <p:cNvSpPr>
            <a:spLocks/>
          </p:cNvSpPr>
          <p:nvPr/>
        </p:nvSpPr>
        <p:spPr bwMode="auto">
          <a:xfrm>
            <a:off x="3810000" y="1371600"/>
            <a:ext cx="609600" cy="1600200"/>
          </a:xfrm>
          <a:custGeom>
            <a:avLst/>
            <a:gdLst>
              <a:gd name="T0" fmla="*/ 0 w 384"/>
              <a:gd name="T1" fmla="*/ 1056 h 1056"/>
              <a:gd name="T2" fmla="*/ 0 w 384"/>
              <a:gd name="T3" fmla="*/ 240 h 1056"/>
              <a:gd name="T4" fmla="*/ 384 w 384"/>
              <a:gd name="T5" fmla="*/ 240 h 1056"/>
              <a:gd name="T6" fmla="*/ 384 w 384"/>
              <a:gd name="T7" fmla="*/ 0 h 1056"/>
            </a:gdLst>
            <a:ahLst/>
            <a:cxnLst>
              <a:cxn ang="0">
                <a:pos x="T0" y="T1"/>
              </a:cxn>
              <a:cxn ang="0">
                <a:pos x="T2" y="T3"/>
              </a:cxn>
              <a:cxn ang="0">
                <a:pos x="T4" y="T5"/>
              </a:cxn>
              <a:cxn ang="0">
                <a:pos x="T6" y="T7"/>
              </a:cxn>
            </a:cxnLst>
            <a:rect l="0" t="0" r="r" b="b"/>
            <a:pathLst>
              <a:path w="384" h="1056">
                <a:moveTo>
                  <a:pt x="0" y="1056"/>
                </a:moveTo>
                <a:lnTo>
                  <a:pt x="0" y="240"/>
                </a:lnTo>
                <a:lnTo>
                  <a:pt x="384" y="240"/>
                </a:lnTo>
                <a:lnTo>
                  <a:pt x="384" y="0"/>
                </a:lnTo>
              </a:path>
            </a:pathLst>
          </a:custGeom>
          <a:noFill/>
          <a:ln w="28575"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32" name="Freeform 72"/>
          <p:cNvSpPr>
            <a:spLocks/>
          </p:cNvSpPr>
          <p:nvPr/>
        </p:nvSpPr>
        <p:spPr bwMode="auto">
          <a:xfrm>
            <a:off x="4038600" y="1371600"/>
            <a:ext cx="609600" cy="1600200"/>
          </a:xfrm>
          <a:custGeom>
            <a:avLst/>
            <a:gdLst>
              <a:gd name="T0" fmla="*/ 0 w 384"/>
              <a:gd name="T1" fmla="*/ 1056 h 1056"/>
              <a:gd name="T2" fmla="*/ 0 w 384"/>
              <a:gd name="T3" fmla="*/ 384 h 1056"/>
              <a:gd name="T4" fmla="*/ 384 w 384"/>
              <a:gd name="T5" fmla="*/ 384 h 1056"/>
              <a:gd name="T6" fmla="*/ 384 w 384"/>
              <a:gd name="T7" fmla="*/ 0 h 1056"/>
            </a:gdLst>
            <a:ahLst/>
            <a:cxnLst>
              <a:cxn ang="0">
                <a:pos x="T0" y="T1"/>
              </a:cxn>
              <a:cxn ang="0">
                <a:pos x="T2" y="T3"/>
              </a:cxn>
              <a:cxn ang="0">
                <a:pos x="T4" y="T5"/>
              </a:cxn>
              <a:cxn ang="0">
                <a:pos x="T6" y="T7"/>
              </a:cxn>
            </a:cxnLst>
            <a:rect l="0" t="0" r="r" b="b"/>
            <a:pathLst>
              <a:path w="384" h="1056">
                <a:moveTo>
                  <a:pt x="0" y="1056"/>
                </a:moveTo>
                <a:lnTo>
                  <a:pt x="0" y="384"/>
                </a:lnTo>
                <a:lnTo>
                  <a:pt x="384" y="384"/>
                </a:lnTo>
                <a:lnTo>
                  <a:pt x="384" y="0"/>
                </a:lnTo>
              </a:path>
            </a:pathLst>
          </a:custGeom>
          <a:noFill/>
          <a:ln w="28575"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33" name="Text Box 73"/>
          <p:cNvSpPr txBox="1">
            <a:spLocks noChangeArrowheads="1"/>
          </p:cNvSpPr>
          <p:nvPr/>
        </p:nvSpPr>
        <p:spPr bwMode="auto">
          <a:xfrm>
            <a:off x="7670800" y="1447800"/>
            <a:ext cx="657225" cy="8588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  /G</a:t>
            </a:r>
          </a:p>
          <a:p>
            <a:pPr algn="ctr" fontAlgn="base">
              <a:lnSpc>
                <a:spcPct val="60000"/>
              </a:lnSpc>
              <a:spcBef>
                <a:spcPct val="50000"/>
              </a:spcBef>
              <a:spcAft>
                <a:spcPct val="0"/>
              </a:spcAft>
              <a:defRPr/>
            </a:pPr>
            <a:r>
              <a:rPr kumimoji="1" lang="en-US" altLang="zh-CN" sz="2400" b="1">
                <a:solidFill>
                  <a:srgbClr val="FF0000"/>
                </a:solidFill>
              </a:rPr>
              <a:t>  /P</a:t>
            </a:r>
          </a:p>
        </p:txBody>
      </p:sp>
      <p:sp>
        <p:nvSpPr>
          <p:cNvPr id="41034" name="Freeform 74"/>
          <p:cNvSpPr>
            <a:spLocks/>
          </p:cNvSpPr>
          <p:nvPr/>
        </p:nvSpPr>
        <p:spPr bwMode="auto">
          <a:xfrm>
            <a:off x="304800" y="2667000"/>
            <a:ext cx="533400" cy="304800"/>
          </a:xfrm>
          <a:custGeom>
            <a:avLst/>
            <a:gdLst>
              <a:gd name="T0" fmla="*/ 336 w 336"/>
              <a:gd name="T1" fmla="*/ 192 h 192"/>
              <a:gd name="T2" fmla="*/ 336 w 336"/>
              <a:gd name="T3" fmla="*/ 0 h 192"/>
              <a:gd name="T4" fmla="*/ 0 w 336"/>
              <a:gd name="T5" fmla="*/ 0 h 192"/>
            </a:gdLst>
            <a:ahLst/>
            <a:cxnLst>
              <a:cxn ang="0">
                <a:pos x="T0" y="T1"/>
              </a:cxn>
              <a:cxn ang="0">
                <a:pos x="T2" y="T3"/>
              </a:cxn>
              <a:cxn ang="0">
                <a:pos x="T4" y="T5"/>
              </a:cxn>
            </a:cxnLst>
            <a:rect l="0" t="0" r="r" b="b"/>
            <a:pathLst>
              <a:path w="336" h="192">
                <a:moveTo>
                  <a:pt x="336" y="192"/>
                </a:moveTo>
                <a:lnTo>
                  <a:pt x="336" y="0"/>
                </a:lnTo>
                <a:lnTo>
                  <a:pt x="0" y="0"/>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35" name="Freeform 75"/>
          <p:cNvSpPr>
            <a:spLocks/>
          </p:cNvSpPr>
          <p:nvPr/>
        </p:nvSpPr>
        <p:spPr bwMode="auto">
          <a:xfrm>
            <a:off x="304800" y="2286000"/>
            <a:ext cx="762000" cy="685800"/>
          </a:xfrm>
          <a:custGeom>
            <a:avLst/>
            <a:gdLst>
              <a:gd name="T0" fmla="*/ 528 w 528"/>
              <a:gd name="T1" fmla="*/ 432 h 432"/>
              <a:gd name="T2" fmla="*/ 528 w 528"/>
              <a:gd name="T3" fmla="*/ 0 h 432"/>
              <a:gd name="T4" fmla="*/ 0 w 528"/>
              <a:gd name="T5" fmla="*/ 0 h 432"/>
            </a:gdLst>
            <a:ahLst/>
            <a:cxnLst>
              <a:cxn ang="0">
                <a:pos x="T0" y="T1"/>
              </a:cxn>
              <a:cxn ang="0">
                <a:pos x="T2" y="T3"/>
              </a:cxn>
              <a:cxn ang="0">
                <a:pos x="T4" y="T5"/>
              </a:cxn>
            </a:cxnLst>
            <a:rect l="0" t="0" r="r" b="b"/>
            <a:pathLst>
              <a:path w="528" h="432">
                <a:moveTo>
                  <a:pt x="528" y="432"/>
                </a:moveTo>
                <a:lnTo>
                  <a:pt x="528" y="0"/>
                </a:lnTo>
                <a:lnTo>
                  <a:pt x="0" y="0"/>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36" name="Line 76"/>
          <p:cNvSpPr>
            <a:spLocks noChangeShapeType="1"/>
          </p:cNvSpPr>
          <p:nvPr/>
        </p:nvSpPr>
        <p:spPr bwMode="auto">
          <a:xfrm flipV="1">
            <a:off x="3048000" y="2743200"/>
            <a:ext cx="0"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37" name="Line 77"/>
          <p:cNvSpPr>
            <a:spLocks noChangeShapeType="1"/>
          </p:cNvSpPr>
          <p:nvPr/>
        </p:nvSpPr>
        <p:spPr bwMode="auto">
          <a:xfrm flipV="1">
            <a:off x="1295400" y="1676400"/>
            <a:ext cx="0" cy="1295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38" name="Line 78"/>
          <p:cNvSpPr>
            <a:spLocks noChangeShapeType="1"/>
          </p:cNvSpPr>
          <p:nvPr/>
        </p:nvSpPr>
        <p:spPr bwMode="auto">
          <a:xfrm flipV="1">
            <a:off x="5257800" y="2743200"/>
            <a:ext cx="0"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39" name="Line 79"/>
          <p:cNvSpPr>
            <a:spLocks noChangeShapeType="1"/>
          </p:cNvSpPr>
          <p:nvPr/>
        </p:nvSpPr>
        <p:spPr bwMode="auto">
          <a:xfrm flipV="1">
            <a:off x="7467600" y="2743200"/>
            <a:ext cx="0" cy="228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40" name="Line 80"/>
          <p:cNvSpPr>
            <a:spLocks noChangeShapeType="1"/>
          </p:cNvSpPr>
          <p:nvPr/>
        </p:nvSpPr>
        <p:spPr bwMode="auto">
          <a:xfrm flipV="1">
            <a:off x="1295400" y="2743200"/>
            <a:ext cx="61722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41" name="Freeform 81"/>
          <p:cNvSpPr>
            <a:spLocks/>
          </p:cNvSpPr>
          <p:nvPr/>
        </p:nvSpPr>
        <p:spPr bwMode="auto">
          <a:xfrm>
            <a:off x="7467600" y="1143000"/>
            <a:ext cx="1447800" cy="1981200"/>
          </a:xfrm>
          <a:custGeom>
            <a:avLst/>
            <a:gdLst>
              <a:gd name="T0" fmla="*/ 864 w 864"/>
              <a:gd name="T1" fmla="*/ 1248 h 1248"/>
              <a:gd name="T2" fmla="*/ 864 w 864"/>
              <a:gd name="T3" fmla="*/ 0 h 1248"/>
              <a:gd name="T4" fmla="*/ 0 w 864"/>
              <a:gd name="T5" fmla="*/ 0 h 1248"/>
            </a:gdLst>
            <a:ahLst/>
            <a:cxnLst>
              <a:cxn ang="0">
                <a:pos x="T0" y="T1"/>
              </a:cxn>
              <a:cxn ang="0">
                <a:pos x="T2" y="T3"/>
              </a:cxn>
              <a:cxn ang="0">
                <a:pos x="T4" y="T5"/>
              </a:cxn>
            </a:cxnLst>
            <a:rect l="0" t="0" r="r" b="b"/>
            <a:pathLst>
              <a:path w="864" h="1248">
                <a:moveTo>
                  <a:pt x="864" y="1248"/>
                </a:moveTo>
                <a:lnTo>
                  <a:pt x="864" y="0"/>
                </a:lnTo>
                <a:lnTo>
                  <a:pt x="0" y="0"/>
                </a:lnTo>
              </a:path>
            </a:pathLst>
          </a:custGeom>
          <a:noFill/>
          <a:ln w="28575"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42" name="Rectangle 82"/>
          <p:cNvSpPr>
            <a:spLocks noChangeArrowheads="1"/>
          </p:cNvSpPr>
          <p:nvPr/>
        </p:nvSpPr>
        <p:spPr bwMode="auto">
          <a:xfrm>
            <a:off x="1219200" y="1295400"/>
            <a:ext cx="152400" cy="381000"/>
          </a:xfrm>
          <a:prstGeom prst="rect">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43" name="Line 83"/>
          <p:cNvSpPr>
            <a:spLocks noChangeShapeType="1"/>
          </p:cNvSpPr>
          <p:nvPr/>
        </p:nvSpPr>
        <p:spPr bwMode="auto">
          <a:xfrm flipV="1">
            <a:off x="1295400" y="609600"/>
            <a:ext cx="0" cy="685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44" name="Line 84"/>
          <p:cNvSpPr>
            <a:spLocks noChangeShapeType="1"/>
          </p:cNvSpPr>
          <p:nvPr/>
        </p:nvSpPr>
        <p:spPr bwMode="auto">
          <a:xfrm flipH="1">
            <a:off x="304800" y="1905000"/>
            <a:ext cx="990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46" name="Text Box 86"/>
          <p:cNvSpPr txBox="1">
            <a:spLocks noChangeArrowheads="1"/>
          </p:cNvSpPr>
          <p:nvPr/>
        </p:nvSpPr>
        <p:spPr bwMode="auto">
          <a:xfrm>
            <a:off x="1287463" y="2117725"/>
            <a:ext cx="1008062"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Y15~12</a:t>
            </a:r>
            <a:endParaRPr kumimoji="1" lang="en-US" altLang="zh-CN" sz="2400" b="1">
              <a:solidFill>
                <a:srgbClr val="000000"/>
              </a:solidFill>
            </a:endParaRPr>
          </a:p>
        </p:txBody>
      </p:sp>
      <p:sp>
        <p:nvSpPr>
          <p:cNvPr id="41047" name="Text Box 87"/>
          <p:cNvSpPr txBox="1">
            <a:spLocks noChangeArrowheads="1"/>
          </p:cNvSpPr>
          <p:nvPr/>
        </p:nvSpPr>
        <p:spPr bwMode="auto">
          <a:xfrm>
            <a:off x="2730500" y="2117725"/>
            <a:ext cx="881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Y11~8</a:t>
            </a:r>
            <a:endParaRPr kumimoji="1" lang="en-US" altLang="zh-CN" sz="2400" b="1">
              <a:solidFill>
                <a:srgbClr val="000000"/>
              </a:solidFill>
            </a:endParaRPr>
          </a:p>
        </p:txBody>
      </p:sp>
      <p:sp>
        <p:nvSpPr>
          <p:cNvPr id="41048" name="Text Box 88"/>
          <p:cNvSpPr txBox="1">
            <a:spLocks noChangeArrowheads="1"/>
          </p:cNvSpPr>
          <p:nvPr/>
        </p:nvSpPr>
        <p:spPr bwMode="auto">
          <a:xfrm>
            <a:off x="5113338" y="2133600"/>
            <a:ext cx="754062"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Y7~4</a:t>
            </a:r>
            <a:endParaRPr kumimoji="1" lang="en-US" altLang="zh-CN" sz="2400" b="1">
              <a:solidFill>
                <a:srgbClr val="000000"/>
              </a:solidFill>
            </a:endParaRPr>
          </a:p>
        </p:txBody>
      </p:sp>
      <p:sp>
        <p:nvSpPr>
          <p:cNvPr id="41049" name="Text Box 89"/>
          <p:cNvSpPr txBox="1">
            <a:spLocks noChangeArrowheads="1"/>
          </p:cNvSpPr>
          <p:nvPr/>
        </p:nvSpPr>
        <p:spPr bwMode="auto">
          <a:xfrm>
            <a:off x="7162800" y="2209800"/>
            <a:ext cx="754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Y3~0</a:t>
            </a:r>
            <a:endParaRPr kumimoji="1" lang="en-US" altLang="zh-CN" sz="2400" b="1">
              <a:solidFill>
                <a:srgbClr val="000000"/>
              </a:solidFill>
            </a:endParaRPr>
          </a:p>
        </p:txBody>
      </p:sp>
      <p:sp>
        <p:nvSpPr>
          <p:cNvPr id="41050" name="Text Box 90"/>
          <p:cNvSpPr txBox="1">
            <a:spLocks noChangeArrowheads="1"/>
          </p:cNvSpPr>
          <p:nvPr/>
        </p:nvSpPr>
        <p:spPr bwMode="auto">
          <a:xfrm>
            <a:off x="982663" y="5715000"/>
            <a:ext cx="1008062"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D15~12</a:t>
            </a:r>
            <a:endParaRPr kumimoji="1" lang="en-US" altLang="zh-CN" sz="2400" b="1">
              <a:solidFill>
                <a:srgbClr val="000000"/>
              </a:solidFill>
            </a:endParaRPr>
          </a:p>
        </p:txBody>
      </p:sp>
      <p:sp>
        <p:nvSpPr>
          <p:cNvPr id="41051" name="Text Box 91"/>
          <p:cNvSpPr txBox="1">
            <a:spLocks noChangeArrowheads="1"/>
          </p:cNvSpPr>
          <p:nvPr/>
        </p:nvSpPr>
        <p:spPr bwMode="auto">
          <a:xfrm>
            <a:off x="3187700" y="5715000"/>
            <a:ext cx="881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D11~8</a:t>
            </a:r>
            <a:endParaRPr kumimoji="1" lang="en-US" altLang="zh-CN" sz="2400" b="1">
              <a:solidFill>
                <a:srgbClr val="000000"/>
              </a:solidFill>
            </a:endParaRPr>
          </a:p>
        </p:txBody>
      </p:sp>
      <p:sp>
        <p:nvSpPr>
          <p:cNvPr id="41052" name="Text Box 92"/>
          <p:cNvSpPr txBox="1">
            <a:spLocks noChangeArrowheads="1"/>
          </p:cNvSpPr>
          <p:nvPr/>
        </p:nvSpPr>
        <p:spPr bwMode="auto">
          <a:xfrm>
            <a:off x="5410200" y="5715000"/>
            <a:ext cx="754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D7~4</a:t>
            </a:r>
            <a:endParaRPr kumimoji="1" lang="en-US" altLang="zh-CN" sz="2400" b="1">
              <a:solidFill>
                <a:srgbClr val="000000"/>
              </a:solidFill>
            </a:endParaRPr>
          </a:p>
        </p:txBody>
      </p:sp>
      <p:sp>
        <p:nvSpPr>
          <p:cNvPr id="41053" name="Text Box 93"/>
          <p:cNvSpPr txBox="1">
            <a:spLocks noChangeArrowheads="1"/>
          </p:cNvSpPr>
          <p:nvPr/>
        </p:nvSpPr>
        <p:spPr bwMode="auto">
          <a:xfrm>
            <a:off x="7620000" y="5638800"/>
            <a:ext cx="7540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D3~0</a:t>
            </a:r>
            <a:endParaRPr kumimoji="1" lang="en-US" altLang="zh-CN" sz="2400" b="1">
              <a:solidFill>
                <a:srgbClr val="000000"/>
              </a:solidFill>
            </a:endParaRPr>
          </a:p>
        </p:txBody>
      </p:sp>
      <p:sp>
        <p:nvSpPr>
          <p:cNvPr id="41054" name="Text Box 94"/>
          <p:cNvSpPr txBox="1">
            <a:spLocks noChangeArrowheads="1"/>
          </p:cNvSpPr>
          <p:nvPr/>
        </p:nvSpPr>
        <p:spPr bwMode="auto">
          <a:xfrm>
            <a:off x="179388" y="2276475"/>
            <a:ext cx="919162"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OVER</a:t>
            </a:r>
            <a:endParaRPr kumimoji="1" lang="en-US" altLang="zh-CN" sz="2400" b="1">
              <a:solidFill>
                <a:srgbClr val="000000"/>
              </a:solidFill>
            </a:endParaRPr>
          </a:p>
        </p:txBody>
      </p:sp>
      <p:sp>
        <p:nvSpPr>
          <p:cNvPr id="41055" name="Text Box 95"/>
          <p:cNvSpPr txBox="1">
            <a:spLocks noChangeArrowheads="1"/>
          </p:cNvSpPr>
          <p:nvPr/>
        </p:nvSpPr>
        <p:spPr bwMode="auto">
          <a:xfrm>
            <a:off x="304800" y="1371600"/>
            <a:ext cx="611188"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F=0</a:t>
            </a:r>
            <a:endParaRPr kumimoji="1" lang="en-US" altLang="zh-CN" sz="2400" b="1">
              <a:solidFill>
                <a:srgbClr val="000000"/>
              </a:solidFill>
            </a:endParaRPr>
          </a:p>
        </p:txBody>
      </p:sp>
      <p:sp>
        <p:nvSpPr>
          <p:cNvPr id="41056" name="Text Box 96"/>
          <p:cNvSpPr txBox="1">
            <a:spLocks noChangeArrowheads="1"/>
          </p:cNvSpPr>
          <p:nvPr/>
        </p:nvSpPr>
        <p:spPr bwMode="auto">
          <a:xfrm>
            <a:off x="323850" y="1916113"/>
            <a:ext cx="593725"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F15</a:t>
            </a:r>
            <a:endParaRPr kumimoji="1" lang="en-US" altLang="zh-CN" sz="2400" b="1">
              <a:solidFill>
                <a:srgbClr val="000000"/>
              </a:solidFill>
            </a:endParaRPr>
          </a:p>
        </p:txBody>
      </p:sp>
      <p:sp>
        <p:nvSpPr>
          <p:cNvPr id="41057" name="Text Box 97"/>
          <p:cNvSpPr txBox="1">
            <a:spLocks noChangeArrowheads="1"/>
          </p:cNvSpPr>
          <p:nvPr/>
        </p:nvSpPr>
        <p:spPr bwMode="auto">
          <a:xfrm>
            <a:off x="277813" y="2743200"/>
            <a:ext cx="49530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Cy</a:t>
            </a:r>
            <a:endParaRPr kumimoji="1" lang="en-US" altLang="zh-CN" sz="2400" b="1">
              <a:solidFill>
                <a:srgbClr val="000000"/>
              </a:solidFill>
            </a:endParaRPr>
          </a:p>
        </p:txBody>
      </p:sp>
      <p:sp>
        <p:nvSpPr>
          <p:cNvPr id="41058" name="Text Box 98"/>
          <p:cNvSpPr txBox="1">
            <a:spLocks noChangeArrowheads="1"/>
          </p:cNvSpPr>
          <p:nvPr/>
        </p:nvSpPr>
        <p:spPr bwMode="auto">
          <a:xfrm>
            <a:off x="7980363" y="669925"/>
            <a:ext cx="579437"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FF0000"/>
                </a:solidFill>
              </a:rPr>
              <a:t>Cin</a:t>
            </a:r>
            <a:endParaRPr kumimoji="1" lang="en-US" altLang="zh-CN" sz="2400" b="1">
              <a:solidFill>
                <a:srgbClr val="000000"/>
              </a:solidFill>
            </a:endParaRPr>
          </a:p>
        </p:txBody>
      </p:sp>
      <p:sp>
        <p:nvSpPr>
          <p:cNvPr id="41059" name="Line 99"/>
          <p:cNvSpPr>
            <a:spLocks noChangeShapeType="1"/>
          </p:cNvSpPr>
          <p:nvPr/>
        </p:nvSpPr>
        <p:spPr bwMode="auto">
          <a:xfrm>
            <a:off x="533400" y="4343400"/>
            <a:ext cx="6858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60" name="Text Box 100"/>
          <p:cNvSpPr txBox="1">
            <a:spLocks noChangeArrowheads="1"/>
          </p:cNvSpPr>
          <p:nvPr/>
        </p:nvSpPr>
        <p:spPr bwMode="auto">
          <a:xfrm>
            <a:off x="161925" y="4175125"/>
            <a:ext cx="523875"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CP</a:t>
            </a:r>
            <a:endParaRPr kumimoji="1" lang="en-US" altLang="zh-CN" sz="2400" b="1">
              <a:solidFill>
                <a:srgbClr val="000000"/>
              </a:solidFill>
            </a:endParaRPr>
          </a:p>
        </p:txBody>
      </p:sp>
      <p:sp>
        <p:nvSpPr>
          <p:cNvPr id="41061" name="Line 101"/>
          <p:cNvSpPr>
            <a:spLocks noChangeShapeType="1"/>
          </p:cNvSpPr>
          <p:nvPr/>
        </p:nvSpPr>
        <p:spPr bwMode="auto">
          <a:xfrm>
            <a:off x="838200" y="4648200"/>
            <a:ext cx="6781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62" name="Line 102"/>
          <p:cNvSpPr>
            <a:spLocks noChangeShapeType="1"/>
          </p:cNvSpPr>
          <p:nvPr/>
        </p:nvSpPr>
        <p:spPr bwMode="auto">
          <a:xfrm>
            <a:off x="914400" y="4876800"/>
            <a:ext cx="6858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63" name="Line 103"/>
          <p:cNvSpPr>
            <a:spLocks noChangeShapeType="1"/>
          </p:cNvSpPr>
          <p:nvPr/>
        </p:nvSpPr>
        <p:spPr bwMode="auto">
          <a:xfrm>
            <a:off x="762000" y="5105400"/>
            <a:ext cx="7543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64" name="Line 104"/>
          <p:cNvSpPr>
            <a:spLocks noChangeShapeType="1"/>
          </p:cNvSpPr>
          <p:nvPr/>
        </p:nvSpPr>
        <p:spPr bwMode="auto">
          <a:xfrm>
            <a:off x="914400" y="5257800"/>
            <a:ext cx="7543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65" name="Line 105"/>
          <p:cNvSpPr>
            <a:spLocks noChangeShapeType="1"/>
          </p:cNvSpPr>
          <p:nvPr/>
        </p:nvSpPr>
        <p:spPr bwMode="auto">
          <a:xfrm>
            <a:off x="1066800" y="5410200"/>
            <a:ext cx="7543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66" name="Text Box 106"/>
          <p:cNvSpPr txBox="1">
            <a:spLocks noChangeArrowheads="1"/>
          </p:cNvSpPr>
          <p:nvPr/>
        </p:nvSpPr>
        <p:spPr bwMode="auto">
          <a:xfrm>
            <a:off x="76200" y="3192463"/>
            <a:ext cx="1046163"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RAM15</a:t>
            </a:r>
            <a:endParaRPr kumimoji="1" lang="en-US" altLang="zh-CN" sz="2400" b="1">
              <a:solidFill>
                <a:srgbClr val="000000"/>
              </a:solidFill>
            </a:endParaRPr>
          </a:p>
        </p:txBody>
      </p:sp>
      <p:sp>
        <p:nvSpPr>
          <p:cNvPr id="41067" name="Text Box 107"/>
          <p:cNvSpPr txBox="1">
            <a:spLocks noChangeArrowheads="1"/>
          </p:cNvSpPr>
          <p:nvPr/>
        </p:nvSpPr>
        <p:spPr bwMode="auto">
          <a:xfrm>
            <a:off x="88900" y="3886200"/>
            <a:ext cx="63500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Q15</a:t>
            </a:r>
            <a:endParaRPr kumimoji="1" lang="en-US" altLang="zh-CN" sz="2400" b="1">
              <a:solidFill>
                <a:srgbClr val="000000"/>
              </a:solidFill>
            </a:endParaRPr>
          </a:p>
        </p:txBody>
      </p:sp>
      <p:sp>
        <p:nvSpPr>
          <p:cNvPr id="41068" name="Text Box 108"/>
          <p:cNvSpPr txBox="1">
            <a:spLocks noChangeArrowheads="1"/>
          </p:cNvSpPr>
          <p:nvPr/>
        </p:nvSpPr>
        <p:spPr bwMode="auto">
          <a:xfrm>
            <a:off x="8161338" y="3200400"/>
            <a:ext cx="919162"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RAM0</a:t>
            </a:r>
            <a:endParaRPr kumimoji="1" lang="en-US" altLang="zh-CN" sz="2400" b="1">
              <a:solidFill>
                <a:srgbClr val="000000"/>
              </a:solidFill>
            </a:endParaRPr>
          </a:p>
        </p:txBody>
      </p:sp>
      <p:sp>
        <p:nvSpPr>
          <p:cNvPr id="41069" name="Text Box 109"/>
          <p:cNvSpPr txBox="1">
            <a:spLocks noChangeArrowheads="1"/>
          </p:cNvSpPr>
          <p:nvPr/>
        </p:nvSpPr>
        <p:spPr bwMode="auto">
          <a:xfrm>
            <a:off x="8636000" y="3886200"/>
            <a:ext cx="50800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Q0</a:t>
            </a:r>
            <a:endParaRPr kumimoji="1" lang="en-US" altLang="zh-CN" sz="2400" b="1">
              <a:solidFill>
                <a:srgbClr val="000000"/>
              </a:solidFill>
            </a:endParaRPr>
          </a:p>
        </p:txBody>
      </p:sp>
      <p:sp>
        <p:nvSpPr>
          <p:cNvPr id="41070" name="Text Box 110"/>
          <p:cNvSpPr txBox="1">
            <a:spLocks noChangeArrowheads="1"/>
          </p:cNvSpPr>
          <p:nvPr/>
        </p:nvSpPr>
        <p:spPr bwMode="auto">
          <a:xfrm>
            <a:off x="152400" y="4419600"/>
            <a:ext cx="623888"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A</a:t>
            </a:r>
            <a:r>
              <a:rPr kumimoji="1" lang="zh-CN" altLang="zh-CN" sz="2000" b="1">
                <a:solidFill>
                  <a:srgbClr val="000000"/>
                </a:solidFill>
              </a:rPr>
              <a:t>口</a:t>
            </a:r>
            <a:endParaRPr kumimoji="1" lang="zh-CN" altLang="en-US" sz="2400" b="1">
              <a:solidFill>
                <a:srgbClr val="000000"/>
              </a:solidFill>
            </a:endParaRPr>
          </a:p>
        </p:txBody>
      </p:sp>
      <p:sp>
        <p:nvSpPr>
          <p:cNvPr id="41071" name="Text Box 111"/>
          <p:cNvSpPr txBox="1">
            <a:spLocks noChangeArrowheads="1"/>
          </p:cNvSpPr>
          <p:nvPr/>
        </p:nvSpPr>
        <p:spPr bwMode="auto">
          <a:xfrm>
            <a:off x="152400" y="4724400"/>
            <a:ext cx="60960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B</a:t>
            </a:r>
            <a:r>
              <a:rPr kumimoji="1" lang="zh-CN" altLang="zh-CN" sz="2000" b="1">
                <a:solidFill>
                  <a:srgbClr val="000000"/>
                </a:solidFill>
              </a:rPr>
              <a:t>口</a:t>
            </a:r>
            <a:endParaRPr kumimoji="1" lang="zh-CN" altLang="en-US" sz="2400" b="1">
              <a:solidFill>
                <a:srgbClr val="000000"/>
              </a:solidFill>
            </a:endParaRPr>
          </a:p>
        </p:txBody>
      </p:sp>
      <p:sp>
        <p:nvSpPr>
          <p:cNvPr id="41072" name="Text Box 112"/>
          <p:cNvSpPr txBox="1">
            <a:spLocks noChangeArrowheads="1"/>
          </p:cNvSpPr>
          <p:nvPr/>
        </p:nvSpPr>
        <p:spPr bwMode="auto">
          <a:xfrm>
            <a:off x="161925" y="5013325"/>
            <a:ext cx="668338" cy="946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I8~6</a:t>
            </a:r>
          </a:p>
          <a:p>
            <a:pPr algn="ctr" fontAlgn="base">
              <a:lnSpc>
                <a:spcPct val="40000"/>
              </a:lnSpc>
              <a:spcBef>
                <a:spcPct val="50000"/>
              </a:spcBef>
              <a:spcAft>
                <a:spcPct val="0"/>
              </a:spcAft>
              <a:defRPr/>
            </a:pPr>
            <a:r>
              <a:rPr kumimoji="1" lang="en-US" altLang="zh-CN" sz="2000" b="1">
                <a:solidFill>
                  <a:srgbClr val="000000"/>
                </a:solidFill>
              </a:rPr>
              <a:t>I5~3</a:t>
            </a:r>
          </a:p>
          <a:p>
            <a:pPr algn="ctr" fontAlgn="base">
              <a:lnSpc>
                <a:spcPct val="40000"/>
              </a:lnSpc>
              <a:spcBef>
                <a:spcPct val="50000"/>
              </a:spcBef>
              <a:spcAft>
                <a:spcPct val="0"/>
              </a:spcAft>
              <a:defRPr/>
            </a:pPr>
            <a:r>
              <a:rPr kumimoji="1" lang="en-US" altLang="zh-CN" sz="2000" b="1">
                <a:solidFill>
                  <a:srgbClr val="000000"/>
                </a:solidFill>
              </a:rPr>
              <a:t>I2~0</a:t>
            </a:r>
            <a:endParaRPr kumimoji="1" lang="en-US" altLang="zh-CN" sz="2400" b="1">
              <a:solidFill>
                <a:srgbClr val="000000"/>
              </a:solidFill>
            </a:endParaRPr>
          </a:p>
        </p:txBody>
      </p:sp>
      <p:sp>
        <p:nvSpPr>
          <p:cNvPr id="41073" name="Line 113"/>
          <p:cNvSpPr>
            <a:spLocks noChangeShapeType="1"/>
          </p:cNvSpPr>
          <p:nvPr/>
        </p:nvSpPr>
        <p:spPr bwMode="auto">
          <a:xfrm>
            <a:off x="2286000" y="2895600"/>
            <a:ext cx="0" cy="228600"/>
          </a:xfrm>
          <a:prstGeom prst="line">
            <a:avLst/>
          </a:prstGeom>
          <a:noFill/>
          <a:ln w="5715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74" name="Line 114"/>
          <p:cNvSpPr>
            <a:spLocks noChangeShapeType="1"/>
          </p:cNvSpPr>
          <p:nvPr/>
        </p:nvSpPr>
        <p:spPr bwMode="auto">
          <a:xfrm>
            <a:off x="4495800" y="2895600"/>
            <a:ext cx="0" cy="228600"/>
          </a:xfrm>
          <a:prstGeom prst="line">
            <a:avLst/>
          </a:prstGeom>
          <a:noFill/>
          <a:ln w="5715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75" name="Line 115"/>
          <p:cNvSpPr>
            <a:spLocks noChangeShapeType="1"/>
          </p:cNvSpPr>
          <p:nvPr/>
        </p:nvSpPr>
        <p:spPr bwMode="auto">
          <a:xfrm>
            <a:off x="6705600" y="2895600"/>
            <a:ext cx="0" cy="228600"/>
          </a:xfrm>
          <a:prstGeom prst="line">
            <a:avLst/>
          </a:prstGeom>
          <a:noFill/>
          <a:ln w="5715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76" name="Line 116"/>
          <p:cNvSpPr>
            <a:spLocks noChangeShapeType="1"/>
          </p:cNvSpPr>
          <p:nvPr/>
        </p:nvSpPr>
        <p:spPr bwMode="auto">
          <a:xfrm>
            <a:off x="2286000" y="3657600"/>
            <a:ext cx="304800"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77" name="Line 117"/>
          <p:cNvSpPr>
            <a:spLocks noChangeShapeType="1"/>
          </p:cNvSpPr>
          <p:nvPr/>
        </p:nvSpPr>
        <p:spPr bwMode="auto">
          <a:xfrm>
            <a:off x="2286000" y="3886200"/>
            <a:ext cx="304800"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78" name="Line 118"/>
          <p:cNvSpPr>
            <a:spLocks noChangeShapeType="1"/>
          </p:cNvSpPr>
          <p:nvPr/>
        </p:nvSpPr>
        <p:spPr bwMode="auto">
          <a:xfrm>
            <a:off x="4572000" y="3886200"/>
            <a:ext cx="304800"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79" name="Line 119"/>
          <p:cNvSpPr>
            <a:spLocks noChangeShapeType="1"/>
          </p:cNvSpPr>
          <p:nvPr/>
        </p:nvSpPr>
        <p:spPr bwMode="auto">
          <a:xfrm>
            <a:off x="4495800" y="3657600"/>
            <a:ext cx="304800"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80" name="Line 120"/>
          <p:cNvSpPr>
            <a:spLocks noChangeShapeType="1"/>
          </p:cNvSpPr>
          <p:nvPr/>
        </p:nvSpPr>
        <p:spPr bwMode="auto">
          <a:xfrm>
            <a:off x="6705600" y="3657600"/>
            <a:ext cx="304800"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41081" name="Line 121"/>
          <p:cNvSpPr>
            <a:spLocks noChangeShapeType="1"/>
          </p:cNvSpPr>
          <p:nvPr/>
        </p:nvSpPr>
        <p:spPr bwMode="auto">
          <a:xfrm>
            <a:off x="6705600" y="3886200"/>
            <a:ext cx="304800"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11616" name="Text Box 0"/>
          <p:cNvSpPr txBox="1">
            <a:spLocks noChangeArrowheads="1"/>
          </p:cNvSpPr>
          <p:nvPr/>
        </p:nvSpPr>
        <p:spPr bwMode="auto">
          <a:xfrm>
            <a:off x="1295400" y="609600"/>
            <a:ext cx="674688" cy="10048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Vcc</a:t>
            </a:r>
          </a:p>
          <a:p>
            <a:pPr algn="ctr" fontAlgn="base">
              <a:spcBef>
                <a:spcPct val="50000"/>
              </a:spcBef>
              <a:spcAft>
                <a:spcPct val="0"/>
              </a:spcAft>
              <a:defRPr/>
            </a:pPr>
            <a:r>
              <a:rPr kumimoji="1" lang="en-US" altLang="zh-CN" sz="2400" b="1">
                <a:solidFill>
                  <a:srgbClr val="000000"/>
                </a:solidFill>
              </a:rPr>
              <a:t>R</a:t>
            </a:r>
          </a:p>
        </p:txBody>
      </p:sp>
      <p:sp>
        <p:nvSpPr>
          <p:cNvPr id="2" name="Slide Number Placeholder 1">
            <a:extLst>
              <a:ext uri="{FF2B5EF4-FFF2-40B4-BE49-F238E27FC236}">
                <a16:creationId xmlns:a16="http://schemas.microsoft.com/office/drawing/2014/main" id="{929A0B81-C117-B946-9A44-4611A403907C}"/>
              </a:ext>
            </a:extLst>
          </p:cNvPr>
          <p:cNvSpPr>
            <a:spLocks noGrp="1"/>
          </p:cNvSpPr>
          <p:nvPr>
            <p:ph type="sldNum" sz="quarter" idx="12"/>
          </p:nvPr>
        </p:nvSpPr>
        <p:spPr/>
        <p:txBody>
          <a:bodyPr/>
          <a:lstStyle/>
          <a:p>
            <a:pPr>
              <a:defRPr/>
            </a:pPr>
            <a:fld id="{81ECA240-AB79-5548-B5B7-5D3CC9C90D1F}" type="slidenum">
              <a:rPr lang="en-US" altLang="zh-CN" smtClean="0">
                <a:solidFill>
                  <a:srgbClr val="000000"/>
                </a:solidFill>
              </a:rPr>
              <a:pPr>
                <a:defRPr/>
              </a:pPr>
              <a:t>34</a:t>
            </a:fld>
            <a:endParaRPr lang="en-US" altLang="zh-CN">
              <a:solidFill>
                <a:srgbClr val="000000"/>
              </a:solidFill>
            </a:endParaRPr>
          </a:p>
        </p:txBody>
      </p:sp>
    </p:spTree>
    <p:extLst>
      <p:ext uri="{BB962C8B-B14F-4D97-AF65-F5344CB8AC3E}">
        <p14:creationId xmlns:p14="http://schemas.microsoft.com/office/powerpoint/2010/main" val="1316434507"/>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p:cNvSpPr>
            <a:spLocks noGrp="1" noChangeArrowheads="1"/>
          </p:cNvSpPr>
          <p:nvPr>
            <p:ph type="title"/>
          </p:nvPr>
        </p:nvSpPr>
        <p:spPr>
          <a:xfrm>
            <a:off x="609600" y="228600"/>
            <a:ext cx="7778750" cy="990600"/>
          </a:xfrm>
        </p:spPr>
        <p:txBody>
          <a:bodyPr/>
          <a:lstStyle/>
          <a:p>
            <a:pPr eaLnBrk="1" hangingPunct="1"/>
            <a:r>
              <a:rPr lang="zh-CN" altLang="en-US" b="1"/>
              <a:t>入出信号及引脚</a:t>
            </a:r>
            <a:endParaRPr lang="zh-CN" altLang="en-US"/>
          </a:p>
        </p:txBody>
      </p:sp>
      <p:sp>
        <p:nvSpPr>
          <p:cNvPr id="41987" name="Rectangle 3"/>
          <p:cNvSpPr>
            <a:spLocks noChangeArrowheads="1"/>
          </p:cNvSpPr>
          <p:nvPr/>
        </p:nvSpPr>
        <p:spPr bwMode="auto">
          <a:xfrm>
            <a:off x="2133600" y="2667000"/>
            <a:ext cx="4419600" cy="1981200"/>
          </a:xfrm>
          <a:prstGeom prst="rect">
            <a:avLst/>
          </a:prstGeom>
          <a:solidFill>
            <a:srgbClr val="FFFF99"/>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88" name="Line 4"/>
          <p:cNvSpPr>
            <a:spLocks noChangeShapeType="1"/>
          </p:cNvSpPr>
          <p:nvPr/>
        </p:nvSpPr>
        <p:spPr bwMode="auto">
          <a:xfrm flipH="1">
            <a:off x="6553200" y="30480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89" name="Line 5"/>
          <p:cNvSpPr>
            <a:spLocks noChangeShapeType="1"/>
          </p:cNvSpPr>
          <p:nvPr/>
        </p:nvSpPr>
        <p:spPr bwMode="auto">
          <a:xfrm flipH="1">
            <a:off x="1447800" y="35814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0" name="Line 6"/>
          <p:cNvSpPr>
            <a:spLocks noChangeShapeType="1"/>
          </p:cNvSpPr>
          <p:nvPr/>
        </p:nvSpPr>
        <p:spPr bwMode="auto">
          <a:xfrm flipH="1">
            <a:off x="1447800" y="33528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1" name="Line 7"/>
          <p:cNvSpPr>
            <a:spLocks noChangeShapeType="1"/>
          </p:cNvSpPr>
          <p:nvPr/>
        </p:nvSpPr>
        <p:spPr bwMode="auto">
          <a:xfrm flipH="1">
            <a:off x="1447800" y="31242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2" name="Line 8"/>
          <p:cNvSpPr>
            <a:spLocks noChangeShapeType="1"/>
          </p:cNvSpPr>
          <p:nvPr/>
        </p:nvSpPr>
        <p:spPr bwMode="auto">
          <a:xfrm flipH="1">
            <a:off x="1447800" y="2895600"/>
            <a:ext cx="687388" cy="0"/>
          </a:xfrm>
          <a:prstGeom prst="line">
            <a:avLst/>
          </a:prstGeom>
          <a:noFill/>
          <a:ln w="38100">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3" name="Line 9"/>
          <p:cNvSpPr>
            <a:spLocks noChangeShapeType="1"/>
          </p:cNvSpPr>
          <p:nvPr/>
        </p:nvSpPr>
        <p:spPr bwMode="auto">
          <a:xfrm flipH="1">
            <a:off x="6553200" y="4191000"/>
            <a:ext cx="609600" cy="0"/>
          </a:xfrm>
          <a:prstGeom prst="line">
            <a:avLst/>
          </a:prstGeom>
          <a:noFill/>
          <a:ln w="38100">
            <a:solidFill>
              <a:srgbClr val="3333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4" name="Line 10"/>
          <p:cNvSpPr>
            <a:spLocks noChangeShapeType="1"/>
          </p:cNvSpPr>
          <p:nvPr/>
        </p:nvSpPr>
        <p:spPr bwMode="auto">
          <a:xfrm flipH="1">
            <a:off x="6553200" y="4495800"/>
            <a:ext cx="838200" cy="0"/>
          </a:xfrm>
          <a:prstGeom prst="line">
            <a:avLst/>
          </a:prstGeom>
          <a:noFill/>
          <a:ln w="38100">
            <a:solidFill>
              <a:srgbClr val="3333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5" name="Line 11"/>
          <p:cNvSpPr>
            <a:spLocks noChangeShapeType="1"/>
          </p:cNvSpPr>
          <p:nvPr/>
        </p:nvSpPr>
        <p:spPr bwMode="auto">
          <a:xfrm flipH="1">
            <a:off x="1447800" y="4419600"/>
            <a:ext cx="687388" cy="0"/>
          </a:xfrm>
          <a:prstGeom prst="line">
            <a:avLst/>
          </a:prstGeom>
          <a:noFill/>
          <a:ln w="38100">
            <a:solidFill>
              <a:srgbClr val="3333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6" name="Line 12"/>
          <p:cNvSpPr>
            <a:spLocks noChangeShapeType="1"/>
          </p:cNvSpPr>
          <p:nvPr/>
        </p:nvSpPr>
        <p:spPr bwMode="auto">
          <a:xfrm flipH="1">
            <a:off x="1600200" y="4114800"/>
            <a:ext cx="534988" cy="0"/>
          </a:xfrm>
          <a:prstGeom prst="line">
            <a:avLst/>
          </a:prstGeom>
          <a:noFill/>
          <a:ln w="38100">
            <a:solidFill>
              <a:srgbClr val="3333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7" name="AutoShape 13"/>
          <p:cNvSpPr>
            <a:spLocks noChangeArrowheads="1"/>
          </p:cNvSpPr>
          <p:nvPr/>
        </p:nvSpPr>
        <p:spPr bwMode="auto">
          <a:xfrm>
            <a:off x="3886200" y="1828800"/>
            <a:ext cx="457200" cy="838200"/>
          </a:xfrm>
          <a:prstGeom prst="upArrow">
            <a:avLst>
              <a:gd name="adj1" fmla="val 50000"/>
              <a:gd name="adj2" fmla="val 45833"/>
            </a:avLst>
          </a:prstGeom>
          <a:noFill/>
          <a:ln w="28575">
            <a:solidFill>
              <a:srgbClr val="3333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8" name="AutoShape 14"/>
          <p:cNvSpPr>
            <a:spLocks noChangeArrowheads="1"/>
          </p:cNvSpPr>
          <p:nvPr/>
        </p:nvSpPr>
        <p:spPr bwMode="auto">
          <a:xfrm>
            <a:off x="3810000" y="4648200"/>
            <a:ext cx="457200" cy="1066800"/>
          </a:xfrm>
          <a:prstGeom prst="upArrow">
            <a:avLst>
              <a:gd name="adj1" fmla="val 50000"/>
              <a:gd name="adj2" fmla="val 58333"/>
            </a:avLst>
          </a:prstGeom>
          <a:noFill/>
          <a:ln w="28575">
            <a:solidFill>
              <a:srgbClr val="3333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1999" name="AutoShape 15"/>
          <p:cNvSpPr>
            <a:spLocks noChangeArrowheads="1"/>
          </p:cNvSpPr>
          <p:nvPr/>
        </p:nvSpPr>
        <p:spPr bwMode="auto">
          <a:xfrm>
            <a:off x="2286000" y="4648200"/>
            <a:ext cx="152400" cy="533400"/>
          </a:xfrm>
          <a:prstGeom prst="upArrow">
            <a:avLst>
              <a:gd name="adj1" fmla="val 50000"/>
              <a:gd name="adj2" fmla="val 875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2000" name="AutoShape 16"/>
          <p:cNvSpPr>
            <a:spLocks noChangeArrowheads="1"/>
          </p:cNvSpPr>
          <p:nvPr/>
        </p:nvSpPr>
        <p:spPr bwMode="auto">
          <a:xfrm>
            <a:off x="3276600" y="4648200"/>
            <a:ext cx="152400" cy="533400"/>
          </a:xfrm>
          <a:prstGeom prst="upArrow">
            <a:avLst>
              <a:gd name="adj1" fmla="val 50000"/>
              <a:gd name="adj2" fmla="val 875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2001" name="Line 17"/>
          <p:cNvSpPr>
            <a:spLocks noChangeShapeType="1"/>
          </p:cNvSpPr>
          <p:nvPr/>
        </p:nvSpPr>
        <p:spPr bwMode="auto">
          <a:xfrm>
            <a:off x="4800600" y="2133600"/>
            <a:ext cx="0" cy="5334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2002" name="AutoShape 18"/>
          <p:cNvSpPr>
            <a:spLocks noChangeArrowheads="1"/>
          </p:cNvSpPr>
          <p:nvPr/>
        </p:nvSpPr>
        <p:spPr bwMode="auto">
          <a:xfrm>
            <a:off x="4495800" y="4648200"/>
            <a:ext cx="152400" cy="533400"/>
          </a:xfrm>
          <a:prstGeom prst="upArrow">
            <a:avLst>
              <a:gd name="adj1" fmla="val 50000"/>
              <a:gd name="adj2" fmla="val 875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2003" name="AutoShape 19"/>
          <p:cNvSpPr>
            <a:spLocks noChangeArrowheads="1"/>
          </p:cNvSpPr>
          <p:nvPr/>
        </p:nvSpPr>
        <p:spPr bwMode="auto">
          <a:xfrm>
            <a:off x="5486400" y="4648200"/>
            <a:ext cx="152400" cy="533400"/>
          </a:xfrm>
          <a:prstGeom prst="upArrow">
            <a:avLst>
              <a:gd name="adj1" fmla="val 50000"/>
              <a:gd name="adj2" fmla="val 875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2004" name="AutoShape 20"/>
          <p:cNvSpPr>
            <a:spLocks noChangeArrowheads="1"/>
          </p:cNvSpPr>
          <p:nvPr/>
        </p:nvSpPr>
        <p:spPr bwMode="auto">
          <a:xfrm>
            <a:off x="6172200" y="4648200"/>
            <a:ext cx="152400" cy="533400"/>
          </a:xfrm>
          <a:prstGeom prst="upArrow">
            <a:avLst>
              <a:gd name="adj1" fmla="val 50000"/>
              <a:gd name="adj2" fmla="val 87500"/>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2005" name="Line 21"/>
          <p:cNvSpPr>
            <a:spLocks noChangeShapeType="1"/>
          </p:cNvSpPr>
          <p:nvPr/>
        </p:nvSpPr>
        <p:spPr bwMode="auto">
          <a:xfrm flipV="1">
            <a:off x="3048000" y="2133600"/>
            <a:ext cx="0" cy="533400"/>
          </a:xfrm>
          <a:prstGeom prst="line">
            <a:avLst/>
          </a:prstGeom>
          <a:noFill/>
          <a:ln w="38100">
            <a:solidFill>
              <a:srgbClr val="FF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2006" name="Text Box 22"/>
          <p:cNvSpPr txBox="1">
            <a:spLocks noChangeArrowheads="1"/>
          </p:cNvSpPr>
          <p:nvPr/>
        </p:nvSpPr>
        <p:spPr bwMode="auto">
          <a:xfrm>
            <a:off x="3429000" y="1219200"/>
            <a:ext cx="1676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Y15~Y0</a:t>
            </a:r>
            <a:endParaRPr kumimoji="1" lang="en-US" altLang="zh-CN" b="1">
              <a:solidFill>
                <a:srgbClr val="000000"/>
              </a:solidFill>
            </a:endParaRPr>
          </a:p>
        </p:txBody>
      </p:sp>
      <p:sp>
        <p:nvSpPr>
          <p:cNvPr id="42007" name="Text Box 23"/>
          <p:cNvSpPr txBox="1">
            <a:spLocks noChangeArrowheads="1"/>
          </p:cNvSpPr>
          <p:nvPr/>
        </p:nvSpPr>
        <p:spPr bwMode="auto">
          <a:xfrm>
            <a:off x="3352800" y="5638800"/>
            <a:ext cx="1676400" cy="528638"/>
          </a:xfrm>
          <a:prstGeom prst="rect">
            <a:avLst/>
          </a:prstGeom>
          <a:noFill/>
          <a:ln w="9525">
            <a:solidFill>
              <a:srgbClr val="FFFF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D15~D0</a:t>
            </a:r>
            <a:endParaRPr kumimoji="1" lang="en-US" altLang="zh-CN" b="1">
              <a:solidFill>
                <a:srgbClr val="000000"/>
              </a:solidFill>
            </a:endParaRPr>
          </a:p>
        </p:txBody>
      </p:sp>
      <p:sp>
        <p:nvSpPr>
          <p:cNvPr id="42008" name="Text Box 24"/>
          <p:cNvSpPr txBox="1">
            <a:spLocks noChangeArrowheads="1"/>
          </p:cNvSpPr>
          <p:nvPr/>
        </p:nvSpPr>
        <p:spPr bwMode="auto">
          <a:xfrm>
            <a:off x="228600" y="3810000"/>
            <a:ext cx="14478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RAM15</a:t>
            </a:r>
            <a:endParaRPr kumimoji="1" lang="en-US" altLang="zh-CN" b="1">
              <a:solidFill>
                <a:srgbClr val="000000"/>
              </a:solidFill>
            </a:endParaRPr>
          </a:p>
        </p:txBody>
      </p:sp>
      <p:sp>
        <p:nvSpPr>
          <p:cNvPr id="42009" name="Text Box 25"/>
          <p:cNvSpPr txBox="1">
            <a:spLocks noChangeArrowheads="1"/>
          </p:cNvSpPr>
          <p:nvPr/>
        </p:nvSpPr>
        <p:spPr bwMode="auto">
          <a:xfrm>
            <a:off x="533400" y="4267200"/>
            <a:ext cx="914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Q15</a:t>
            </a:r>
            <a:endParaRPr kumimoji="1" lang="en-US" altLang="zh-CN" b="1">
              <a:solidFill>
                <a:srgbClr val="000000"/>
              </a:solidFill>
            </a:endParaRPr>
          </a:p>
        </p:txBody>
      </p:sp>
      <p:sp>
        <p:nvSpPr>
          <p:cNvPr id="42010" name="Text Box 26"/>
          <p:cNvSpPr txBox="1">
            <a:spLocks noChangeArrowheads="1"/>
          </p:cNvSpPr>
          <p:nvPr/>
        </p:nvSpPr>
        <p:spPr bwMode="auto">
          <a:xfrm>
            <a:off x="7086600" y="3886200"/>
            <a:ext cx="13716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RAM0</a:t>
            </a:r>
            <a:endParaRPr kumimoji="1" lang="en-US" altLang="zh-CN" b="1">
              <a:solidFill>
                <a:srgbClr val="000000"/>
              </a:solidFill>
            </a:endParaRPr>
          </a:p>
        </p:txBody>
      </p:sp>
      <p:sp>
        <p:nvSpPr>
          <p:cNvPr id="42011" name="Text Box 27"/>
          <p:cNvSpPr txBox="1">
            <a:spLocks noChangeArrowheads="1"/>
          </p:cNvSpPr>
          <p:nvPr/>
        </p:nvSpPr>
        <p:spPr bwMode="auto">
          <a:xfrm>
            <a:off x="7467600" y="4343400"/>
            <a:ext cx="762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Q0</a:t>
            </a:r>
            <a:endParaRPr kumimoji="1" lang="en-US" altLang="zh-CN" b="1">
              <a:solidFill>
                <a:srgbClr val="000000"/>
              </a:solidFill>
            </a:endParaRPr>
          </a:p>
        </p:txBody>
      </p:sp>
      <p:sp>
        <p:nvSpPr>
          <p:cNvPr id="42012" name="Text Box 28"/>
          <p:cNvSpPr txBox="1">
            <a:spLocks noChangeArrowheads="1"/>
          </p:cNvSpPr>
          <p:nvPr/>
        </p:nvSpPr>
        <p:spPr bwMode="auto">
          <a:xfrm>
            <a:off x="2209800" y="1752600"/>
            <a:ext cx="762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CP</a:t>
            </a:r>
            <a:endParaRPr kumimoji="1" lang="en-US" altLang="zh-CN" b="1">
              <a:solidFill>
                <a:srgbClr val="000000"/>
              </a:solidFill>
            </a:endParaRPr>
          </a:p>
        </p:txBody>
      </p:sp>
      <p:sp>
        <p:nvSpPr>
          <p:cNvPr id="42013" name="Text Box 29"/>
          <p:cNvSpPr txBox="1">
            <a:spLocks noChangeArrowheads="1"/>
          </p:cNvSpPr>
          <p:nvPr/>
        </p:nvSpPr>
        <p:spPr bwMode="auto">
          <a:xfrm>
            <a:off x="4648200" y="1752600"/>
            <a:ext cx="9906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OE</a:t>
            </a:r>
            <a:endParaRPr kumimoji="1" lang="en-US" altLang="zh-CN" b="1">
              <a:solidFill>
                <a:srgbClr val="000000"/>
              </a:solidFill>
            </a:endParaRPr>
          </a:p>
        </p:txBody>
      </p:sp>
      <p:sp>
        <p:nvSpPr>
          <p:cNvPr id="42014" name="Line 30"/>
          <p:cNvSpPr>
            <a:spLocks noChangeShapeType="1"/>
          </p:cNvSpPr>
          <p:nvPr/>
        </p:nvSpPr>
        <p:spPr bwMode="auto">
          <a:xfrm>
            <a:off x="4876800" y="1828800"/>
            <a:ext cx="533400" cy="0"/>
          </a:xfrm>
          <a:prstGeom prst="line">
            <a:avLst/>
          </a:prstGeom>
          <a:noFill/>
          <a:ln w="381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fontAlgn="base">
              <a:spcBef>
                <a:spcPct val="20000"/>
              </a:spcBef>
              <a:spcAft>
                <a:spcPct val="0"/>
              </a:spcAft>
              <a:buFontTx/>
              <a:buChar char=" "/>
              <a:defRPr/>
            </a:pPr>
            <a:endParaRPr kumimoji="1" lang="en-US" sz="3200" b="1">
              <a:solidFill>
                <a:srgbClr val="000000"/>
              </a:solidFill>
            </a:endParaRPr>
          </a:p>
        </p:txBody>
      </p:sp>
      <p:sp>
        <p:nvSpPr>
          <p:cNvPr id="42015" name="Text Box 31"/>
          <p:cNvSpPr txBox="1">
            <a:spLocks noChangeArrowheads="1"/>
          </p:cNvSpPr>
          <p:nvPr/>
        </p:nvSpPr>
        <p:spPr bwMode="auto">
          <a:xfrm>
            <a:off x="7239000" y="2819400"/>
            <a:ext cx="914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3333FF"/>
                </a:solidFill>
              </a:rPr>
              <a:t>Cin</a:t>
            </a:r>
            <a:endParaRPr kumimoji="1" lang="en-US" altLang="zh-CN" b="1">
              <a:solidFill>
                <a:srgbClr val="000000"/>
              </a:solidFill>
            </a:endParaRPr>
          </a:p>
        </p:txBody>
      </p:sp>
      <p:sp>
        <p:nvSpPr>
          <p:cNvPr id="42016" name="Text Box 32"/>
          <p:cNvSpPr txBox="1">
            <a:spLocks noChangeArrowheads="1"/>
          </p:cNvSpPr>
          <p:nvPr/>
        </p:nvSpPr>
        <p:spPr bwMode="auto">
          <a:xfrm>
            <a:off x="381000" y="2286000"/>
            <a:ext cx="1143000" cy="1592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lnSpc>
                <a:spcPct val="50000"/>
              </a:lnSpc>
              <a:spcBef>
                <a:spcPct val="50000"/>
              </a:spcBef>
              <a:spcAft>
                <a:spcPct val="0"/>
              </a:spcAft>
              <a:defRPr/>
            </a:pPr>
            <a:r>
              <a:rPr kumimoji="1" lang="en-US" altLang="zh-CN" sz="2800" b="1">
                <a:solidFill>
                  <a:srgbClr val="3333FF"/>
                </a:solidFill>
              </a:rPr>
              <a:t>Cy</a:t>
            </a:r>
          </a:p>
          <a:p>
            <a:pPr algn="ctr" fontAlgn="base">
              <a:lnSpc>
                <a:spcPct val="50000"/>
              </a:lnSpc>
              <a:spcBef>
                <a:spcPct val="50000"/>
              </a:spcBef>
              <a:spcAft>
                <a:spcPct val="0"/>
              </a:spcAft>
              <a:defRPr/>
            </a:pPr>
            <a:r>
              <a:rPr kumimoji="1" lang="en-US" altLang="zh-CN" sz="2800" b="1">
                <a:solidFill>
                  <a:srgbClr val="3333FF"/>
                </a:solidFill>
              </a:rPr>
              <a:t>F=0</a:t>
            </a:r>
          </a:p>
          <a:p>
            <a:pPr algn="ctr" fontAlgn="base">
              <a:lnSpc>
                <a:spcPct val="50000"/>
              </a:lnSpc>
              <a:spcBef>
                <a:spcPct val="50000"/>
              </a:spcBef>
              <a:spcAft>
                <a:spcPct val="0"/>
              </a:spcAft>
              <a:defRPr/>
            </a:pPr>
            <a:r>
              <a:rPr kumimoji="1" lang="en-US" altLang="zh-CN" sz="2800" b="1">
                <a:solidFill>
                  <a:srgbClr val="3333FF"/>
                </a:solidFill>
              </a:rPr>
              <a:t>Over</a:t>
            </a:r>
          </a:p>
          <a:p>
            <a:pPr algn="ctr" fontAlgn="base">
              <a:lnSpc>
                <a:spcPct val="50000"/>
              </a:lnSpc>
              <a:spcBef>
                <a:spcPct val="50000"/>
              </a:spcBef>
              <a:spcAft>
                <a:spcPct val="0"/>
              </a:spcAft>
              <a:defRPr/>
            </a:pPr>
            <a:r>
              <a:rPr kumimoji="1" lang="en-US" altLang="zh-CN" sz="2800" b="1">
                <a:solidFill>
                  <a:srgbClr val="3333FF"/>
                </a:solidFill>
              </a:rPr>
              <a:t>F15</a:t>
            </a:r>
            <a:endParaRPr kumimoji="1" lang="en-US" altLang="zh-CN" b="1">
              <a:solidFill>
                <a:srgbClr val="000000"/>
              </a:solidFill>
            </a:endParaRPr>
          </a:p>
        </p:txBody>
      </p:sp>
      <p:sp>
        <p:nvSpPr>
          <p:cNvPr id="42017" name="Rectangle 33"/>
          <p:cNvSpPr>
            <a:spLocks noChangeArrowheads="1"/>
          </p:cNvSpPr>
          <p:nvPr/>
        </p:nvSpPr>
        <p:spPr bwMode="auto">
          <a:xfrm>
            <a:off x="2670175" y="3352800"/>
            <a:ext cx="33924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fontAlgn="base">
              <a:spcBef>
                <a:spcPct val="0"/>
              </a:spcBef>
              <a:spcAft>
                <a:spcPct val="0"/>
              </a:spcAft>
              <a:defRPr/>
            </a:pPr>
            <a:r>
              <a:rPr kumimoji="1" lang="zh-CN" altLang="en-US" sz="3600" b="1">
                <a:solidFill>
                  <a:srgbClr val="000000"/>
                </a:solidFill>
              </a:rPr>
              <a:t>运  算  器  部  件</a:t>
            </a:r>
            <a:endParaRPr kumimoji="1" lang="zh-CN" altLang="en-US" sz="2400" b="1">
              <a:solidFill>
                <a:srgbClr val="000000"/>
              </a:solidFill>
            </a:endParaRPr>
          </a:p>
        </p:txBody>
      </p:sp>
      <p:sp>
        <p:nvSpPr>
          <p:cNvPr id="42018" name="Text Box 34"/>
          <p:cNvSpPr txBox="1">
            <a:spLocks noChangeArrowheads="1"/>
          </p:cNvSpPr>
          <p:nvPr/>
        </p:nvSpPr>
        <p:spPr bwMode="auto">
          <a:xfrm>
            <a:off x="1600200" y="5181600"/>
            <a:ext cx="1295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A3~A0</a:t>
            </a:r>
            <a:endParaRPr kumimoji="1" lang="en-US" altLang="zh-CN" b="1">
              <a:solidFill>
                <a:srgbClr val="000000"/>
              </a:solidFill>
            </a:endParaRPr>
          </a:p>
        </p:txBody>
      </p:sp>
      <p:sp>
        <p:nvSpPr>
          <p:cNvPr id="42019" name="Text Box 35"/>
          <p:cNvSpPr txBox="1">
            <a:spLocks noChangeArrowheads="1"/>
          </p:cNvSpPr>
          <p:nvPr/>
        </p:nvSpPr>
        <p:spPr bwMode="auto">
          <a:xfrm>
            <a:off x="2743200" y="5181600"/>
            <a:ext cx="1219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B3~B0</a:t>
            </a:r>
            <a:endParaRPr kumimoji="1" lang="en-US" altLang="zh-CN" b="1">
              <a:solidFill>
                <a:srgbClr val="000000"/>
              </a:solidFill>
            </a:endParaRPr>
          </a:p>
        </p:txBody>
      </p:sp>
      <p:sp>
        <p:nvSpPr>
          <p:cNvPr id="42020" name="Text Box 36"/>
          <p:cNvSpPr txBox="1">
            <a:spLocks noChangeArrowheads="1"/>
          </p:cNvSpPr>
          <p:nvPr/>
        </p:nvSpPr>
        <p:spPr bwMode="auto">
          <a:xfrm>
            <a:off x="4038600" y="5181600"/>
            <a:ext cx="3124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defRPr/>
            </a:pPr>
            <a:r>
              <a:rPr kumimoji="1" lang="en-US" altLang="zh-CN" sz="2800" b="1">
                <a:solidFill>
                  <a:srgbClr val="FF0000"/>
                </a:solidFill>
              </a:rPr>
              <a:t>I8~I6  I5~I3  I2~I0</a:t>
            </a:r>
            <a:endParaRPr kumimoji="1" lang="en-US" altLang="zh-CN" b="1">
              <a:solidFill>
                <a:srgbClr val="000000"/>
              </a:solidFill>
            </a:endParaRPr>
          </a:p>
        </p:txBody>
      </p:sp>
      <p:sp>
        <p:nvSpPr>
          <p:cNvPr id="2" name="Slide Number Placeholder 1">
            <a:extLst>
              <a:ext uri="{FF2B5EF4-FFF2-40B4-BE49-F238E27FC236}">
                <a16:creationId xmlns:a16="http://schemas.microsoft.com/office/drawing/2014/main" id="{5F2998AF-11DD-F846-965F-5A1992C9CC5C}"/>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35</a:t>
            </a:fld>
            <a:endParaRPr lang="en-US" altLang="zh-CN">
              <a:solidFill>
                <a:srgbClr val="000000"/>
              </a:solidFill>
            </a:endParaRPr>
          </a:p>
        </p:txBody>
      </p:sp>
    </p:spTree>
    <p:extLst>
      <p:ext uri="{BB962C8B-B14F-4D97-AF65-F5344CB8AC3E}">
        <p14:creationId xmlns:p14="http://schemas.microsoft.com/office/powerpoint/2010/main" val="19382277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p:nvPr>
        </p:nvSpPr>
        <p:spPr>
          <a:xfrm>
            <a:off x="900113" y="609600"/>
            <a:ext cx="7558087" cy="1143000"/>
          </a:xfrm>
        </p:spPr>
        <p:txBody>
          <a:bodyPr/>
          <a:lstStyle/>
          <a:p>
            <a:pPr eaLnBrk="1" hangingPunct="1"/>
            <a:r>
              <a:rPr lang="zh-CN" altLang="en-US" sz="4800" b="1"/>
              <a:t>运算器实用中的几个问题</a:t>
            </a:r>
          </a:p>
        </p:txBody>
      </p:sp>
      <p:sp>
        <p:nvSpPr>
          <p:cNvPr id="32770" name="Rectangle 3"/>
          <p:cNvSpPr>
            <a:spLocks noGrp="1" noChangeArrowheads="1"/>
          </p:cNvSpPr>
          <p:nvPr>
            <p:ph type="body" idx="1"/>
          </p:nvPr>
        </p:nvSpPr>
        <p:spPr>
          <a:xfrm>
            <a:off x="685800" y="2420938"/>
            <a:ext cx="7989888" cy="3675062"/>
          </a:xfrm>
        </p:spPr>
        <p:txBody>
          <a:bodyPr/>
          <a:lstStyle/>
          <a:p>
            <a:pPr eaLnBrk="1" hangingPunct="1">
              <a:buClr>
                <a:schemeClr val="accent2"/>
              </a:buClr>
              <a:buFont typeface="Wingdings" charset="2"/>
              <a:buChar char="n"/>
            </a:pPr>
            <a:r>
              <a:rPr lang="en-US" altLang="zh-CN" b="1">
                <a:solidFill>
                  <a:schemeClr val="accent2"/>
                </a:solidFill>
              </a:rPr>
              <a:t> </a:t>
            </a:r>
            <a:r>
              <a:rPr lang="zh-CN" altLang="en-US" b="1">
                <a:solidFill>
                  <a:schemeClr val="accent2"/>
                </a:solidFill>
              </a:rPr>
              <a:t>运算器最低位进位输入信号 </a:t>
            </a:r>
            <a:r>
              <a:rPr lang="en-US" altLang="zh-CN" b="1">
                <a:solidFill>
                  <a:schemeClr val="accent2"/>
                </a:solidFill>
              </a:rPr>
              <a:t>Cin </a:t>
            </a:r>
            <a:r>
              <a:rPr lang="zh-CN" altLang="en-US" b="1">
                <a:solidFill>
                  <a:schemeClr val="accent2"/>
                </a:solidFill>
              </a:rPr>
              <a:t>的形成</a:t>
            </a:r>
          </a:p>
          <a:p>
            <a:pPr eaLnBrk="1" hangingPunct="1">
              <a:buClr>
                <a:schemeClr val="accent2"/>
              </a:buClr>
              <a:buFont typeface="Wingdings" charset="2"/>
              <a:buChar char="n"/>
            </a:pPr>
            <a:endParaRPr lang="zh-CN" altLang="en-US" b="1">
              <a:solidFill>
                <a:schemeClr val="accent2"/>
              </a:solidFill>
            </a:endParaRPr>
          </a:p>
          <a:p>
            <a:pPr eaLnBrk="1" hangingPunct="1">
              <a:buClr>
                <a:schemeClr val="accent2"/>
              </a:buClr>
              <a:buFont typeface="Wingdings" charset="2"/>
              <a:buChar char="n"/>
            </a:pPr>
            <a:r>
              <a:rPr lang="zh-CN" altLang="en-US" b="1">
                <a:solidFill>
                  <a:schemeClr val="accent2"/>
                </a:solidFill>
              </a:rPr>
              <a:t> 运算器</a:t>
            </a:r>
            <a:r>
              <a:rPr lang="en-US" altLang="zh-CN" b="1">
                <a:solidFill>
                  <a:schemeClr val="accent2"/>
                </a:solidFill>
              </a:rPr>
              <a:t>4</a:t>
            </a:r>
            <a:r>
              <a:rPr lang="zh-CN" altLang="en-US" b="1">
                <a:solidFill>
                  <a:schemeClr val="accent2"/>
                </a:solidFill>
              </a:rPr>
              <a:t>位标志位信号的接收与记忆线路</a:t>
            </a:r>
          </a:p>
          <a:p>
            <a:pPr eaLnBrk="1" hangingPunct="1">
              <a:buClr>
                <a:schemeClr val="accent2"/>
              </a:buClr>
              <a:buFont typeface="Wingdings" charset="2"/>
              <a:buChar char="n"/>
            </a:pPr>
            <a:endParaRPr lang="zh-CN" altLang="en-US" b="1">
              <a:solidFill>
                <a:schemeClr val="accent2"/>
              </a:solidFill>
            </a:endParaRPr>
          </a:p>
          <a:p>
            <a:pPr eaLnBrk="1" hangingPunct="1">
              <a:buClr>
                <a:schemeClr val="accent2"/>
              </a:buClr>
              <a:buFont typeface="Wingdings" charset="2"/>
              <a:buChar char="n"/>
            </a:pPr>
            <a:r>
              <a:rPr lang="zh-CN" altLang="en-US" b="1">
                <a:solidFill>
                  <a:schemeClr val="accent2"/>
                </a:solidFill>
              </a:rPr>
              <a:t> 移位时最高、最低位的移位输入信号设计</a:t>
            </a:r>
            <a:endParaRPr lang="zh-CN" altLang="en-US" sz="2800">
              <a:solidFill>
                <a:schemeClr val="accent2"/>
              </a:solidFill>
            </a:endParaRPr>
          </a:p>
        </p:txBody>
      </p:sp>
      <p:sp>
        <p:nvSpPr>
          <p:cNvPr id="2" name="Slide Number Placeholder 1">
            <a:extLst>
              <a:ext uri="{FF2B5EF4-FFF2-40B4-BE49-F238E27FC236}">
                <a16:creationId xmlns:a16="http://schemas.microsoft.com/office/drawing/2014/main" id="{97B6C4BD-A1D2-8A45-8576-200D18C6084B}"/>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36</a:t>
            </a:fld>
            <a:endParaRPr lang="en-US" altLang="zh-CN">
              <a:solidFill>
                <a:srgbClr val="000000"/>
              </a:solidFill>
            </a:endParaRPr>
          </a:p>
        </p:txBody>
      </p:sp>
    </p:spTree>
    <p:extLst>
      <p:ext uri="{BB962C8B-B14F-4D97-AF65-F5344CB8AC3E}">
        <p14:creationId xmlns:p14="http://schemas.microsoft.com/office/powerpoint/2010/main" val="6144369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3793" name="Rectangle 2"/>
          <p:cNvSpPr>
            <a:spLocks noGrp="1" noChangeArrowheads="1"/>
          </p:cNvSpPr>
          <p:nvPr>
            <p:ph type="title"/>
          </p:nvPr>
        </p:nvSpPr>
        <p:spPr>
          <a:xfrm>
            <a:off x="228600" y="617538"/>
            <a:ext cx="8610600" cy="685800"/>
          </a:xfrm>
        </p:spPr>
        <p:txBody>
          <a:bodyPr/>
          <a:lstStyle/>
          <a:p>
            <a:pPr eaLnBrk="1" hangingPunct="1"/>
            <a:r>
              <a:rPr lang="zh-CN" altLang="en-US" b="1"/>
              <a:t>如何提供</a:t>
            </a:r>
            <a:r>
              <a:rPr lang="en-US" altLang="zh-CN" b="1"/>
              <a:t>ALU</a:t>
            </a:r>
            <a:r>
              <a:rPr lang="zh-CN" altLang="en-US" b="1"/>
              <a:t>最低位进位信号</a:t>
            </a:r>
            <a:endParaRPr lang="zh-CN" altLang="en-US"/>
          </a:p>
        </p:txBody>
      </p:sp>
      <p:sp>
        <p:nvSpPr>
          <p:cNvPr id="179203" name="Rectangle 3"/>
          <p:cNvSpPr>
            <a:spLocks noGrp="1" noChangeArrowheads="1"/>
          </p:cNvSpPr>
          <p:nvPr>
            <p:ph type="body" idx="1"/>
          </p:nvPr>
        </p:nvSpPr>
        <p:spPr>
          <a:xfrm>
            <a:off x="250825" y="1987550"/>
            <a:ext cx="8763000" cy="3671888"/>
          </a:xfrm>
          <a:ln>
            <a:solidFill>
              <a:schemeClr val="tx1"/>
            </a:solidFill>
            <a:miter lim="800000"/>
            <a:headEnd/>
            <a:tailEnd/>
          </a:ln>
        </p:spPr>
        <p:txBody>
          <a:bodyPr/>
          <a:lstStyle/>
          <a:p>
            <a:pPr eaLnBrk="1" hangingPunct="1">
              <a:buFontTx/>
              <a:buNone/>
            </a:pPr>
            <a:r>
              <a:rPr lang="zh-CN" altLang="en-US" b="1"/>
              <a:t>不同指令需求    </a:t>
            </a:r>
            <a:r>
              <a:rPr lang="en-US" altLang="zh-CN" b="1"/>
              <a:t>Cin     </a:t>
            </a:r>
            <a:r>
              <a:rPr lang="zh-CN" altLang="en-US" b="1"/>
              <a:t>例子</a:t>
            </a:r>
            <a:r>
              <a:rPr lang="zh-CN" altLang="en-US" b="1">
                <a:solidFill>
                  <a:srgbClr val="FF0000"/>
                </a:solidFill>
              </a:rPr>
              <a:t>最低位进位    </a:t>
            </a:r>
            <a:r>
              <a:rPr lang="zh-CN" altLang="en-US" b="1"/>
              <a:t>控制码</a:t>
            </a:r>
          </a:p>
          <a:p>
            <a:pPr eaLnBrk="1" hangingPunct="1">
              <a:lnSpc>
                <a:spcPct val="75000"/>
              </a:lnSpc>
              <a:buFontTx/>
              <a:buNone/>
            </a:pPr>
            <a:r>
              <a:rPr lang="en-US" altLang="zh-CN" b="1"/>
              <a:t>ADD</a:t>
            </a:r>
            <a:r>
              <a:rPr lang="zh-CN" altLang="en-US" b="1"/>
              <a:t>指令               </a:t>
            </a:r>
            <a:r>
              <a:rPr lang="en-US" altLang="zh-CN" b="1"/>
              <a:t>0      R0+R1   + </a:t>
            </a:r>
            <a:r>
              <a:rPr lang="en-US" altLang="zh-CN" b="1">
                <a:solidFill>
                  <a:srgbClr val="FF0000"/>
                </a:solidFill>
              </a:rPr>
              <a:t>0                </a:t>
            </a:r>
            <a:endParaRPr lang="en-US" altLang="zh-CN" b="1"/>
          </a:p>
          <a:p>
            <a:pPr eaLnBrk="1" hangingPunct="1">
              <a:lnSpc>
                <a:spcPct val="75000"/>
              </a:lnSpc>
              <a:buFontTx/>
              <a:buNone/>
            </a:pPr>
            <a:r>
              <a:rPr lang="en-US" altLang="zh-CN" b="1"/>
              <a:t>INC</a:t>
            </a:r>
            <a:r>
              <a:rPr lang="zh-CN" altLang="en-US" b="1"/>
              <a:t>指令                </a:t>
            </a:r>
            <a:r>
              <a:rPr lang="en-US" altLang="zh-CN" b="1"/>
              <a:t>1       R0+0     + </a:t>
            </a:r>
            <a:r>
              <a:rPr lang="en-US" altLang="zh-CN" b="1">
                <a:solidFill>
                  <a:srgbClr val="FF0000"/>
                </a:solidFill>
              </a:rPr>
              <a:t>1               </a:t>
            </a:r>
            <a:endParaRPr lang="en-US" altLang="zh-CN" b="1"/>
          </a:p>
          <a:p>
            <a:pPr eaLnBrk="1" hangingPunct="1">
              <a:lnSpc>
                <a:spcPct val="75000"/>
              </a:lnSpc>
              <a:buFontTx/>
              <a:buNone/>
            </a:pPr>
            <a:r>
              <a:rPr lang="en-US" altLang="zh-CN" b="1"/>
              <a:t>ADC</a:t>
            </a:r>
            <a:r>
              <a:rPr lang="zh-CN" altLang="en-US" b="1"/>
              <a:t>指令               </a:t>
            </a:r>
            <a:r>
              <a:rPr lang="en-US" altLang="zh-CN" b="1"/>
              <a:t>C      R0+R1  + </a:t>
            </a:r>
            <a:r>
              <a:rPr lang="en-US" altLang="zh-CN" b="1">
                <a:solidFill>
                  <a:srgbClr val="FF0000"/>
                </a:solidFill>
              </a:rPr>
              <a:t>C              </a:t>
            </a:r>
            <a:endParaRPr lang="en-US" altLang="zh-CN" b="1"/>
          </a:p>
          <a:p>
            <a:pPr eaLnBrk="1" hangingPunct="1">
              <a:lnSpc>
                <a:spcPct val="75000"/>
              </a:lnSpc>
              <a:buFontTx/>
              <a:buNone/>
            </a:pPr>
            <a:r>
              <a:rPr lang="en-US" altLang="zh-CN" b="1"/>
              <a:t>SUB</a:t>
            </a:r>
            <a:r>
              <a:rPr lang="zh-CN" altLang="en-US" b="1"/>
              <a:t>指令                </a:t>
            </a:r>
            <a:r>
              <a:rPr lang="en-US" altLang="zh-CN" b="1"/>
              <a:t>1      R0+/R1  + </a:t>
            </a:r>
            <a:r>
              <a:rPr lang="en-US" altLang="zh-CN" b="1">
                <a:solidFill>
                  <a:srgbClr val="FF0000"/>
                </a:solidFill>
              </a:rPr>
              <a:t>1               </a:t>
            </a:r>
            <a:endParaRPr lang="en-US" altLang="zh-CN" b="1"/>
          </a:p>
          <a:p>
            <a:pPr eaLnBrk="1" hangingPunct="1">
              <a:lnSpc>
                <a:spcPct val="75000"/>
              </a:lnSpc>
              <a:buFontTx/>
              <a:buNone/>
            </a:pPr>
            <a:r>
              <a:rPr lang="en-US" altLang="zh-CN" b="1"/>
              <a:t>DEC</a:t>
            </a:r>
            <a:r>
              <a:rPr lang="zh-CN" altLang="en-US" b="1"/>
              <a:t>指令                </a:t>
            </a:r>
            <a:r>
              <a:rPr lang="en-US" altLang="zh-CN" b="1"/>
              <a:t>0      R0+/0    + </a:t>
            </a:r>
            <a:r>
              <a:rPr lang="en-US" altLang="zh-CN" b="1">
                <a:solidFill>
                  <a:srgbClr val="FF0000"/>
                </a:solidFill>
              </a:rPr>
              <a:t>0               </a:t>
            </a:r>
            <a:endParaRPr lang="en-US" altLang="zh-CN" b="1"/>
          </a:p>
          <a:p>
            <a:pPr eaLnBrk="1" hangingPunct="1">
              <a:lnSpc>
                <a:spcPct val="75000"/>
              </a:lnSpc>
              <a:buFontTx/>
              <a:buNone/>
            </a:pPr>
            <a:r>
              <a:rPr lang="en-US" altLang="zh-CN" b="1"/>
              <a:t>SBB</a:t>
            </a:r>
            <a:r>
              <a:rPr lang="zh-CN" altLang="en-US" b="1"/>
              <a:t>指令</a:t>
            </a:r>
            <a:r>
              <a:rPr lang="zh-CN" altLang="en-US" b="1">
                <a:solidFill>
                  <a:srgbClr val="3333FF"/>
                </a:solidFill>
              </a:rPr>
              <a:t>（原理）</a:t>
            </a:r>
            <a:r>
              <a:rPr lang="en-US" altLang="zh-CN" b="1">
                <a:solidFill>
                  <a:srgbClr val="3333FF"/>
                </a:solidFill>
              </a:rPr>
              <a:t>C      R0+/R1 + C</a:t>
            </a:r>
            <a:endParaRPr lang="en-US" altLang="zh-CN" b="1">
              <a:solidFill>
                <a:srgbClr val="FF0000"/>
              </a:solidFill>
            </a:endParaRPr>
          </a:p>
          <a:p>
            <a:pPr lvl="1" eaLnBrk="1" hangingPunct="1">
              <a:lnSpc>
                <a:spcPct val="75000"/>
              </a:lnSpc>
              <a:buFontTx/>
              <a:buNone/>
            </a:pPr>
            <a:endParaRPr lang="en-US" altLang="zh-CN" sz="3200" b="1">
              <a:solidFill>
                <a:srgbClr val="3333FF"/>
              </a:solidFill>
            </a:endParaRPr>
          </a:p>
          <a:p>
            <a:pPr eaLnBrk="1" hangingPunct="1">
              <a:lnSpc>
                <a:spcPct val="75000"/>
              </a:lnSpc>
              <a:buFontTx/>
              <a:buNone/>
            </a:pPr>
            <a:endParaRPr lang="en-US" altLang="zh-CN">
              <a:solidFill>
                <a:srgbClr val="FF0000"/>
              </a:solidFill>
            </a:endParaRPr>
          </a:p>
        </p:txBody>
      </p:sp>
      <p:sp>
        <p:nvSpPr>
          <p:cNvPr id="179204" name="Line 4"/>
          <p:cNvSpPr>
            <a:spLocks noChangeShapeType="1"/>
          </p:cNvSpPr>
          <p:nvPr/>
        </p:nvSpPr>
        <p:spPr bwMode="auto">
          <a:xfrm>
            <a:off x="4191000" y="1966913"/>
            <a:ext cx="20638" cy="36925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79205" name="Line 5"/>
          <p:cNvSpPr>
            <a:spLocks noChangeShapeType="1"/>
          </p:cNvSpPr>
          <p:nvPr/>
        </p:nvSpPr>
        <p:spPr bwMode="auto">
          <a:xfrm flipH="1">
            <a:off x="7524750" y="1966913"/>
            <a:ext cx="19050" cy="362108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79206" name="Line 6"/>
          <p:cNvSpPr>
            <a:spLocks noChangeShapeType="1"/>
          </p:cNvSpPr>
          <p:nvPr/>
        </p:nvSpPr>
        <p:spPr bwMode="auto">
          <a:xfrm>
            <a:off x="323850" y="2563813"/>
            <a:ext cx="85344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79207" name="AutoShape 7"/>
          <p:cNvSpPr>
            <a:spLocks/>
          </p:cNvSpPr>
          <p:nvPr/>
        </p:nvSpPr>
        <p:spPr bwMode="auto">
          <a:xfrm>
            <a:off x="6553200" y="2728913"/>
            <a:ext cx="228600" cy="990600"/>
          </a:xfrm>
          <a:prstGeom prst="rightBrace">
            <a:avLst>
              <a:gd name="adj1" fmla="val 36111"/>
              <a:gd name="adj2" fmla="val 50000"/>
            </a:avLst>
          </a:prstGeom>
          <a:noFill/>
          <a:ln w="28575">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79208" name="AutoShape 8"/>
          <p:cNvSpPr>
            <a:spLocks/>
          </p:cNvSpPr>
          <p:nvPr/>
        </p:nvSpPr>
        <p:spPr bwMode="auto">
          <a:xfrm>
            <a:off x="6659563" y="4024313"/>
            <a:ext cx="122237" cy="1089025"/>
          </a:xfrm>
          <a:prstGeom prst="rightBrace">
            <a:avLst>
              <a:gd name="adj1" fmla="val 74243"/>
              <a:gd name="adj2" fmla="val 50000"/>
            </a:avLst>
          </a:prstGeom>
          <a:noFill/>
          <a:ln w="28575">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79209" name="Text Box 9"/>
          <p:cNvSpPr txBox="1">
            <a:spLocks noChangeArrowheads="1"/>
          </p:cNvSpPr>
          <p:nvPr/>
        </p:nvSpPr>
        <p:spPr bwMode="auto">
          <a:xfrm>
            <a:off x="6934200" y="2816225"/>
            <a:ext cx="549275" cy="9921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spAutoFit/>
          </a:bodyPr>
          <a:lstStyle/>
          <a:p>
            <a:pPr algn="ctr" fontAlgn="base">
              <a:spcBef>
                <a:spcPct val="50000"/>
              </a:spcBef>
              <a:spcAft>
                <a:spcPct val="0"/>
              </a:spcAft>
              <a:defRPr/>
            </a:pPr>
            <a:r>
              <a:rPr kumimoji="1" lang="zh-CN" altLang="en-US" sz="2400" b="1">
                <a:solidFill>
                  <a:srgbClr val="000000"/>
                </a:solidFill>
              </a:rPr>
              <a:t>加运算</a:t>
            </a:r>
          </a:p>
        </p:txBody>
      </p:sp>
      <p:sp>
        <p:nvSpPr>
          <p:cNvPr id="179210" name="Text Box 10"/>
          <p:cNvSpPr txBox="1">
            <a:spLocks noChangeArrowheads="1"/>
          </p:cNvSpPr>
          <p:nvPr/>
        </p:nvSpPr>
        <p:spPr bwMode="auto">
          <a:xfrm>
            <a:off x="6934200" y="4105275"/>
            <a:ext cx="549275" cy="9921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spAutoFit/>
          </a:bodyPr>
          <a:lstStyle/>
          <a:p>
            <a:pPr algn="ctr" fontAlgn="base">
              <a:spcBef>
                <a:spcPct val="50000"/>
              </a:spcBef>
              <a:spcAft>
                <a:spcPct val="0"/>
              </a:spcAft>
              <a:defRPr/>
            </a:pPr>
            <a:r>
              <a:rPr kumimoji="1" lang="zh-CN" altLang="en-US" sz="2400" b="1">
                <a:solidFill>
                  <a:srgbClr val="000000"/>
                </a:solidFill>
              </a:rPr>
              <a:t>减运算</a:t>
            </a:r>
          </a:p>
        </p:txBody>
      </p:sp>
      <p:sp>
        <p:nvSpPr>
          <p:cNvPr id="179211" name="Text Box 11"/>
          <p:cNvSpPr txBox="1">
            <a:spLocks noChangeArrowheads="1"/>
          </p:cNvSpPr>
          <p:nvPr/>
        </p:nvSpPr>
        <p:spPr bwMode="auto">
          <a:xfrm>
            <a:off x="7673975" y="1463675"/>
            <a:ext cx="862013" cy="5794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3200" b="1">
                <a:solidFill>
                  <a:srgbClr val="FF0000"/>
                </a:solidFill>
              </a:rPr>
              <a:t>SCI</a:t>
            </a:r>
            <a:endParaRPr kumimoji="1" lang="en-US" altLang="zh-CN" sz="2400" b="1">
              <a:solidFill>
                <a:srgbClr val="000000"/>
              </a:solidFill>
            </a:endParaRPr>
          </a:p>
        </p:txBody>
      </p:sp>
      <p:sp>
        <p:nvSpPr>
          <p:cNvPr id="179212" name="Text Box 12"/>
          <p:cNvSpPr txBox="1">
            <a:spLocks noChangeArrowheads="1"/>
          </p:cNvSpPr>
          <p:nvPr/>
        </p:nvSpPr>
        <p:spPr bwMode="auto">
          <a:xfrm>
            <a:off x="2411413" y="5949950"/>
            <a:ext cx="4551362" cy="485775"/>
          </a:xfrm>
          <a:prstGeom prst="rect">
            <a:avLst/>
          </a:prstGeom>
          <a:solidFill>
            <a:srgbClr val="FFFF00"/>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最低位进位信号由</a:t>
            </a:r>
            <a:r>
              <a:rPr kumimoji="1" lang="zh-CN" altLang="en-US" sz="2400" b="1">
                <a:solidFill>
                  <a:srgbClr val="FF0000"/>
                </a:solidFill>
              </a:rPr>
              <a:t> </a:t>
            </a:r>
            <a:r>
              <a:rPr kumimoji="1" lang="en-US" altLang="zh-CN" sz="2400" b="1">
                <a:solidFill>
                  <a:srgbClr val="FF0000"/>
                </a:solidFill>
              </a:rPr>
              <a:t>SCI</a:t>
            </a:r>
            <a:r>
              <a:rPr kumimoji="1" lang="en-US" altLang="zh-CN" sz="2400" b="1">
                <a:solidFill>
                  <a:srgbClr val="000000"/>
                </a:solidFill>
              </a:rPr>
              <a:t> </a:t>
            </a:r>
            <a:r>
              <a:rPr kumimoji="1" lang="zh-CN" altLang="en-US" sz="2400" b="1">
                <a:solidFill>
                  <a:srgbClr val="000000"/>
                </a:solidFill>
              </a:rPr>
              <a:t>编码决定</a:t>
            </a:r>
          </a:p>
        </p:txBody>
      </p:sp>
      <p:sp>
        <p:nvSpPr>
          <p:cNvPr id="179213" name="Text Box 13"/>
          <p:cNvSpPr txBox="1">
            <a:spLocks noChangeArrowheads="1"/>
          </p:cNvSpPr>
          <p:nvPr/>
        </p:nvSpPr>
        <p:spPr bwMode="auto">
          <a:xfrm>
            <a:off x="7766050" y="2559050"/>
            <a:ext cx="539750" cy="26971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lnSpc>
                <a:spcPct val="60000"/>
              </a:lnSpc>
              <a:spcBef>
                <a:spcPct val="50000"/>
              </a:spcBef>
              <a:spcAft>
                <a:spcPct val="0"/>
              </a:spcAft>
              <a:defRPr/>
            </a:pPr>
            <a:r>
              <a:rPr kumimoji="1" lang="en-US" altLang="zh-CN" sz="2800" b="1">
                <a:solidFill>
                  <a:srgbClr val="FF0000"/>
                </a:solidFill>
              </a:rPr>
              <a:t>00</a:t>
            </a:r>
            <a:endParaRPr kumimoji="1" lang="en-US" altLang="zh-CN" sz="2800" b="1">
              <a:solidFill>
                <a:srgbClr val="000000"/>
              </a:solidFill>
            </a:endParaRPr>
          </a:p>
          <a:p>
            <a:pPr algn="ctr" fontAlgn="base">
              <a:lnSpc>
                <a:spcPct val="60000"/>
              </a:lnSpc>
              <a:spcBef>
                <a:spcPct val="50000"/>
              </a:spcBef>
              <a:spcAft>
                <a:spcPct val="0"/>
              </a:spcAft>
              <a:defRPr/>
            </a:pPr>
            <a:r>
              <a:rPr kumimoji="1" lang="en-US" altLang="zh-CN" sz="2800" b="1">
                <a:solidFill>
                  <a:srgbClr val="FF0000"/>
                </a:solidFill>
              </a:rPr>
              <a:t>01</a:t>
            </a:r>
          </a:p>
          <a:p>
            <a:pPr algn="ctr" fontAlgn="base">
              <a:lnSpc>
                <a:spcPct val="60000"/>
              </a:lnSpc>
              <a:spcBef>
                <a:spcPct val="50000"/>
              </a:spcBef>
              <a:spcAft>
                <a:spcPct val="0"/>
              </a:spcAft>
              <a:defRPr/>
            </a:pPr>
            <a:r>
              <a:rPr kumimoji="1" lang="en-US" altLang="zh-CN" sz="2800" b="1">
                <a:solidFill>
                  <a:srgbClr val="FF0000"/>
                </a:solidFill>
              </a:rPr>
              <a:t>10</a:t>
            </a:r>
          </a:p>
          <a:p>
            <a:pPr algn="ctr" fontAlgn="base">
              <a:lnSpc>
                <a:spcPct val="60000"/>
              </a:lnSpc>
              <a:spcBef>
                <a:spcPct val="50000"/>
              </a:spcBef>
              <a:spcAft>
                <a:spcPct val="0"/>
              </a:spcAft>
              <a:defRPr/>
            </a:pPr>
            <a:r>
              <a:rPr kumimoji="1" lang="en-US" altLang="zh-CN" sz="2800" b="1">
                <a:solidFill>
                  <a:srgbClr val="FF0000"/>
                </a:solidFill>
              </a:rPr>
              <a:t>01</a:t>
            </a:r>
          </a:p>
          <a:p>
            <a:pPr algn="ctr" fontAlgn="base">
              <a:lnSpc>
                <a:spcPct val="60000"/>
              </a:lnSpc>
              <a:spcBef>
                <a:spcPct val="50000"/>
              </a:spcBef>
              <a:spcAft>
                <a:spcPct val="0"/>
              </a:spcAft>
              <a:defRPr/>
            </a:pPr>
            <a:r>
              <a:rPr kumimoji="1" lang="en-US" altLang="zh-CN" sz="2800" b="1">
                <a:solidFill>
                  <a:srgbClr val="FF0000"/>
                </a:solidFill>
              </a:rPr>
              <a:t>00</a:t>
            </a:r>
          </a:p>
          <a:p>
            <a:pPr algn="ctr" fontAlgn="base">
              <a:lnSpc>
                <a:spcPct val="60000"/>
              </a:lnSpc>
              <a:spcBef>
                <a:spcPct val="50000"/>
              </a:spcBef>
              <a:spcAft>
                <a:spcPct val="0"/>
              </a:spcAft>
              <a:defRPr/>
            </a:pPr>
            <a:r>
              <a:rPr kumimoji="1" lang="en-US" altLang="zh-CN" sz="2800" b="1">
                <a:solidFill>
                  <a:srgbClr val="FF0000"/>
                </a:solidFill>
              </a:rPr>
              <a:t>10</a:t>
            </a:r>
            <a:endParaRPr kumimoji="1" lang="en-US" altLang="zh-CN" sz="2400" b="1">
              <a:solidFill>
                <a:srgbClr val="000000"/>
              </a:solidFill>
            </a:endParaRPr>
          </a:p>
        </p:txBody>
      </p:sp>
      <p:sp>
        <p:nvSpPr>
          <p:cNvPr id="2" name="Slide Number Placeholder 1">
            <a:extLst>
              <a:ext uri="{FF2B5EF4-FFF2-40B4-BE49-F238E27FC236}">
                <a16:creationId xmlns:a16="http://schemas.microsoft.com/office/drawing/2014/main" id="{B006EA3B-26C5-A740-808C-ABF1060CDDB4}"/>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37</a:t>
            </a:fld>
            <a:endParaRPr lang="en-US" altLang="zh-CN">
              <a:solidFill>
                <a:srgbClr val="000000"/>
              </a:solidFill>
            </a:endParaRPr>
          </a:p>
        </p:txBody>
      </p:sp>
    </p:spTree>
    <p:extLst>
      <p:ext uri="{BB962C8B-B14F-4D97-AF65-F5344CB8AC3E}">
        <p14:creationId xmlns:p14="http://schemas.microsoft.com/office/powerpoint/2010/main" val="1740309418"/>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a:spLocks noGrp="1" noChangeArrowheads="1"/>
          </p:cNvSpPr>
          <p:nvPr>
            <p:ph type="title"/>
          </p:nvPr>
        </p:nvSpPr>
        <p:spPr>
          <a:xfrm>
            <a:off x="228600" y="798513"/>
            <a:ext cx="8686800" cy="685800"/>
          </a:xfrm>
        </p:spPr>
        <p:txBody>
          <a:bodyPr/>
          <a:lstStyle/>
          <a:p>
            <a:pPr eaLnBrk="1" hangingPunct="1"/>
            <a:r>
              <a:rPr lang="zh-CN" altLang="zh-CN" sz="4000" b="1"/>
              <a:t>最低位进位信号</a:t>
            </a:r>
            <a:r>
              <a:rPr lang="en-US" altLang="zh-CN" sz="4000" b="1"/>
              <a:t>Cin</a:t>
            </a:r>
            <a:r>
              <a:rPr lang="zh-CN" altLang="zh-CN" sz="4000" b="1"/>
              <a:t>的逻辑表达式</a:t>
            </a:r>
            <a:endParaRPr lang="zh-CN" altLang="en-US"/>
          </a:p>
        </p:txBody>
      </p:sp>
      <p:sp>
        <p:nvSpPr>
          <p:cNvPr id="34818" name="Rectangle 3"/>
          <p:cNvSpPr>
            <a:spLocks noGrp="1" noChangeArrowheads="1"/>
          </p:cNvSpPr>
          <p:nvPr>
            <p:ph type="body" idx="1"/>
          </p:nvPr>
        </p:nvSpPr>
        <p:spPr>
          <a:xfrm>
            <a:off x="900113" y="2133600"/>
            <a:ext cx="7558087" cy="2087563"/>
          </a:xfrm>
        </p:spPr>
        <p:txBody>
          <a:bodyPr/>
          <a:lstStyle/>
          <a:p>
            <a:pPr eaLnBrk="1" hangingPunct="1">
              <a:buFontTx/>
              <a:buNone/>
            </a:pPr>
            <a:r>
              <a:rPr lang="en-US" altLang="zh-CN" b="1"/>
              <a:t>Cin   = /SCI1* SCI0</a:t>
            </a:r>
          </a:p>
          <a:p>
            <a:pPr eaLnBrk="1" hangingPunct="1">
              <a:buFontTx/>
              <a:buNone/>
            </a:pPr>
            <a:r>
              <a:rPr lang="en-US" altLang="zh-CN" b="1"/>
              <a:t>        +   SCI1*/SCI0*C</a:t>
            </a:r>
          </a:p>
          <a:p>
            <a:pPr eaLnBrk="1" hangingPunct="1">
              <a:buFontTx/>
              <a:buNone/>
            </a:pPr>
            <a:r>
              <a:rPr lang="en-US" altLang="zh-CN" b="1"/>
              <a:t>        </a:t>
            </a:r>
            <a:endParaRPr lang="en-US" altLang="zh-CN"/>
          </a:p>
        </p:txBody>
      </p:sp>
      <p:sp>
        <p:nvSpPr>
          <p:cNvPr id="2" name="Slide Number Placeholder 1">
            <a:extLst>
              <a:ext uri="{FF2B5EF4-FFF2-40B4-BE49-F238E27FC236}">
                <a16:creationId xmlns:a16="http://schemas.microsoft.com/office/drawing/2014/main" id="{BA572087-422C-4647-8A1E-663AED773DCF}"/>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38</a:t>
            </a:fld>
            <a:endParaRPr lang="en-US" altLang="zh-CN">
              <a:solidFill>
                <a:srgbClr val="000000"/>
              </a:solidFill>
            </a:endParaRPr>
          </a:p>
        </p:txBody>
      </p:sp>
    </p:spTree>
    <p:extLst>
      <p:ext uri="{BB962C8B-B14F-4D97-AF65-F5344CB8AC3E}">
        <p14:creationId xmlns:p14="http://schemas.microsoft.com/office/powerpoint/2010/main" val="653116186"/>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Text Box 2"/>
          <p:cNvSpPr txBox="1">
            <a:spLocks noChangeArrowheads="1"/>
          </p:cNvSpPr>
          <p:nvPr/>
        </p:nvSpPr>
        <p:spPr bwMode="auto">
          <a:xfrm>
            <a:off x="3967163" y="1976438"/>
            <a:ext cx="1447800" cy="3233737"/>
          </a:xfrm>
          <a:prstGeom prst="rect">
            <a:avLst/>
          </a:prstGeom>
          <a:solidFill>
            <a:schemeClr val="hlink"/>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en-US" altLang="zh-CN" sz="2400" b="1">
                <a:solidFill>
                  <a:srgbClr val="000000"/>
                </a:solidFill>
              </a:rPr>
              <a:t>  16</a:t>
            </a:r>
            <a:r>
              <a:rPr kumimoji="1" lang="zh-CN" altLang="en-US" sz="2400" b="1">
                <a:solidFill>
                  <a:srgbClr val="000000"/>
                </a:solidFill>
              </a:rPr>
              <a:t>位的  </a:t>
            </a:r>
          </a:p>
          <a:p>
            <a:pPr algn="ctr" fontAlgn="base">
              <a:spcBef>
                <a:spcPct val="50000"/>
              </a:spcBef>
              <a:spcAft>
                <a:spcPct val="0"/>
              </a:spcAft>
              <a:defRPr/>
            </a:pPr>
            <a:endParaRPr kumimoji="1" lang="zh-CN" altLang="en-US" sz="2400" b="1">
              <a:solidFill>
                <a:srgbClr val="000000"/>
              </a:solidFill>
            </a:endParaRPr>
          </a:p>
          <a:p>
            <a:pPr algn="ctr" fontAlgn="base">
              <a:spcBef>
                <a:spcPct val="50000"/>
              </a:spcBef>
              <a:spcAft>
                <a:spcPct val="0"/>
              </a:spcAft>
              <a:defRPr/>
            </a:pPr>
            <a:endParaRPr kumimoji="1" lang="zh-CN" altLang="en-US" sz="2400" b="1">
              <a:solidFill>
                <a:srgbClr val="000000"/>
              </a:solidFill>
            </a:endParaRPr>
          </a:p>
          <a:p>
            <a:pPr algn="ctr" fontAlgn="base">
              <a:spcBef>
                <a:spcPct val="50000"/>
              </a:spcBef>
              <a:spcAft>
                <a:spcPct val="0"/>
              </a:spcAft>
              <a:defRPr/>
            </a:pPr>
            <a:r>
              <a:rPr kumimoji="1" lang="zh-CN" altLang="en-US" sz="2400" b="1">
                <a:solidFill>
                  <a:srgbClr val="000000"/>
                </a:solidFill>
              </a:rPr>
              <a:t>运算器</a:t>
            </a:r>
          </a:p>
          <a:p>
            <a:pPr algn="ctr" fontAlgn="base">
              <a:spcBef>
                <a:spcPct val="50000"/>
              </a:spcBef>
              <a:spcAft>
                <a:spcPct val="0"/>
              </a:spcAft>
              <a:defRPr/>
            </a:pPr>
            <a:endParaRPr kumimoji="1" lang="zh-CN" altLang="en-US" sz="2400" b="1">
              <a:solidFill>
                <a:srgbClr val="000000"/>
              </a:solidFill>
            </a:endParaRPr>
          </a:p>
        </p:txBody>
      </p:sp>
      <p:sp>
        <p:nvSpPr>
          <p:cNvPr id="35842" name="Rectangle 3"/>
          <p:cNvSpPr>
            <a:spLocks noGrp="1" noChangeArrowheads="1"/>
          </p:cNvSpPr>
          <p:nvPr>
            <p:ph type="title"/>
          </p:nvPr>
        </p:nvSpPr>
        <p:spPr>
          <a:xfrm>
            <a:off x="685800" y="228600"/>
            <a:ext cx="7772400" cy="609600"/>
          </a:xfrm>
        </p:spPr>
        <p:txBody>
          <a:bodyPr/>
          <a:lstStyle/>
          <a:p>
            <a:pPr eaLnBrk="1" hangingPunct="1"/>
            <a:r>
              <a:rPr lang="en-US" altLang="zh-CN" sz="3600" b="1"/>
              <a:t>16 </a:t>
            </a:r>
            <a:r>
              <a:rPr lang="zh-CN" altLang="en-US" sz="3600" b="1"/>
              <a:t>位运算器最低位进位输入信号</a:t>
            </a:r>
            <a:r>
              <a:rPr lang="en-US" altLang="zh-CN" sz="3600" b="1"/>
              <a:t>Cin</a:t>
            </a:r>
            <a:endParaRPr lang="en-US" altLang="zh-CN"/>
          </a:p>
        </p:txBody>
      </p:sp>
      <p:sp>
        <p:nvSpPr>
          <p:cNvPr id="181252" name="Text Box 4"/>
          <p:cNvSpPr txBox="1">
            <a:spLocks noGrp="1" noChangeArrowheads="1"/>
          </p:cNvSpPr>
          <p:nvPr>
            <p:ph type="body" idx="1"/>
          </p:nvPr>
        </p:nvSpPr>
        <p:spPr>
          <a:xfrm>
            <a:off x="228600" y="914400"/>
            <a:ext cx="8686800" cy="5715000"/>
          </a:xfrm>
          <a:extLst>
            <a:ext uri="{91240B29-F687-4F45-9708-019B960494DF}">
              <a14:hiddenLine xmlns:a14="http://schemas.microsoft.com/office/drawing/2010/main" w="28575" cap="flat" cmpd="sng">
                <a:solidFill>
                  <a:schemeClr val="tx1"/>
                </a:solidFill>
                <a:prstDash val="solid"/>
                <a:miter lim="800000"/>
                <a:headEnd type="none" w="med" len="med"/>
                <a:tailEnd type="none" w="med" len="me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eaLnBrk="1" hangingPunct="1">
              <a:spcBef>
                <a:spcPct val="50000"/>
              </a:spcBef>
              <a:buFontTx/>
              <a:buChar char=" "/>
              <a:defRPr/>
            </a:pPr>
            <a:r>
              <a:rPr lang="en-US" altLang="zh-CN" sz="2400" b="1"/>
              <a:t>        </a:t>
            </a:r>
            <a:endParaRPr lang="en-US" altLang="zh-CN" b="1"/>
          </a:p>
        </p:txBody>
      </p:sp>
      <p:sp>
        <p:nvSpPr>
          <p:cNvPr id="181253" name="Line 5"/>
          <p:cNvSpPr>
            <a:spLocks noChangeShapeType="1"/>
          </p:cNvSpPr>
          <p:nvPr/>
        </p:nvSpPr>
        <p:spPr bwMode="auto">
          <a:xfrm flipH="1">
            <a:off x="2667000" y="21336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54" name="Line 6"/>
          <p:cNvSpPr>
            <a:spLocks noChangeShapeType="1"/>
          </p:cNvSpPr>
          <p:nvPr/>
        </p:nvSpPr>
        <p:spPr bwMode="auto">
          <a:xfrm flipH="1">
            <a:off x="2667000" y="25146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55" name="Line 7"/>
          <p:cNvSpPr>
            <a:spLocks noChangeShapeType="1"/>
          </p:cNvSpPr>
          <p:nvPr/>
        </p:nvSpPr>
        <p:spPr bwMode="auto">
          <a:xfrm flipH="1">
            <a:off x="2667000" y="28194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56" name="Line 8"/>
          <p:cNvSpPr>
            <a:spLocks noChangeShapeType="1"/>
          </p:cNvSpPr>
          <p:nvPr/>
        </p:nvSpPr>
        <p:spPr bwMode="auto">
          <a:xfrm flipH="1">
            <a:off x="2667000" y="32004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57" name="Text Box 9"/>
          <p:cNvSpPr txBox="1">
            <a:spLocks noChangeArrowheads="1"/>
          </p:cNvSpPr>
          <p:nvPr/>
        </p:nvSpPr>
        <p:spPr bwMode="auto">
          <a:xfrm>
            <a:off x="2895600" y="1676400"/>
            <a:ext cx="862013" cy="15525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Cy</a:t>
            </a:r>
          </a:p>
          <a:p>
            <a:pPr algn="ctr" fontAlgn="base">
              <a:lnSpc>
                <a:spcPct val="50000"/>
              </a:lnSpc>
              <a:spcBef>
                <a:spcPct val="50000"/>
              </a:spcBef>
              <a:spcAft>
                <a:spcPct val="0"/>
              </a:spcAft>
              <a:defRPr/>
            </a:pPr>
            <a:r>
              <a:rPr kumimoji="1" lang="en-US" altLang="zh-CN" sz="2400" b="1">
                <a:solidFill>
                  <a:srgbClr val="000000"/>
                </a:solidFill>
              </a:rPr>
              <a:t>F=0</a:t>
            </a:r>
          </a:p>
          <a:p>
            <a:pPr algn="ctr" fontAlgn="base">
              <a:lnSpc>
                <a:spcPct val="50000"/>
              </a:lnSpc>
              <a:spcBef>
                <a:spcPct val="50000"/>
              </a:spcBef>
              <a:spcAft>
                <a:spcPct val="0"/>
              </a:spcAft>
              <a:defRPr/>
            </a:pPr>
            <a:r>
              <a:rPr kumimoji="1" lang="en-US" altLang="zh-CN" sz="2400" b="1">
                <a:solidFill>
                  <a:srgbClr val="000000"/>
                </a:solidFill>
              </a:rPr>
              <a:t>OVR</a:t>
            </a:r>
          </a:p>
          <a:p>
            <a:pPr algn="ctr" fontAlgn="base">
              <a:lnSpc>
                <a:spcPct val="50000"/>
              </a:lnSpc>
              <a:spcBef>
                <a:spcPct val="50000"/>
              </a:spcBef>
              <a:spcAft>
                <a:spcPct val="0"/>
              </a:spcAft>
              <a:defRPr/>
            </a:pPr>
            <a:r>
              <a:rPr kumimoji="1" lang="en-US" altLang="zh-CN" sz="2400" b="1">
                <a:solidFill>
                  <a:srgbClr val="000000"/>
                </a:solidFill>
              </a:rPr>
              <a:t>F15</a:t>
            </a:r>
          </a:p>
        </p:txBody>
      </p:sp>
      <p:sp>
        <p:nvSpPr>
          <p:cNvPr id="181258" name="Line 10"/>
          <p:cNvSpPr>
            <a:spLocks noChangeShapeType="1"/>
          </p:cNvSpPr>
          <p:nvPr/>
        </p:nvSpPr>
        <p:spPr bwMode="auto">
          <a:xfrm>
            <a:off x="2667000" y="4572000"/>
            <a:ext cx="12954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59" name="Line 11"/>
          <p:cNvSpPr>
            <a:spLocks noChangeShapeType="1"/>
          </p:cNvSpPr>
          <p:nvPr/>
        </p:nvSpPr>
        <p:spPr bwMode="auto">
          <a:xfrm>
            <a:off x="2667000" y="4953000"/>
            <a:ext cx="12954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60" name="Line 12"/>
          <p:cNvSpPr>
            <a:spLocks noChangeShapeType="1"/>
          </p:cNvSpPr>
          <p:nvPr/>
        </p:nvSpPr>
        <p:spPr bwMode="auto">
          <a:xfrm flipH="1">
            <a:off x="5410200" y="4495800"/>
            <a:ext cx="9906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61" name="Line 13"/>
          <p:cNvSpPr>
            <a:spLocks noChangeShapeType="1"/>
          </p:cNvSpPr>
          <p:nvPr/>
        </p:nvSpPr>
        <p:spPr bwMode="auto">
          <a:xfrm flipH="1">
            <a:off x="5410200" y="4876800"/>
            <a:ext cx="990600" cy="0"/>
          </a:xfrm>
          <a:prstGeom prst="line">
            <a:avLst/>
          </a:prstGeom>
          <a:noFill/>
          <a:ln w="2857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62" name="Line 14"/>
          <p:cNvSpPr>
            <a:spLocks noChangeShapeType="1"/>
          </p:cNvSpPr>
          <p:nvPr/>
        </p:nvSpPr>
        <p:spPr bwMode="auto">
          <a:xfrm flipH="1">
            <a:off x="5410200" y="2362200"/>
            <a:ext cx="914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63" name="Text Box 15"/>
          <p:cNvSpPr txBox="1">
            <a:spLocks noChangeArrowheads="1"/>
          </p:cNvSpPr>
          <p:nvPr/>
        </p:nvSpPr>
        <p:spPr bwMode="auto">
          <a:xfrm>
            <a:off x="2667000" y="4114800"/>
            <a:ext cx="1217613" cy="841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RAM15</a:t>
            </a:r>
          </a:p>
          <a:p>
            <a:pPr algn="ctr" fontAlgn="base">
              <a:lnSpc>
                <a:spcPct val="55000"/>
              </a:lnSpc>
              <a:spcBef>
                <a:spcPct val="50000"/>
              </a:spcBef>
              <a:spcAft>
                <a:spcPct val="0"/>
              </a:spcAft>
              <a:defRPr/>
            </a:pPr>
            <a:r>
              <a:rPr kumimoji="1" lang="en-US" altLang="zh-CN" sz="2400" b="1">
                <a:solidFill>
                  <a:srgbClr val="000000"/>
                </a:solidFill>
              </a:rPr>
              <a:t>Q15</a:t>
            </a:r>
          </a:p>
        </p:txBody>
      </p:sp>
      <p:sp>
        <p:nvSpPr>
          <p:cNvPr id="181264" name="Text Box 16"/>
          <p:cNvSpPr txBox="1">
            <a:spLocks noChangeArrowheads="1"/>
          </p:cNvSpPr>
          <p:nvPr/>
        </p:nvSpPr>
        <p:spPr bwMode="auto">
          <a:xfrm>
            <a:off x="5411788" y="4038600"/>
            <a:ext cx="1065212" cy="841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a:p>
            <a:pPr algn="ctr" fontAlgn="base">
              <a:lnSpc>
                <a:spcPct val="55000"/>
              </a:lnSpc>
              <a:spcBef>
                <a:spcPct val="50000"/>
              </a:spcBef>
              <a:spcAft>
                <a:spcPct val="0"/>
              </a:spcAft>
              <a:defRPr/>
            </a:pPr>
            <a:r>
              <a:rPr kumimoji="1" lang="en-US" altLang="zh-CN" sz="2400" b="1">
                <a:solidFill>
                  <a:srgbClr val="000000"/>
                </a:solidFill>
              </a:rPr>
              <a:t>Q0</a:t>
            </a:r>
          </a:p>
        </p:txBody>
      </p:sp>
      <p:sp>
        <p:nvSpPr>
          <p:cNvPr id="181265" name="Line 17"/>
          <p:cNvSpPr>
            <a:spLocks noChangeShapeType="1"/>
          </p:cNvSpPr>
          <p:nvPr/>
        </p:nvSpPr>
        <p:spPr bwMode="auto">
          <a:xfrm>
            <a:off x="6804025" y="1412875"/>
            <a:ext cx="0" cy="381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66" name="Line 18"/>
          <p:cNvSpPr>
            <a:spLocks noChangeShapeType="1"/>
          </p:cNvSpPr>
          <p:nvPr/>
        </p:nvSpPr>
        <p:spPr bwMode="auto">
          <a:xfrm>
            <a:off x="7092950" y="1412875"/>
            <a:ext cx="0" cy="381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67" name="Text Box 19"/>
          <p:cNvSpPr txBox="1">
            <a:spLocks noChangeArrowheads="1"/>
          </p:cNvSpPr>
          <p:nvPr/>
        </p:nvSpPr>
        <p:spPr bwMode="auto">
          <a:xfrm>
            <a:off x="6289675" y="1806575"/>
            <a:ext cx="1135063" cy="1935163"/>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spAutoFit/>
          </a:bodyPr>
          <a:lstStyle/>
          <a:p>
            <a:pPr algn="ctr" fontAlgn="base">
              <a:spcBef>
                <a:spcPct val="50000"/>
              </a:spcBef>
              <a:spcAft>
                <a:spcPct val="0"/>
              </a:spcAft>
              <a:defRPr/>
            </a:pPr>
            <a:r>
              <a:rPr kumimoji="1" lang="en-US" altLang="zh-CN" sz="2400" b="1">
                <a:solidFill>
                  <a:srgbClr val="000000"/>
                </a:solidFill>
              </a:rPr>
              <a:t>  </a:t>
            </a:r>
            <a:r>
              <a:rPr kumimoji="1" lang="zh-CN" altLang="en-US" sz="2400" b="1">
                <a:solidFill>
                  <a:srgbClr val="000000"/>
                </a:solidFill>
              </a:rPr>
              <a:t>最低位进位  </a:t>
            </a:r>
          </a:p>
          <a:p>
            <a:pPr algn="ctr" fontAlgn="base">
              <a:spcBef>
                <a:spcPct val="50000"/>
              </a:spcBef>
              <a:spcAft>
                <a:spcPct val="0"/>
              </a:spcAft>
              <a:defRPr/>
            </a:pPr>
            <a:r>
              <a:rPr kumimoji="1" lang="en-US" altLang="zh-CN" sz="2400" b="1">
                <a:solidFill>
                  <a:srgbClr val="000000"/>
                </a:solidFill>
              </a:rPr>
              <a:t>GAL3</a:t>
            </a:r>
          </a:p>
        </p:txBody>
      </p:sp>
      <p:sp>
        <p:nvSpPr>
          <p:cNvPr id="181268" name="Text Box 20"/>
          <p:cNvSpPr txBox="1">
            <a:spLocks noChangeArrowheads="1"/>
          </p:cNvSpPr>
          <p:nvPr/>
        </p:nvSpPr>
        <p:spPr bwMode="auto">
          <a:xfrm>
            <a:off x="6746875" y="908050"/>
            <a:ext cx="777875" cy="519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800" b="1">
                <a:solidFill>
                  <a:srgbClr val="FF0000"/>
                </a:solidFill>
              </a:rPr>
              <a:t>SCI</a:t>
            </a:r>
            <a:endParaRPr kumimoji="1" lang="en-US" altLang="zh-CN" sz="2400" b="1">
              <a:solidFill>
                <a:srgbClr val="000000"/>
              </a:solidFill>
            </a:endParaRPr>
          </a:p>
        </p:txBody>
      </p:sp>
      <p:sp>
        <p:nvSpPr>
          <p:cNvPr id="181269" name="Line 21"/>
          <p:cNvSpPr>
            <a:spLocks noChangeShapeType="1"/>
          </p:cNvSpPr>
          <p:nvPr/>
        </p:nvSpPr>
        <p:spPr bwMode="auto">
          <a:xfrm flipH="1">
            <a:off x="7391400" y="1981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70" name="Line 22"/>
          <p:cNvSpPr>
            <a:spLocks noChangeShapeType="1"/>
          </p:cNvSpPr>
          <p:nvPr/>
        </p:nvSpPr>
        <p:spPr bwMode="auto">
          <a:xfrm flipH="1">
            <a:off x="7391400" y="2362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71" name="Line 23"/>
          <p:cNvSpPr>
            <a:spLocks noChangeShapeType="1"/>
          </p:cNvSpPr>
          <p:nvPr/>
        </p:nvSpPr>
        <p:spPr bwMode="auto">
          <a:xfrm flipH="1">
            <a:off x="7391400" y="2743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72" name="Text Box 24"/>
          <p:cNvSpPr txBox="1">
            <a:spLocks noChangeArrowheads="1"/>
          </p:cNvSpPr>
          <p:nvPr/>
        </p:nvSpPr>
        <p:spPr bwMode="auto">
          <a:xfrm>
            <a:off x="7969250" y="1700213"/>
            <a:ext cx="404813" cy="11874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a:p>
            <a:pPr algn="ctr" fontAlgn="base">
              <a:lnSpc>
                <a:spcPct val="50000"/>
              </a:lnSpc>
              <a:spcBef>
                <a:spcPct val="50000"/>
              </a:spcBef>
              <a:spcAft>
                <a:spcPct val="0"/>
              </a:spcAft>
              <a:defRPr/>
            </a:pPr>
            <a:r>
              <a:rPr kumimoji="1" lang="en-US" altLang="zh-CN" sz="2400" b="1">
                <a:solidFill>
                  <a:srgbClr val="000000"/>
                </a:solidFill>
              </a:rPr>
              <a:t>1</a:t>
            </a:r>
          </a:p>
          <a:p>
            <a:pPr algn="ctr" fontAlgn="base">
              <a:lnSpc>
                <a:spcPct val="50000"/>
              </a:lnSpc>
              <a:spcBef>
                <a:spcPct val="50000"/>
              </a:spcBef>
              <a:spcAft>
                <a:spcPct val="0"/>
              </a:spcAft>
              <a:defRPr/>
            </a:pPr>
            <a:r>
              <a:rPr kumimoji="1" lang="en-US" altLang="zh-CN" sz="2400" b="1">
                <a:solidFill>
                  <a:srgbClr val="000000"/>
                </a:solidFill>
              </a:rPr>
              <a:t>C</a:t>
            </a:r>
          </a:p>
        </p:txBody>
      </p:sp>
      <p:sp>
        <p:nvSpPr>
          <p:cNvPr id="181273" name="AutoShape 25"/>
          <p:cNvSpPr>
            <a:spLocks noChangeArrowheads="1"/>
          </p:cNvSpPr>
          <p:nvPr/>
        </p:nvSpPr>
        <p:spPr bwMode="auto">
          <a:xfrm>
            <a:off x="4572000" y="1676400"/>
            <a:ext cx="228600" cy="304800"/>
          </a:xfrm>
          <a:prstGeom prst="upArrow">
            <a:avLst>
              <a:gd name="adj1" fmla="val 50000"/>
              <a:gd name="adj2" fmla="val 33333"/>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74" name="Text Box 26"/>
          <p:cNvSpPr txBox="1">
            <a:spLocks noChangeArrowheads="1"/>
          </p:cNvSpPr>
          <p:nvPr/>
        </p:nvSpPr>
        <p:spPr bwMode="auto">
          <a:xfrm>
            <a:off x="4748213" y="1409700"/>
            <a:ext cx="102076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Y15~0</a:t>
            </a:r>
          </a:p>
        </p:txBody>
      </p:sp>
      <p:sp>
        <p:nvSpPr>
          <p:cNvPr id="181275" name="AutoShape 27"/>
          <p:cNvSpPr>
            <a:spLocks noChangeArrowheads="1"/>
          </p:cNvSpPr>
          <p:nvPr/>
        </p:nvSpPr>
        <p:spPr bwMode="auto">
          <a:xfrm>
            <a:off x="5029200" y="5181600"/>
            <a:ext cx="228600" cy="381000"/>
          </a:xfrm>
          <a:prstGeom prst="upArrow">
            <a:avLst>
              <a:gd name="adj1" fmla="val 50000"/>
              <a:gd name="adj2" fmla="val 41667"/>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76" name="Text Box 28"/>
          <p:cNvSpPr txBox="1">
            <a:spLocks noChangeArrowheads="1"/>
          </p:cNvSpPr>
          <p:nvPr/>
        </p:nvSpPr>
        <p:spPr bwMode="auto">
          <a:xfrm>
            <a:off x="5227638" y="5410200"/>
            <a:ext cx="102076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D15~0</a:t>
            </a:r>
          </a:p>
        </p:txBody>
      </p:sp>
      <p:sp>
        <p:nvSpPr>
          <p:cNvPr id="181277" name="AutoShape 29"/>
          <p:cNvSpPr>
            <a:spLocks noChangeArrowheads="1"/>
          </p:cNvSpPr>
          <p:nvPr/>
        </p:nvSpPr>
        <p:spPr bwMode="auto">
          <a:xfrm>
            <a:off x="40386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78" name="AutoShape 30"/>
          <p:cNvSpPr>
            <a:spLocks noChangeArrowheads="1"/>
          </p:cNvSpPr>
          <p:nvPr/>
        </p:nvSpPr>
        <p:spPr bwMode="auto">
          <a:xfrm>
            <a:off x="41910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79" name="AutoShape 31"/>
          <p:cNvSpPr>
            <a:spLocks noChangeArrowheads="1"/>
          </p:cNvSpPr>
          <p:nvPr/>
        </p:nvSpPr>
        <p:spPr bwMode="auto">
          <a:xfrm>
            <a:off x="44958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80" name="AutoShape 32"/>
          <p:cNvSpPr>
            <a:spLocks noChangeArrowheads="1"/>
          </p:cNvSpPr>
          <p:nvPr/>
        </p:nvSpPr>
        <p:spPr bwMode="auto">
          <a:xfrm>
            <a:off x="46482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81" name="AutoShape 33"/>
          <p:cNvSpPr>
            <a:spLocks noChangeArrowheads="1"/>
          </p:cNvSpPr>
          <p:nvPr/>
        </p:nvSpPr>
        <p:spPr bwMode="auto">
          <a:xfrm>
            <a:off x="48006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1282" name="Text Box 34"/>
          <p:cNvSpPr txBox="1">
            <a:spLocks noChangeArrowheads="1"/>
          </p:cNvSpPr>
          <p:nvPr/>
        </p:nvSpPr>
        <p:spPr bwMode="auto">
          <a:xfrm>
            <a:off x="3235325" y="5410200"/>
            <a:ext cx="69373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a:t>
            </a:r>
          </a:p>
        </p:txBody>
      </p:sp>
      <p:sp>
        <p:nvSpPr>
          <p:cNvPr id="181283" name="Text Box 35"/>
          <p:cNvSpPr txBox="1">
            <a:spLocks noChangeArrowheads="1"/>
          </p:cNvSpPr>
          <p:nvPr/>
        </p:nvSpPr>
        <p:spPr bwMode="auto">
          <a:xfrm>
            <a:off x="3579813" y="5943600"/>
            <a:ext cx="7112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a:t>
            </a:r>
          </a:p>
        </p:txBody>
      </p:sp>
      <p:sp>
        <p:nvSpPr>
          <p:cNvPr id="181284" name="Text Box 36"/>
          <p:cNvSpPr txBox="1">
            <a:spLocks noChangeArrowheads="1"/>
          </p:cNvSpPr>
          <p:nvPr/>
        </p:nvSpPr>
        <p:spPr bwMode="auto">
          <a:xfrm>
            <a:off x="4343400" y="5943600"/>
            <a:ext cx="8858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I8~I0</a:t>
            </a:r>
          </a:p>
        </p:txBody>
      </p:sp>
      <p:sp>
        <p:nvSpPr>
          <p:cNvPr id="181285" name="Text Box 37"/>
          <p:cNvSpPr txBox="1">
            <a:spLocks noChangeArrowheads="1"/>
          </p:cNvSpPr>
          <p:nvPr/>
        </p:nvSpPr>
        <p:spPr bwMode="auto">
          <a:xfrm>
            <a:off x="5540375" y="2438400"/>
            <a:ext cx="6588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Cin</a:t>
            </a:r>
          </a:p>
        </p:txBody>
      </p:sp>
      <p:sp>
        <p:nvSpPr>
          <p:cNvPr id="2" name="Slide Number Placeholder 1">
            <a:extLst>
              <a:ext uri="{FF2B5EF4-FFF2-40B4-BE49-F238E27FC236}">
                <a16:creationId xmlns:a16="http://schemas.microsoft.com/office/drawing/2014/main" id="{5AFA90B0-B3FF-3441-A407-DEF84C21E32B}"/>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39</a:t>
            </a:fld>
            <a:endParaRPr lang="en-US" altLang="zh-CN">
              <a:solidFill>
                <a:srgbClr val="000000"/>
              </a:solidFill>
            </a:endParaRPr>
          </a:p>
        </p:txBody>
      </p:sp>
    </p:spTree>
    <p:extLst>
      <p:ext uri="{BB962C8B-B14F-4D97-AF65-F5344CB8AC3E}">
        <p14:creationId xmlns:p14="http://schemas.microsoft.com/office/powerpoint/2010/main" val="113481828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CPU</a:t>
            </a:r>
            <a:r>
              <a:rPr lang="zh-CN" altLang="en-US" dirty="0"/>
              <a:t>示例</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115616" y="1196752"/>
            <a:ext cx="6788682" cy="5112568"/>
          </a:xfrm>
          <a:prstGeom prst="rect">
            <a:avLst/>
          </a:prstGeom>
        </p:spPr>
      </p:pic>
    </p:spTree>
    <p:extLst>
      <p:ext uri="{BB962C8B-B14F-4D97-AF65-F5344CB8AC3E}">
        <p14:creationId xmlns:p14="http://schemas.microsoft.com/office/powerpoint/2010/main" val="12924376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685800" y="476250"/>
            <a:ext cx="7772400" cy="685800"/>
          </a:xfrm>
        </p:spPr>
        <p:txBody>
          <a:bodyPr/>
          <a:lstStyle/>
          <a:p>
            <a:pPr eaLnBrk="1" hangingPunct="1"/>
            <a:r>
              <a:rPr lang="zh-CN" altLang="en-US" b="1"/>
              <a:t>如何处理计算结果标志位</a:t>
            </a:r>
            <a:endParaRPr lang="zh-CN" altLang="en-US"/>
          </a:p>
        </p:txBody>
      </p:sp>
      <p:sp>
        <p:nvSpPr>
          <p:cNvPr id="182275" name="Rectangle 3"/>
          <p:cNvSpPr>
            <a:spLocks noGrp="1" noChangeArrowheads="1"/>
          </p:cNvSpPr>
          <p:nvPr>
            <p:ph type="body" idx="1"/>
          </p:nvPr>
        </p:nvSpPr>
        <p:spPr>
          <a:xfrm>
            <a:off x="228600" y="1295400"/>
            <a:ext cx="8686800" cy="5257800"/>
          </a:xfrm>
        </p:spPr>
        <p:txBody>
          <a:bodyPr/>
          <a:lstStyle/>
          <a:p>
            <a:pPr eaLnBrk="1" hangingPunct="1">
              <a:buFontTx/>
              <a:buChar char=" "/>
            </a:pPr>
            <a:r>
              <a:rPr lang="zh-CN" altLang="en-US" b="1">
                <a:solidFill>
                  <a:srgbClr val="FF0000"/>
                </a:solidFill>
              </a:rPr>
              <a:t>算术与逻辑的运算指令</a:t>
            </a:r>
            <a:r>
              <a:rPr lang="zh-CN" altLang="en-US" b="1"/>
              <a:t>结果产生标志位的值</a:t>
            </a:r>
          </a:p>
          <a:p>
            <a:pPr marL="522288" lvl="1" indent="-65088" eaLnBrk="1" hangingPunct="1">
              <a:buFontTx/>
              <a:buChar char=" "/>
            </a:pPr>
            <a:r>
              <a:rPr lang="zh-CN" altLang="en-US" b="1"/>
              <a:t>该标志位的值只在执行运算步骤接收输入</a:t>
            </a:r>
          </a:p>
          <a:p>
            <a:pPr marL="522288" lvl="1" indent="-65088" eaLnBrk="1" hangingPunct="1">
              <a:buFontTx/>
              <a:buChar char=" "/>
            </a:pPr>
            <a:r>
              <a:rPr lang="zh-CN" altLang="en-US" b="1"/>
              <a:t>      算术运算指令的结果会影响 </a:t>
            </a:r>
            <a:r>
              <a:rPr lang="en-US" altLang="zh-CN" b="1"/>
              <a:t>C </a:t>
            </a:r>
            <a:r>
              <a:rPr lang="zh-CN" altLang="en-US" b="1"/>
              <a:t>、 </a:t>
            </a:r>
            <a:r>
              <a:rPr lang="en-US" altLang="zh-CN" b="1"/>
              <a:t>Z</a:t>
            </a:r>
            <a:r>
              <a:rPr lang="zh-CN" altLang="en-US" b="1"/>
              <a:t>、</a:t>
            </a:r>
            <a:r>
              <a:rPr lang="en-US" altLang="zh-CN" b="1"/>
              <a:t>V</a:t>
            </a:r>
            <a:r>
              <a:rPr lang="zh-CN" altLang="en-US" b="1"/>
              <a:t>、</a:t>
            </a:r>
            <a:r>
              <a:rPr lang="en-US" altLang="zh-CN" b="1"/>
              <a:t>S</a:t>
            </a:r>
          </a:p>
          <a:p>
            <a:pPr marL="522288" lvl="1" indent="-65088" eaLnBrk="1" hangingPunct="1">
              <a:buFontTx/>
              <a:buChar char=" "/>
            </a:pPr>
            <a:r>
              <a:rPr lang="en-US" altLang="zh-CN" b="1"/>
              <a:t>      </a:t>
            </a:r>
            <a:r>
              <a:rPr lang="zh-CN" altLang="en-US" b="1"/>
              <a:t>逻辑运算指令的结果只影响  </a:t>
            </a:r>
            <a:r>
              <a:rPr lang="en-US" altLang="zh-CN" b="1"/>
              <a:t>Z </a:t>
            </a:r>
            <a:r>
              <a:rPr lang="zh-CN" altLang="en-US" b="1"/>
              <a:t>、</a:t>
            </a:r>
            <a:r>
              <a:rPr lang="en-US" altLang="zh-CN" b="1"/>
              <a:t>S</a:t>
            </a:r>
          </a:p>
          <a:p>
            <a:pPr marL="522288" lvl="1" indent="-65088" eaLnBrk="1" hangingPunct="1">
              <a:buFontTx/>
              <a:buChar char=" "/>
            </a:pPr>
            <a:endParaRPr lang="en-US" altLang="zh-CN" b="1"/>
          </a:p>
          <a:p>
            <a:pPr eaLnBrk="1" hangingPunct="1">
              <a:buFontTx/>
              <a:buChar char=" "/>
            </a:pPr>
            <a:r>
              <a:rPr lang="zh-CN" altLang="en-US" b="1"/>
              <a:t>其他指令或其他执行步骤不接受标志位的值</a:t>
            </a:r>
          </a:p>
          <a:p>
            <a:pPr eaLnBrk="1" hangingPunct="1">
              <a:buFontTx/>
              <a:buChar char=" "/>
            </a:pPr>
            <a:r>
              <a:rPr lang="zh-CN" altLang="en-US" b="1"/>
              <a:t>由此可见</a:t>
            </a:r>
            <a:r>
              <a:rPr lang="en-US" altLang="zh-CN" b="1"/>
              <a:t>: </a:t>
            </a:r>
          </a:p>
          <a:p>
            <a:pPr marL="522288" lvl="1" indent="-65088" eaLnBrk="1" hangingPunct="1">
              <a:buFontTx/>
              <a:buChar char=" "/>
            </a:pPr>
            <a:r>
              <a:rPr lang="en-US" altLang="zh-CN" b="1"/>
              <a:t>     </a:t>
            </a:r>
            <a:r>
              <a:rPr lang="zh-CN" altLang="en-US" b="1"/>
              <a:t>若设置标志位寄存器</a:t>
            </a:r>
            <a:r>
              <a:rPr lang="en-US" altLang="zh-CN" b="1"/>
              <a:t>,</a:t>
            </a:r>
          </a:p>
          <a:p>
            <a:pPr marL="522288" lvl="1" indent="-65088" eaLnBrk="1" hangingPunct="1">
              <a:buFontTx/>
              <a:buChar char=" "/>
            </a:pPr>
            <a:r>
              <a:rPr lang="en-US" altLang="zh-CN" b="1"/>
              <a:t>     </a:t>
            </a:r>
            <a:r>
              <a:rPr lang="zh-CN" altLang="en-US" b="1"/>
              <a:t>会有依据什么指令的什么时刻接收或不接收</a:t>
            </a:r>
            <a:r>
              <a:rPr lang="en-US" altLang="zh-CN" b="1"/>
              <a:t>ALU </a:t>
            </a:r>
            <a:r>
              <a:rPr lang="zh-CN" altLang="en-US" b="1"/>
              <a:t>输出的标志位的值这样两种处理</a:t>
            </a:r>
          </a:p>
        </p:txBody>
      </p:sp>
      <p:sp>
        <p:nvSpPr>
          <p:cNvPr id="2" name="Slide Number Placeholder 1">
            <a:extLst>
              <a:ext uri="{FF2B5EF4-FFF2-40B4-BE49-F238E27FC236}">
                <a16:creationId xmlns:a16="http://schemas.microsoft.com/office/drawing/2014/main" id="{11692FFC-DD03-334C-940D-F2086357C8B8}"/>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40</a:t>
            </a:fld>
            <a:endParaRPr lang="en-US" altLang="zh-CN">
              <a:solidFill>
                <a:srgbClr val="000000"/>
              </a:solidFill>
            </a:endParaRPr>
          </a:p>
        </p:txBody>
      </p:sp>
    </p:spTree>
    <p:extLst>
      <p:ext uri="{BB962C8B-B14F-4D97-AF65-F5344CB8AC3E}">
        <p14:creationId xmlns:p14="http://schemas.microsoft.com/office/powerpoint/2010/main" val="1088646988"/>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7889" name="Rectangle 2"/>
          <p:cNvSpPr>
            <a:spLocks noGrp="1" noChangeArrowheads="1"/>
          </p:cNvSpPr>
          <p:nvPr>
            <p:ph type="title"/>
          </p:nvPr>
        </p:nvSpPr>
        <p:spPr>
          <a:xfrm>
            <a:off x="685800" y="295275"/>
            <a:ext cx="7772400" cy="685800"/>
          </a:xfrm>
        </p:spPr>
        <p:txBody>
          <a:bodyPr/>
          <a:lstStyle/>
          <a:p>
            <a:pPr eaLnBrk="1" hangingPunct="1"/>
            <a:r>
              <a:rPr lang="zh-CN" altLang="en-US" b="1"/>
              <a:t>几条影响 </a:t>
            </a:r>
            <a:r>
              <a:rPr lang="en-US" altLang="zh-CN" b="1"/>
              <a:t>C</a:t>
            </a:r>
            <a:r>
              <a:rPr lang="zh-CN" altLang="en-US" b="1"/>
              <a:t>触发器的指令</a:t>
            </a:r>
            <a:endParaRPr lang="zh-CN" altLang="en-US"/>
          </a:p>
        </p:txBody>
      </p:sp>
      <p:sp>
        <p:nvSpPr>
          <p:cNvPr id="183299" name="Rectangle 3"/>
          <p:cNvSpPr>
            <a:spLocks noGrp="1" noChangeArrowheads="1"/>
          </p:cNvSpPr>
          <p:nvPr>
            <p:ph type="body" idx="1"/>
          </p:nvPr>
        </p:nvSpPr>
        <p:spPr>
          <a:xfrm>
            <a:off x="152400" y="1066800"/>
            <a:ext cx="8839200" cy="5638800"/>
          </a:xfrm>
        </p:spPr>
        <p:txBody>
          <a:bodyPr/>
          <a:lstStyle/>
          <a:p>
            <a:pPr eaLnBrk="1" hangingPunct="1">
              <a:buFontTx/>
              <a:buChar char=" "/>
            </a:pPr>
            <a:r>
              <a:rPr lang="zh-CN" altLang="en-US" b="1"/>
              <a:t>指令中有 </a:t>
            </a:r>
            <a:r>
              <a:rPr lang="en-US" altLang="zh-CN" b="1"/>
              <a:t>STC</a:t>
            </a:r>
            <a:r>
              <a:rPr lang="zh-CN" altLang="en-US" b="1"/>
              <a:t>（</a:t>
            </a:r>
            <a:r>
              <a:rPr lang="en-US" altLang="zh-CN" b="1"/>
              <a:t>C</a:t>
            </a:r>
            <a:r>
              <a:rPr lang="en-US" altLang="zh-CN" b="1">
                <a:sym typeface="Symbol" charset="2"/>
              </a:rPr>
              <a:t>1</a:t>
            </a:r>
            <a:r>
              <a:rPr lang="zh-CN" altLang="en-US" b="1"/>
              <a:t>）、</a:t>
            </a:r>
            <a:r>
              <a:rPr lang="en-US" altLang="zh-CN" b="1"/>
              <a:t>CLC</a:t>
            </a:r>
            <a:r>
              <a:rPr lang="zh-CN" altLang="en-US" b="1"/>
              <a:t>指令（</a:t>
            </a:r>
            <a:r>
              <a:rPr lang="en-US" altLang="zh-CN" b="1"/>
              <a:t>C </a:t>
            </a:r>
            <a:r>
              <a:rPr lang="en-US" altLang="zh-CN" b="1">
                <a:sym typeface="Symbol" charset="2"/>
              </a:rPr>
              <a:t>0</a:t>
            </a:r>
            <a:r>
              <a:rPr lang="en-US" altLang="zh-CN" b="1"/>
              <a:t> </a:t>
            </a:r>
            <a:r>
              <a:rPr lang="zh-CN" altLang="en-US" b="1"/>
              <a:t>）</a:t>
            </a:r>
          </a:p>
          <a:p>
            <a:pPr eaLnBrk="1" hangingPunct="1">
              <a:buFontTx/>
              <a:buChar char=" "/>
            </a:pPr>
            <a:r>
              <a:rPr lang="zh-CN" altLang="en-US" b="1"/>
              <a:t>指令中有</a:t>
            </a:r>
            <a:r>
              <a:rPr lang="en-US" altLang="zh-CN" b="1"/>
              <a:t>RCL</a:t>
            </a:r>
            <a:r>
              <a:rPr lang="zh-CN" altLang="en-US" b="1"/>
              <a:t>、</a:t>
            </a:r>
            <a:r>
              <a:rPr lang="en-US" altLang="zh-CN" b="1"/>
              <a:t>RCR</a:t>
            </a:r>
            <a:r>
              <a:rPr lang="zh-CN" altLang="en-US" b="1"/>
              <a:t>、</a:t>
            </a:r>
            <a:r>
              <a:rPr lang="en-US" altLang="zh-CN" b="1"/>
              <a:t>SHL</a:t>
            </a:r>
            <a:r>
              <a:rPr lang="zh-CN" altLang="en-US" b="1"/>
              <a:t>、</a:t>
            </a:r>
            <a:r>
              <a:rPr lang="en-US" altLang="zh-CN" b="1"/>
              <a:t>SHR</a:t>
            </a:r>
            <a:r>
              <a:rPr lang="zh-CN" altLang="en-US" b="1"/>
              <a:t>指令，</a:t>
            </a:r>
          </a:p>
          <a:p>
            <a:pPr lvl="1" eaLnBrk="1" hangingPunct="1">
              <a:buFontTx/>
              <a:buChar char=" "/>
            </a:pPr>
            <a:r>
              <a:rPr lang="zh-CN" altLang="en-US" b="1"/>
              <a:t>它们的移位输出要传送进 </a:t>
            </a:r>
            <a:r>
              <a:rPr lang="en-US" altLang="zh-CN" b="1"/>
              <a:t>C</a:t>
            </a:r>
            <a:r>
              <a:rPr lang="zh-CN" altLang="en-US" b="1"/>
              <a:t>，</a:t>
            </a:r>
          </a:p>
          <a:p>
            <a:pPr lvl="1" eaLnBrk="1" hangingPunct="1">
              <a:buFontTx/>
              <a:buChar char=" "/>
            </a:pPr>
            <a:r>
              <a:rPr lang="zh-CN" altLang="en-US" b="1"/>
              <a:t>还需要决定寄存器的移位输入是什么值。</a:t>
            </a:r>
            <a:endParaRPr lang="zh-CN" altLang="en-US"/>
          </a:p>
        </p:txBody>
      </p:sp>
      <p:sp>
        <p:nvSpPr>
          <p:cNvPr id="183300" name="Text Box 4"/>
          <p:cNvSpPr txBox="1">
            <a:spLocks noChangeArrowheads="1"/>
          </p:cNvSpPr>
          <p:nvPr/>
        </p:nvSpPr>
        <p:spPr bwMode="auto">
          <a:xfrm>
            <a:off x="1524000" y="3887788"/>
            <a:ext cx="506413" cy="60801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3200" b="1">
                <a:solidFill>
                  <a:srgbClr val="000000"/>
                </a:solidFill>
              </a:rPr>
              <a:t>C</a:t>
            </a:r>
            <a:endParaRPr kumimoji="1" lang="en-US" altLang="zh-CN" sz="2400" b="1">
              <a:solidFill>
                <a:srgbClr val="000000"/>
              </a:solidFill>
            </a:endParaRPr>
          </a:p>
        </p:txBody>
      </p:sp>
      <p:sp>
        <p:nvSpPr>
          <p:cNvPr id="183301" name="Text Box 5"/>
          <p:cNvSpPr txBox="1">
            <a:spLocks noChangeArrowheads="1"/>
          </p:cNvSpPr>
          <p:nvPr/>
        </p:nvSpPr>
        <p:spPr bwMode="auto">
          <a:xfrm>
            <a:off x="3317875" y="3811588"/>
            <a:ext cx="2659063" cy="60801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3200" b="1">
                <a:solidFill>
                  <a:srgbClr val="000000"/>
                </a:solidFill>
              </a:rPr>
              <a:t>通 用 寄 存 器</a:t>
            </a:r>
            <a:endParaRPr kumimoji="1" lang="zh-CN" altLang="en-US" sz="2400" b="1">
              <a:solidFill>
                <a:srgbClr val="000000"/>
              </a:solidFill>
            </a:endParaRPr>
          </a:p>
        </p:txBody>
      </p:sp>
      <p:sp>
        <p:nvSpPr>
          <p:cNvPr id="183302" name="Line 6"/>
          <p:cNvSpPr>
            <a:spLocks noChangeShapeType="1"/>
          </p:cNvSpPr>
          <p:nvPr/>
        </p:nvSpPr>
        <p:spPr bwMode="auto">
          <a:xfrm flipH="1">
            <a:off x="2057400" y="4267200"/>
            <a:ext cx="12954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3303" name="Freeform 7"/>
          <p:cNvSpPr>
            <a:spLocks/>
          </p:cNvSpPr>
          <p:nvPr/>
        </p:nvSpPr>
        <p:spPr bwMode="auto">
          <a:xfrm>
            <a:off x="1143000" y="4191000"/>
            <a:ext cx="5638800" cy="533400"/>
          </a:xfrm>
          <a:custGeom>
            <a:avLst/>
            <a:gdLst>
              <a:gd name="T0" fmla="*/ 240 w 3552"/>
              <a:gd name="T1" fmla="*/ 48 h 480"/>
              <a:gd name="T2" fmla="*/ 0 w 3552"/>
              <a:gd name="T3" fmla="*/ 48 h 480"/>
              <a:gd name="T4" fmla="*/ 0 w 3552"/>
              <a:gd name="T5" fmla="*/ 480 h 480"/>
              <a:gd name="T6" fmla="*/ 3552 w 3552"/>
              <a:gd name="T7" fmla="*/ 480 h 480"/>
              <a:gd name="T8" fmla="*/ 3552 w 3552"/>
              <a:gd name="T9" fmla="*/ 0 h 480"/>
              <a:gd name="T10" fmla="*/ 3024 w 3552"/>
              <a:gd name="T11" fmla="*/ 0 h 480"/>
            </a:gdLst>
            <a:ahLst/>
            <a:cxnLst>
              <a:cxn ang="0">
                <a:pos x="T0" y="T1"/>
              </a:cxn>
              <a:cxn ang="0">
                <a:pos x="T2" y="T3"/>
              </a:cxn>
              <a:cxn ang="0">
                <a:pos x="T4" y="T5"/>
              </a:cxn>
              <a:cxn ang="0">
                <a:pos x="T6" y="T7"/>
              </a:cxn>
              <a:cxn ang="0">
                <a:pos x="T8" y="T9"/>
              </a:cxn>
              <a:cxn ang="0">
                <a:pos x="T10" y="T11"/>
              </a:cxn>
            </a:cxnLst>
            <a:rect l="0" t="0" r="r" b="b"/>
            <a:pathLst>
              <a:path w="3552" h="480">
                <a:moveTo>
                  <a:pt x="240" y="48"/>
                </a:moveTo>
                <a:lnTo>
                  <a:pt x="0" y="48"/>
                </a:lnTo>
                <a:lnTo>
                  <a:pt x="0" y="480"/>
                </a:lnTo>
                <a:lnTo>
                  <a:pt x="3552" y="480"/>
                </a:lnTo>
                <a:lnTo>
                  <a:pt x="3552" y="0"/>
                </a:lnTo>
                <a:lnTo>
                  <a:pt x="3024" y="0"/>
                </a:lnTo>
              </a:path>
            </a:pathLst>
          </a:custGeom>
          <a:noFill/>
          <a:ln w="28575"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3304" name="Line 8"/>
          <p:cNvSpPr>
            <a:spLocks noChangeShapeType="1"/>
          </p:cNvSpPr>
          <p:nvPr/>
        </p:nvSpPr>
        <p:spPr bwMode="auto">
          <a:xfrm>
            <a:off x="2057400" y="4038600"/>
            <a:ext cx="1295400" cy="0"/>
          </a:xfrm>
          <a:prstGeom prst="line">
            <a:avLst/>
          </a:prstGeom>
          <a:noFill/>
          <a:ln w="28575">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3305" name="Text Box 9"/>
          <p:cNvSpPr txBox="1">
            <a:spLocks noChangeArrowheads="1"/>
          </p:cNvSpPr>
          <p:nvPr/>
        </p:nvSpPr>
        <p:spPr bwMode="auto">
          <a:xfrm>
            <a:off x="3355975" y="5640388"/>
            <a:ext cx="2659063" cy="60801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3200" b="1">
                <a:solidFill>
                  <a:srgbClr val="000000"/>
                </a:solidFill>
              </a:rPr>
              <a:t>通 用 寄 存 器</a:t>
            </a:r>
            <a:endParaRPr kumimoji="1" lang="zh-CN" altLang="en-US" sz="2400" b="1">
              <a:solidFill>
                <a:srgbClr val="000000"/>
              </a:solidFill>
            </a:endParaRPr>
          </a:p>
        </p:txBody>
      </p:sp>
      <p:sp>
        <p:nvSpPr>
          <p:cNvPr id="183306" name="Text Box 10"/>
          <p:cNvSpPr txBox="1">
            <a:spLocks noChangeArrowheads="1"/>
          </p:cNvSpPr>
          <p:nvPr/>
        </p:nvSpPr>
        <p:spPr bwMode="auto">
          <a:xfrm>
            <a:off x="1524000" y="5640388"/>
            <a:ext cx="506413" cy="60801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3200" b="1">
                <a:solidFill>
                  <a:srgbClr val="000000"/>
                </a:solidFill>
              </a:rPr>
              <a:t>C</a:t>
            </a:r>
            <a:endParaRPr kumimoji="1" lang="en-US" altLang="zh-CN" sz="2400" b="1">
              <a:solidFill>
                <a:srgbClr val="000000"/>
              </a:solidFill>
            </a:endParaRPr>
          </a:p>
        </p:txBody>
      </p:sp>
      <p:sp>
        <p:nvSpPr>
          <p:cNvPr id="183307" name="Line 11"/>
          <p:cNvSpPr>
            <a:spLocks noChangeShapeType="1"/>
          </p:cNvSpPr>
          <p:nvPr/>
        </p:nvSpPr>
        <p:spPr bwMode="auto">
          <a:xfrm flipH="1">
            <a:off x="2057400" y="6096000"/>
            <a:ext cx="12954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3308" name="Freeform 12"/>
          <p:cNvSpPr>
            <a:spLocks/>
          </p:cNvSpPr>
          <p:nvPr/>
        </p:nvSpPr>
        <p:spPr bwMode="auto">
          <a:xfrm>
            <a:off x="1066800" y="5257800"/>
            <a:ext cx="5715000" cy="533400"/>
          </a:xfrm>
          <a:custGeom>
            <a:avLst/>
            <a:gdLst>
              <a:gd name="T0" fmla="*/ 3072 w 3600"/>
              <a:gd name="T1" fmla="*/ 384 h 384"/>
              <a:gd name="T2" fmla="*/ 3600 w 3600"/>
              <a:gd name="T3" fmla="*/ 384 h 384"/>
              <a:gd name="T4" fmla="*/ 3600 w 3600"/>
              <a:gd name="T5" fmla="*/ 0 h 384"/>
              <a:gd name="T6" fmla="*/ 0 w 3600"/>
              <a:gd name="T7" fmla="*/ 0 h 384"/>
              <a:gd name="T8" fmla="*/ 0 w 3600"/>
              <a:gd name="T9" fmla="*/ 384 h 384"/>
              <a:gd name="T10" fmla="*/ 288 w 3600"/>
              <a:gd name="T11" fmla="*/ 384 h 384"/>
            </a:gdLst>
            <a:ahLst/>
            <a:cxnLst>
              <a:cxn ang="0">
                <a:pos x="T0" y="T1"/>
              </a:cxn>
              <a:cxn ang="0">
                <a:pos x="T2" y="T3"/>
              </a:cxn>
              <a:cxn ang="0">
                <a:pos x="T4" y="T5"/>
              </a:cxn>
              <a:cxn ang="0">
                <a:pos x="T6" y="T7"/>
              </a:cxn>
              <a:cxn ang="0">
                <a:pos x="T8" y="T9"/>
              </a:cxn>
              <a:cxn ang="0">
                <a:pos x="T10" y="T11"/>
              </a:cxn>
            </a:cxnLst>
            <a:rect l="0" t="0" r="r" b="b"/>
            <a:pathLst>
              <a:path w="3600" h="384">
                <a:moveTo>
                  <a:pt x="3072" y="384"/>
                </a:moveTo>
                <a:lnTo>
                  <a:pt x="3600" y="384"/>
                </a:lnTo>
                <a:lnTo>
                  <a:pt x="3600" y="0"/>
                </a:lnTo>
                <a:lnTo>
                  <a:pt x="0" y="0"/>
                </a:lnTo>
                <a:lnTo>
                  <a:pt x="0" y="384"/>
                </a:lnTo>
                <a:lnTo>
                  <a:pt x="288" y="384"/>
                </a:lnTo>
              </a:path>
            </a:pathLst>
          </a:custGeom>
          <a:noFill/>
          <a:ln w="28575" cap="flat" cmpd="sng">
            <a:solidFill>
              <a:srgbClr val="3333FF"/>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3309" name="Line 13"/>
          <p:cNvSpPr>
            <a:spLocks noChangeShapeType="1"/>
          </p:cNvSpPr>
          <p:nvPr/>
        </p:nvSpPr>
        <p:spPr bwMode="auto">
          <a:xfrm>
            <a:off x="2590800" y="5791200"/>
            <a:ext cx="762000" cy="0"/>
          </a:xfrm>
          <a:prstGeom prst="line">
            <a:avLst/>
          </a:prstGeom>
          <a:noFill/>
          <a:ln w="28575">
            <a:solidFill>
              <a:srgbClr val="3333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3310" name="Line 14"/>
          <p:cNvSpPr>
            <a:spLocks noChangeShapeType="1"/>
          </p:cNvSpPr>
          <p:nvPr/>
        </p:nvSpPr>
        <p:spPr bwMode="auto">
          <a:xfrm flipH="1">
            <a:off x="6019800" y="6096000"/>
            <a:ext cx="762000" cy="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3311" name="Freeform 15"/>
          <p:cNvSpPr>
            <a:spLocks/>
          </p:cNvSpPr>
          <p:nvPr/>
        </p:nvSpPr>
        <p:spPr bwMode="auto">
          <a:xfrm>
            <a:off x="1066800" y="3429000"/>
            <a:ext cx="5715000" cy="609600"/>
          </a:xfrm>
          <a:custGeom>
            <a:avLst/>
            <a:gdLst>
              <a:gd name="T0" fmla="*/ 3072 w 3600"/>
              <a:gd name="T1" fmla="*/ 336 h 384"/>
              <a:gd name="T2" fmla="*/ 3600 w 3600"/>
              <a:gd name="T3" fmla="*/ 336 h 384"/>
              <a:gd name="T4" fmla="*/ 3600 w 3600"/>
              <a:gd name="T5" fmla="*/ 0 h 384"/>
              <a:gd name="T6" fmla="*/ 0 w 3600"/>
              <a:gd name="T7" fmla="*/ 0 h 384"/>
              <a:gd name="T8" fmla="*/ 0 w 3600"/>
              <a:gd name="T9" fmla="*/ 384 h 384"/>
              <a:gd name="T10" fmla="*/ 288 w 3600"/>
              <a:gd name="T11" fmla="*/ 384 h 384"/>
            </a:gdLst>
            <a:ahLst/>
            <a:cxnLst>
              <a:cxn ang="0">
                <a:pos x="T0" y="T1"/>
              </a:cxn>
              <a:cxn ang="0">
                <a:pos x="T2" y="T3"/>
              </a:cxn>
              <a:cxn ang="0">
                <a:pos x="T4" y="T5"/>
              </a:cxn>
              <a:cxn ang="0">
                <a:pos x="T6" y="T7"/>
              </a:cxn>
              <a:cxn ang="0">
                <a:pos x="T8" y="T9"/>
              </a:cxn>
              <a:cxn ang="0">
                <a:pos x="T10" y="T11"/>
              </a:cxn>
            </a:cxnLst>
            <a:rect l="0" t="0" r="r" b="b"/>
            <a:pathLst>
              <a:path w="3600" h="384">
                <a:moveTo>
                  <a:pt x="3072" y="336"/>
                </a:moveTo>
                <a:lnTo>
                  <a:pt x="3600" y="336"/>
                </a:lnTo>
                <a:lnTo>
                  <a:pt x="3600" y="0"/>
                </a:lnTo>
                <a:lnTo>
                  <a:pt x="0" y="0"/>
                </a:lnTo>
                <a:lnTo>
                  <a:pt x="0" y="384"/>
                </a:lnTo>
                <a:lnTo>
                  <a:pt x="288" y="384"/>
                </a:lnTo>
              </a:path>
            </a:pathLst>
          </a:custGeom>
          <a:noFill/>
          <a:ln w="28575" cap="flat" cmpd="sng">
            <a:solidFill>
              <a:srgbClr val="3333FF"/>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3312" name="Text Box 16"/>
          <p:cNvSpPr txBox="1">
            <a:spLocks noChangeArrowheads="1"/>
          </p:cNvSpPr>
          <p:nvPr/>
        </p:nvSpPr>
        <p:spPr bwMode="auto">
          <a:xfrm>
            <a:off x="6553200" y="6019800"/>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0</a:t>
            </a:r>
            <a:endParaRPr kumimoji="1" lang="en-US" altLang="zh-CN" sz="2400" b="1">
              <a:solidFill>
                <a:srgbClr val="000000"/>
              </a:solidFill>
            </a:endParaRPr>
          </a:p>
        </p:txBody>
      </p:sp>
      <p:sp>
        <p:nvSpPr>
          <p:cNvPr id="183313" name="Text Box 17"/>
          <p:cNvSpPr txBox="1">
            <a:spLocks noChangeArrowheads="1"/>
          </p:cNvSpPr>
          <p:nvPr/>
        </p:nvSpPr>
        <p:spPr bwMode="auto">
          <a:xfrm>
            <a:off x="2559050" y="5410200"/>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3333FF"/>
                </a:solidFill>
              </a:rPr>
              <a:t>0</a:t>
            </a:r>
            <a:endParaRPr kumimoji="1" lang="en-US" altLang="zh-CN" sz="2400" b="1">
              <a:solidFill>
                <a:srgbClr val="000000"/>
              </a:solidFill>
            </a:endParaRPr>
          </a:p>
        </p:txBody>
      </p:sp>
      <p:sp>
        <p:nvSpPr>
          <p:cNvPr id="183314" name="Text Box 18"/>
          <p:cNvSpPr txBox="1">
            <a:spLocks noChangeArrowheads="1"/>
          </p:cNvSpPr>
          <p:nvPr/>
        </p:nvSpPr>
        <p:spPr bwMode="auto">
          <a:xfrm>
            <a:off x="7086600" y="4305300"/>
            <a:ext cx="8286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RCL</a:t>
            </a:r>
            <a:endParaRPr kumimoji="1" lang="en-US" altLang="zh-CN" sz="2400" b="1">
              <a:solidFill>
                <a:srgbClr val="000000"/>
              </a:solidFill>
            </a:endParaRPr>
          </a:p>
        </p:txBody>
      </p:sp>
      <p:sp>
        <p:nvSpPr>
          <p:cNvPr id="183315" name="Text Box 19"/>
          <p:cNvSpPr txBox="1">
            <a:spLocks noChangeArrowheads="1"/>
          </p:cNvSpPr>
          <p:nvPr/>
        </p:nvSpPr>
        <p:spPr bwMode="auto">
          <a:xfrm>
            <a:off x="7078663" y="3429000"/>
            <a:ext cx="846137"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3333FF"/>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3333FF"/>
                </a:solidFill>
              </a:rPr>
              <a:t>RCR</a:t>
            </a:r>
            <a:endParaRPr kumimoji="1" lang="en-US" altLang="zh-CN" sz="2400" b="1">
              <a:solidFill>
                <a:srgbClr val="000000"/>
              </a:solidFill>
            </a:endParaRPr>
          </a:p>
        </p:txBody>
      </p:sp>
      <p:sp>
        <p:nvSpPr>
          <p:cNvPr id="183316" name="Text Box 20"/>
          <p:cNvSpPr txBox="1">
            <a:spLocks noChangeArrowheads="1"/>
          </p:cNvSpPr>
          <p:nvPr/>
        </p:nvSpPr>
        <p:spPr bwMode="auto">
          <a:xfrm>
            <a:off x="7118350" y="5257800"/>
            <a:ext cx="811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3333FF"/>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3333FF"/>
                </a:solidFill>
              </a:rPr>
              <a:t>SHR</a:t>
            </a:r>
            <a:endParaRPr kumimoji="1" lang="en-US" altLang="zh-CN" sz="2400" b="1">
              <a:solidFill>
                <a:srgbClr val="000000"/>
              </a:solidFill>
            </a:endParaRPr>
          </a:p>
        </p:txBody>
      </p:sp>
      <p:sp>
        <p:nvSpPr>
          <p:cNvPr id="183317" name="Text Box 21"/>
          <p:cNvSpPr txBox="1">
            <a:spLocks noChangeArrowheads="1"/>
          </p:cNvSpPr>
          <p:nvPr/>
        </p:nvSpPr>
        <p:spPr bwMode="auto">
          <a:xfrm>
            <a:off x="7100888" y="5943600"/>
            <a:ext cx="793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3333FF"/>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FF0000"/>
                </a:solidFill>
              </a:rPr>
              <a:t>SHL</a:t>
            </a:r>
            <a:endParaRPr kumimoji="1" lang="en-US" altLang="zh-CN" sz="2400" b="1">
              <a:solidFill>
                <a:srgbClr val="000000"/>
              </a:solidFill>
            </a:endParaRPr>
          </a:p>
        </p:txBody>
      </p:sp>
      <p:sp>
        <p:nvSpPr>
          <p:cNvPr id="183318" name="Text Box 22"/>
          <p:cNvSpPr txBox="1">
            <a:spLocks noChangeArrowheads="1"/>
          </p:cNvSpPr>
          <p:nvPr/>
        </p:nvSpPr>
        <p:spPr bwMode="auto">
          <a:xfrm>
            <a:off x="2057400" y="4267200"/>
            <a:ext cx="12176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RAM15</a:t>
            </a:r>
          </a:p>
        </p:txBody>
      </p:sp>
      <p:sp>
        <p:nvSpPr>
          <p:cNvPr id="183319" name="Text Box 23"/>
          <p:cNvSpPr txBox="1">
            <a:spLocks noChangeArrowheads="1"/>
          </p:cNvSpPr>
          <p:nvPr/>
        </p:nvSpPr>
        <p:spPr bwMode="auto">
          <a:xfrm>
            <a:off x="457200" y="3429000"/>
            <a:ext cx="1065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p:txBody>
      </p:sp>
      <p:sp>
        <p:nvSpPr>
          <p:cNvPr id="183320" name="Text Box 24"/>
          <p:cNvSpPr txBox="1">
            <a:spLocks noChangeArrowheads="1"/>
          </p:cNvSpPr>
          <p:nvPr/>
        </p:nvSpPr>
        <p:spPr bwMode="auto">
          <a:xfrm>
            <a:off x="457200" y="4876800"/>
            <a:ext cx="1065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p:txBody>
      </p:sp>
      <p:sp>
        <p:nvSpPr>
          <p:cNvPr id="183321" name="Text Box 25"/>
          <p:cNvSpPr txBox="1">
            <a:spLocks noChangeArrowheads="1"/>
          </p:cNvSpPr>
          <p:nvPr/>
        </p:nvSpPr>
        <p:spPr bwMode="auto">
          <a:xfrm>
            <a:off x="2135188" y="6096000"/>
            <a:ext cx="12176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RAM15</a:t>
            </a:r>
          </a:p>
        </p:txBody>
      </p:sp>
      <p:sp>
        <p:nvSpPr>
          <p:cNvPr id="2" name="Slide Number Placeholder 1">
            <a:extLst>
              <a:ext uri="{FF2B5EF4-FFF2-40B4-BE49-F238E27FC236}">
                <a16:creationId xmlns:a16="http://schemas.microsoft.com/office/drawing/2014/main" id="{8CBA8018-97CC-0B4E-BACD-0139B68C7731}"/>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41</a:t>
            </a:fld>
            <a:endParaRPr lang="en-US" altLang="zh-CN">
              <a:solidFill>
                <a:srgbClr val="000000"/>
              </a:solidFill>
            </a:endParaRPr>
          </a:p>
        </p:txBody>
      </p:sp>
    </p:spTree>
    <p:extLst>
      <p:ext uri="{BB962C8B-B14F-4D97-AF65-F5344CB8AC3E}">
        <p14:creationId xmlns:p14="http://schemas.microsoft.com/office/powerpoint/2010/main" val="329254876"/>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8913" name="Rectangle 2"/>
          <p:cNvSpPr>
            <a:spLocks noGrp="1" noChangeArrowheads="1"/>
          </p:cNvSpPr>
          <p:nvPr>
            <p:ph type="title"/>
          </p:nvPr>
        </p:nvSpPr>
        <p:spPr>
          <a:xfrm>
            <a:off x="958850" y="366713"/>
            <a:ext cx="6781800" cy="685800"/>
          </a:xfrm>
        </p:spPr>
        <p:txBody>
          <a:bodyPr/>
          <a:lstStyle/>
          <a:p>
            <a:pPr eaLnBrk="1" hangingPunct="1"/>
            <a:r>
              <a:rPr lang="zh-CN" altLang="en-US" b="1"/>
              <a:t>对乘除法指令的支持</a:t>
            </a:r>
            <a:endParaRPr lang="zh-CN" altLang="en-US"/>
          </a:p>
        </p:txBody>
      </p:sp>
      <p:sp>
        <p:nvSpPr>
          <p:cNvPr id="184323" name="Rectangle 3"/>
          <p:cNvSpPr>
            <a:spLocks noGrp="1" noChangeArrowheads="1"/>
          </p:cNvSpPr>
          <p:nvPr>
            <p:ph type="body" idx="1"/>
          </p:nvPr>
        </p:nvSpPr>
        <p:spPr>
          <a:xfrm>
            <a:off x="304800" y="1219200"/>
            <a:ext cx="8659813" cy="5378450"/>
          </a:xfrm>
        </p:spPr>
        <p:txBody>
          <a:bodyPr/>
          <a:lstStyle/>
          <a:p>
            <a:pPr eaLnBrk="1" hangingPunct="1">
              <a:buFontTx/>
              <a:buChar char=" "/>
            </a:pPr>
            <a:r>
              <a:rPr lang="zh-CN" altLang="en-US" b="1"/>
              <a:t>指令中 </a:t>
            </a:r>
            <a:r>
              <a:rPr lang="en-US" altLang="zh-CN" b="1"/>
              <a:t>MUL  SR </a:t>
            </a:r>
            <a:r>
              <a:rPr lang="zh-CN" altLang="en-US" b="1"/>
              <a:t>指令，</a:t>
            </a:r>
            <a:r>
              <a:rPr lang="en-US" altLang="zh-CN" b="1"/>
              <a:t>DIV  SR</a:t>
            </a:r>
            <a:r>
              <a:rPr lang="zh-CN" altLang="en-US" b="1"/>
              <a:t>指令</a:t>
            </a:r>
          </a:p>
          <a:p>
            <a:pPr lvl="1" eaLnBrk="1" hangingPunct="1">
              <a:buFontTx/>
              <a:buChar char=" "/>
            </a:pPr>
            <a:r>
              <a:rPr lang="zh-CN" altLang="en-US" b="1"/>
              <a:t>它们的运行用到了移位输出要传送进 </a:t>
            </a:r>
            <a:r>
              <a:rPr lang="en-US" altLang="zh-CN" b="1"/>
              <a:t>C</a:t>
            </a:r>
          </a:p>
          <a:p>
            <a:pPr lvl="1" eaLnBrk="1" hangingPunct="1">
              <a:buFontTx/>
              <a:buChar char=" "/>
            </a:pPr>
            <a:r>
              <a:rPr lang="zh-CN" altLang="en-US" b="1"/>
              <a:t>（还决定寄存器的移位输入）</a:t>
            </a:r>
            <a:endParaRPr lang="zh-CN" altLang="en-US"/>
          </a:p>
        </p:txBody>
      </p:sp>
      <p:sp>
        <p:nvSpPr>
          <p:cNvPr id="184324" name="Text Box 4"/>
          <p:cNvSpPr txBox="1">
            <a:spLocks noChangeArrowheads="1"/>
          </p:cNvSpPr>
          <p:nvPr/>
        </p:nvSpPr>
        <p:spPr bwMode="auto">
          <a:xfrm>
            <a:off x="1066800" y="3657600"/>
            <a:ext cx="506413" cy="608013"/>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3200" b="1">
                <a:solidFill>
                  <a:srgbClr val="000000"/>
                </a:solidFill>
              </a:rPr>
              <a:t>C</a:t>
            </a:r>
            <a:endParaRPr kumimoji="1" lang="en-US" altLang="zh-CN" sz="2400" b="1">
              <a:solidFill>
                <a:srgbClr val="000000"/>
              </a:solidFill>
            </a:endParaRPr>
          </a:p>
        </p:txBody>
      </p:sp>
      <p:sp>
        <p:nvSpPr>
          <p:cNvPr id="184325" name="Text Box 5"/>
          <p:cNvSpPr txBox="1">
            <a:spLocks noChangeArrowheads="1"/>
          </p:cNvSpPr>
          <p:nvPr/>
        </p:nvSpPr>
        <p:spPr bwMode="auto">
          <a:xfrm>
            <a:off x="2319338" y="3657600"/>
            <a:ext cx="2252662" cy="608013"/>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3200" b="1">
                <a:solidFill>
                  <a:srgbClr val="000000"/>
                </a:solidFill>
              </a:rPr>
              <a:t>通用寄存器</a:t>
            </a:r>
            <a:endParaRPr kumimoji="1" lang="zh-CN" altLang="en-US" sz="2400" b="1">
              <a:solidFill>
                <a:srgbClr val="000000"/>
              </a:solidFill>
            </a:endParaRPr>
          </a:p>
        </p:txBody>
      </p:sp>
      <p:sp>
        <p:nvSpPr>
          <p:cNvPr id="184326" name="Text Box 6"/>
          <p:cNvSpPr txBox="1">
            <a:spLocks noChangeArrowheads="1"/>
          </p:cNvSpPr>
          <p:nvPr/>
        </p:nvSpPr>
        <p:spPr bwMode="auto">
          <a:xfrm>
            <a:off x="2362200" y="5640388"/>
            <a:ext cx="2252663" cy="60801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3200" b="1">
                <a:solidFill>
                  <a:srgbClr val="000000"/>
                </a:solidFill>
              </a:rPr>
              <a:t>通用寄存器</a:t>
            </a:r>
            <a:endParaRPr kumimoji="1" lang="zh-CN" altLang="en-US" sz="2400" b="1">
              <a:solidFill>
                <a:srgbClr val="000000"/>
              </a:solidFill>
            </a:endParaRPr>
          </a:p>
        </p:txBody>
      </p:sp>
      <p:sp>
        <p:nvSpPr>
          <p:cNvPr id="184327" name="Text Box 7"/>
          <p:cNvSpPr txBox="1">
            <a:spLocks noChangeArrowheads="1"/>
          </p:cNvSpPr>
          <p:nvPr/>
        </p:nvSpPr>
        <p:spPr bwMode="auto">
          <a:xfrm>
            <a:off x="5362575" y="3657600"/>
            <a:ext cx="1955800" cy="608013"/>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3200" b="1">
                <a:solidFill>
                  <a:srgbClr val="000000"/>
                </a:solidFill>
              </a:rPr>
              <a:t> Q </a:t>
            </a:r>
            <a:r>
              <a:rPr kumimoji="1" lang="zh-CN" altLang="en-US" sz="3200" b="1">
                <a:solidFill>
                  <a:srgbClr val="000000"/>
                </a:solidFill>
              </a:rPr>
              <a:t>寄存器</a:t>
            </a:r>
            <a:endParaRPr kumimoji="1" lang="zh-CN" altLang="en-US" sz="2400" b="1">
              <a:solidFill>
                <a:srgbClr val="000000"/>
              </a:solidFill>
            </a:endParaRPr>
          </a:p>
        </p:txBody>
      </p:sp>
      <p:sp>
        <p:nvSpPr>
          <p:cNvPr id="184328" name="Line 8"/>
          <p:cNvSpPr>
            <a:spLocks noChangeShapeType="1"/>
          </p:cNvSpPr>
          <p:nvPr/>
        </p:nvSpPr>
        <p:spPr bwMode="auto">
          <a:xfrm>
            <a:off x="4572000" y="3962400"/>
            <a:ext cx="762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29" name="Freeform 9"/>
          <p:cNvSpPr>
            <a:spLocks/>
          </p:cNvSpPr>
          <p:nvPr/>
        </p:nvSpPr>
        <p:spPr bwMode="auto">
          <a:xfrm>
            <a:off x="533400" y="3048000"/>
            <a:ext cx="7239000" cy="914400"/>
          </a:xfrm>
          <a:custGeom>
            <a:avLst/>
            <a:gdLst>
              <a:gd name="T0" fmla="*/ 4368 w 4608"/>
              <a:gd name="T1" fmla="*/ 528 h 576"/>
              <a:gd name="T2" fmla="*/ 4608 w 4608"/>
              <a:gd name="T3" fmla="*/ 528 h 576"/>
              <a:gd name="T4" fmla="*/ 4608 w 4608"/>
              <a:gd name="T5" fmla="*/ 0 h 576"/>
              <a:gd name="T6" fmla="*/ 0 w 4608"/>
              <a:gd name="T7" fmla="*/ 0 h 576"/>
              <a:gd name="T8" fmla="*/ 0 w 4608"/>
              <a:gd name="T9" fmla="*/ 576 h 576"/>
              <a:gd name="T10" fmla="*/ 336 w 4608"/>
              <a:gd name="T11" fmla="*/ 576 h 576"/>
            </a:gdLst>
            <a:ahLst/>
            <a:cxnLst>
              <a:cxn ang="0">
                <a:pos x="T0" y="T1"/>
              </a:cxn>
              <a:cxn ang="0">
                <a:pos x="T2" y="T3"/>
              </a:cxn>
              <a:cxn ang="0">
                <a:pos x="T4" y="T5"/>
              </a:cxn>
              <a:cxn ang="0">
                <a:pos x="T6" y="T7"/>
              </a:cxn>
              <a:cxn ang="0">
                <a:pos x="T8" y="T9"/>
              </a:cxn>
              <a:cxn ang="0">
                <a:pos x="T10" y="T11"/>
              </a:cxn>
            </a:cxnLst>
            <a:rect l="0" t="0" r="r" b="b"/>
            <a:pathLst>
              <a:path w="4608" h="576">
                <a:moveTo>
                  <a:pt x="4368" y="528"/>
                </a:moveTo>
                <a:lnTo>
                  <a:pt x="4608" y="528"/>
                </a:lnTo>
                <a:lnTo>
                  <a:pt x="4608" y="0"/>
                </a:lnTo>
                <a:lnTo>
                  <a:pt x="0" y="0"/>
                </a:lnTo>
                <a:lnTo>
                  <a:pt x="0" y="576"/>
                </a:lnTo>
                <a:lnTo>
                  <a:pt x="336" y="576"/>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30" name="Freeform 10"/>
          <p:cNvSpPr>
            <a:spLocks/>
          </p:cNvSpPr>
          <p:nvPr/>
        </p:nvSpPr>
        <p:spPr bwMode="auto">
          <a:xfrm>
            <a:off x="1905000" y="3429000"/>
            <a:ext cx="533400" cy="457200"/>
          </a:xfrm>
          <a:custGeom>
            <a:avLst/>
            <a:gdLst>
              <a:gd name="T0" fmla="*/ 336 w 336"/>
              <a:gd name="T1" fmla="*/ 240 h 384"/>
              <a:gd name="T2" fmla="*/ 336 w 336"/>
              <a:gd name="T3" fmla="*/ 0 h 384"/>
              <a:gd name="T4" fmla="*/ 0 w 336"/>
              <a:gd name="T5" fmla="*/ 0 h 384"/>
              <a:gd name="T6" fmla="*/ 0 w 336"/>
              <a:gd name="T7" fmla="*/ 384 h 384"/>
              <a:gd name="T8" fmla="*/ 240 w 336"/>
              <a:gd name="T9" fmla="*/ 384 h 384"/>
            </a:gdLst>
            <a:ahLst/>
            <a:cxnLst>
              <a:cxn ang="0">
                <a:pos x="T0" y="T1"/>
              </a:cxn>
              <a:cxn ang="0">
                <a:pos x="T2" y="T3"/>
              </a:cxn>
              <a:cxn ang="0">
                <a:pos x="T4" y="T5"/>
              </a:cxn>
              <a:cxn ang="0">
                <a:pos x="T6" y="T7"/>
              </a:cxn>
              <a:cxn ang="0">
                <a:pos x="T8" y="T9"/>
              </a:cxn>
            </a:cxnLst>
            <a:rect l="0" t="0" r="r" b="b"/>
            <a:pathLst>
              <a:path w="336" h="384">
                <a:moveTo>
                  <a:pt x="336" y="240"/>
                </a:moveTo>
                <a:lnTo>
                  <a:pt x="336" y="0"/>
                </a:lnTo>
                <a:lnTo>
                  <a:pt x="0" y="0"/>
                </a:lnTo>
                <a:lnTo>
                  <a:pt x="0" y="384"/>
                </a:lnTo>
                <a:lnTo>
                  <a:pt x="240" y="384"/>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31" name="Text Box 11"/>
          <p:cNvSpPr txBox="1">
            <a:spLocks noChangeArrowheads="1"/>
          </p:cNvSpPr>
          <p:nvPr/>
        </p:nvSpPr>
        <p:spPr bwMode="auto">
          <a:xfrm>
            <a:off x="5654675" y="2438400"/>
            <a:ext cx="26352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乘法，联合右移位</a:t>
            </a:r>
          </a:p>
        </p:txBody>
      </p:sp>
      <p:sp>
        <p:nvSpPr>
          <p:cNvPr id="184332" name="Text Box 12"/>
          <p:cNvSpPr txBox="1">
            <a:spLocks noChangeArrowheads="1"/>
          </p:cNvSpPr>
          <p:nvPr/>
        </p:nvSpPr>
        <p:spPr bwMode="auto">
          <a:xfrm>
            <a:off x="5335588" y="5640388"/>
            <a:ext cx="1955800" cy="60801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3200" b="1">
                <a:solidFill>
                  <a:srgbClr val="000000"/>
                </a:solidFill>
              </a:rPr>
              <a:t> Q </a:t>
            </a:r>
            <a:r>
              <a:rPr kumimoji="1" lang="zh-CN" altLang="en-US" sz="3200" b="1">
                <a:solidFill>
                  <a:srgbClr val="000000"/>
                </a:solidFill>
              </a:rPr>
              <a:t>寄存器</a:t>
            </a:r>
            <a:endParaRPr kumimoji="1" lang="zh-CN" altLang="en-US" sz="2400" b="1">
              <a:solidFill>
                <a:srgbClr val="000000"/>
              </a:solidFill>
            </a:endParaRPr>
          </a:p>
        </p:txBody>
      </p:sp>
      <p:sp>
        <p:nvSpPr>
          <p:cNvPr id="184333" name="Line 13"/>
          <p:cNvSpPr>
            <a:spLocks noChangeShapeType="1"/>
          </p:cNvSpPr>
          <p:nvPr/>
        </p:nvSpPr>
        <p:spPr bwMode="auto">
          <a:xfrm flipH="1">
            <a:off x="4648200" y="5943600"/>
            <a:ext cx="685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34" name="Text Box 14"/>
          <p:cNvSpPr txBox="1">
            <a:spLocks noChangeArrowheads="1"/>
          </p:cNvSpPr>
          <p:nvPr/>
        </p:nvSpPr>
        <p:spPr bwMode="auto">
          <a:xfrm>
            <a:off x="4284663" y="4724400"/>
            <a:ext cx="3671887"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defRPr/>
            </a:pPr>
            <a:r>
              <a:rPr kumimoji="1" lang="zh-CN" altLang="en-US" sz="2400" b="1">
                <a:solidFill>
                  <a:srgbClr val="000000"/>
                </a:solidFill>
              </a:rPr>
              <a:t>除法，联合左移位</a:t>
            </a:r>
            <a:r>
              <a:rPr kumimoji="1" lang="en-US" altLang="zh-CN" sz="2400" b="1">
                <a:solidFill>
                  <a:srgbClr val="000000"/>
                </a:solidFill>
              </a:rPr>
              <a:t>(</a:t>
            </a:r>
            <a:r>
              <a:rPr kumimoji="1" lang="zh-CN" altLang="en-US" sz="2400" b="1">
                <a:solidFill>
                  <a:srgbClr val="000000"/>
                </a:solidFill>
              </a:rPr>
              <a:t>即为商</a:t>
            </a:r>
            <a:r>
              <a:rPr kumimoji="1" lang="en-US" altLang="zh-CN" sz="2400" b="1">
                <a:solidFill>
                  <a:srgbClr val="000000"/>
                </a:solidFill>
              </a:rPr>
              <a:t>)</a:t>
            </a:r>
          </a:p>
        </p:txBody>
      </p:sp>
      <p:sp>
        <p:nvSpPr>
          <p:cNvPr id="184335" name="AutoShape 15"/>
          <p:cNvSpPr>
            <a:spLocks noChangeArrowheads="1"/>
          </p:cNvSpPr>
          <p:nvPr/>
        </p:nvSpPr>
        <p:spPr bwMode="auto">
          <a:xfrm rot="16200000" flipH="1">
            <a:off x="1676400" y="5791200"/>
            <a:ext cx="457200" cy="457200"/>
          </a:xfrm>
          <a:prstGeom prst="triangle">
            <a:avLst>
              <a:gd name="adj" fmla="val 50000"/>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36" name="Oval 16"/>
          <p:cNvSpPr>
            <a:spLocks noChangeArrowheads="1"/>
          </p:cNvSpPr>
          <p:nvPr/>
        </p:nvSpPr>
        <p:spPr bwMode="auto">
          <a:xfrm>
            <a:off x="1600200" y="5943600"/>
            <a:ext cx="152400" cy="152400"/>
          </a:xfrm>
          <a:prstGeom prst="ellipse">
            <a:avLst/>
          </a:prstGeom>
          <a:solidFill>
            <a:srgbClr val="FFFFFF"/>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37" name="Text Box 17"/>
          <p:cNvSpPr txBox="1">
            <a:spLocks noChangeArrowheads="1"/>
          </p:cNvSpPr>
          <p:nvPr/>
        </p:nvSpPr>
        <p:spPr bwMode="auto">
          <a:xfrm>
            <a:off x="1374775" y="5257800"/>
            <a:ext cx="7588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/F15</a:t>
            </a:r>
          </a:p>
        </p:txBody>
      </p:sp>
      <p:sp>
        <p:nvSpPr>
          <p:cNvPr id="184338" name="Line 18"/>
          <p:cNvSpPr>
            <a:spLocks noChangeShapeType="1"/>
          </p:cNvSpPr>
          <p:nvPr/>
        </p:nvSpPr>
        <p:spPr bwMode="auto">
          <a:xfrm flipH="1">
            <a:off x="2971800" y="5715000"/>
            <a:ext cx="1066800" cy="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39" name="Line 19"/>
          <p:cNvSpPr>
            <a:spLocks noChangeShapeType="1"/>
          </p:cNvSpPr>
          <p:nvPr/>
        </p:nvSpPr>
        <p:spPr bwMode="auto">
          <a:xfrm flipH="1">
            <a:off x="5715000" y="5715000"/>
            <a:ext cx="1066800" cy="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40" name="Line 20"/>
          <p:cNvSpPr>
            <a:spLocks noChangeShapeType="1"/>
          </p:cNvSpPr>
          <p:nvPr/>
        </p:nvSpPr>
        <p:spPr bwMode="auto">
          <a:xfrm flipH="1">
            <a:off x="5715000" y="3733800"/>
            <a:ext cx="1066800" cy="0"/>
          </a:xfrm>
          <a:prstGeom prst="line">
            <a:avLst/>
          </a:prstGeom>
          <a:noFill/>
          <a:ln w="38100">
            <a:solidFill>
              <a:srgbClr val="FF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41" name="Line 21"/>
          <p:cNvSpPr>
            <a:spLocks noChangeShapeType="1"/>
          </p:cNvSpPr>
          <p:nvPr/>
        </p:nvSpPr>
        <p:spPr bwMode="auto">
          <a:xfrm flipH="1">
            <a:off x="2819400" y="3733800"/>
            <a:ext cx="1066800" cy="0"/>
          </a:xfrm>
          <a:prstGeom prst="line">
            <a:avLst/>
          </a:prstGeom>
          <a:noFill/>
          <a:ln w="38100">
            <a:solidFill>
              <a:srgbClr val="FF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42" name="Text Box 22"/>
          <p:cNvSpPr txBox="1">
            <a:spLocks noChangeArrowheads="1"/>
          </p:cNvSpPr>
          <p:nvPr/>
        </p:nvSpPr>
        <p:spPr bwMode="auto">
          <a:xfrm>
            <a:off x="285750" y="3962400"/>
            <a:ext cx="5730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Q0</a:t>
            </a:r>
          </a:p>
        </p:txBody>
      </p:sp>
      <p:sp>
        <p:nvSpPr>
          <p:cNvPr id="184343" name="Line 23"/>
          <p:cNvSpPr>
            <a:spLocks noChangeShapeType="1"/>
          </p:cNvSpPr>
          <p:nvPr/>
        </p:nvSpPr>
        <p:spPr bwMode="auto">
          <a:xfrm flipH="1">
            <a:off x="2133600" y="60198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4344" name="Text Box 24"/>
          <p:cNvSpPr txBox="1">
            <a:spLocks noChangeArrowheads="1"/>
          </p:cNvSpPr>
          <p:nvPr/>
        </p:nvSpPr>
        <p:spPr bwMode="auto">
          <a:xfrm>
            <a:off x="1905000" y="3048000"/>
            <a:ext cx="557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Cy</a:t>
            </a:r>
          </a:p>
        </p:txBody>
      </p:sp>
      <p:sp>
        <p:nvSpPr>
          <p:cNvPr id="184345" name="Freeform 25"/>
          <p:cNvSpPr>
            <a:spLocks/>
          </p:cNvSpPr>
          <p:nvPr/>
        </p:nvSpPr>
        <p:spPr bwMode="auto">
          <a:xfrm>
            <a:off x="1371600" y="5257800"/>
            <a:ext cx="6400800" cy="762000"/>
          </a:xfrm>
          <a:custGeom>
            <a:avLst/>
            <a:gdLst>
              <a:gd name="T0" fmla="*/ 192 w 4032"/>
              <a:gd name="T1" fmla="*/ 480 h 480"/>
              <a:gd name="T2" fmla="*/ 0 w 4032"/>
              <a:gd name="T3" fmla="*/ 480 h 480"/>
              <a:gd name="T4" fmla="*/ 0 w 4032"/>
              <a:gd name="T5" fmla="*/ 0 h 480"/>
              <a:gd name="T6" fmla="*/ 4032 w 4032"/>
              <a:gd name="T7" fmla="*/ 0 h 480"/>
              <a:gd name="T8" fmla="*/ 4032 w 4032"/>
              <a:gd name="T9" fmla="*/ 432 h 480"/>
              <a:gd name="T10" fmla="*/ 3744 w 4032"/>
              <a:gd name="T11" fmla="*/ 432 h 480"/>
            </a:gdLst>
            <a:ahLst/>
            <a:cxnLst>
              <a:cxn ang="0">
                <a:pos x="T0" y="T1"/>
              </a:cxn>
              <a:cxn ang="0">
                <a:pos x="T2" y="T3"/>
              </a:cxn>
              <a:cxn ang="0">
                <a:pos x="T4" y="T5"/>
              </a:cxn>
              <a:cxn ang="0">
                <a:pos x="T6" y="T7"/>
              </a:cxn>
              <a:cxn ang="0">
                <a:pos x="T8" y="T9"/>
              </a:cxn>
              <a:cxn ang="0">
                <a:pos x="T10" y="T11"/>
              </a:cxn>
            </a:cxnLst>
            <a:rect l="0" t="0" r="r" b="b"/>
            <a:pathLst>
              <a:path w="4032" h="480">
                <a:moveTo>
                  <a:pt x="192" y="480"/>
                </a:moveTo>
                <a:lnTo>
                  <a:pt x="0" y="480"/>
                </a:lnTo>
                <a:lnTo>
                  <a:pt x="0" y="0"/>
                </a:lnTo>
                <a:lnTo>
                  <a:pt x="4032" y="0"/>
                </a:lnTo>
                <a:lnTo>
                  <a:pt x="4032" y="432"/>
                </a:lnTo>
                <a:lnTo>
                  <a:pt x="3744" y="432"/>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EEA50A9D-2520-FD43-BC04-BE460A0C4D8E}"/>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42</a:t>
            </a:fld>
            <a:endParaRPr lang="en-US" altLang="zh-CN">
              <a:solidFill>
                <a:srgbClr val="000000"/>
              </a:solidFill>
            </a:endParaRPr>
          </a:p>
        </p:txBody>
      </p:sp>
    </p:spTree>
    <p:extLst>
      <p:ext uri="{BB962C8B-B14F-4D97-AF65-F5344CB8AC3E}">
        <p14:creationId xmlns:p14="http://schemas.microsoft.com/office/powerpoint/2010/main" val="1868826260"/>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937" name="Rectangle 2"/>
          <p:cNvSpPr>
            <a:spLocks noGrp="1" noChangeArrowheads="1"/>
          </p:cNvSpPr>
          <p:nvPr>
            <p:ph type="title"/>
          </p:nvPr>
        </p:nvSpPr>
        <p:spPr>
          <a:xfrm>
            <a:off x="685800" y="228600"/>
            <a:ext cx="6781800" cy="685800"/>
          </a:xfrm>
        </p:spPr>
        <p:txBody>
          <a:bodyPr/>
          <a:lstStyle/>
          <a:p>
            <a:pPr eaLnBrk="1" hangingPunct="1"/>
            <a:r>
              <a:rPr lang="zh-CN" altLang="en-US" b="1"/>
              <a:t>状态寄存器的控制</a:t>
            </a:r>
            <a:endParaRPr lang="zh-CN" altLang="en-US"/>
          </a:p>
        </p:txBody>
      </p:sp>
      <p:sp>
        <p:nvSpPr>
          <p:cNvPr id="185347" name="Rectangle 3"/>
          <p:cNvSpPr>
            <a:spLocks noGrp="1" noChangeArrowheads="1"/>
          </p:cNvSpPr>
          <p:nvPr>
            <p:ph type="body" idx="1"/>
          </p:nvPr>
        </p:nvSpPr>
        <p:spPr>
          <a:xfrm>
            <a:off x="76200" y="1143000"/>
            <a:ext cx="8915400" cy="5486400"/>
          </a:xfrm>
        </p:spPr>
        <p:txBody>
          <a:bodyPr/>
          <a:lstStyle/>
          <a:p>
            <a:pPr eaLnBrk="1" hangingPunct="1">
              <a:buFontTx/>
              <a:buChar char=" "/>
            </a:pPr>
            <a:r>
              <a:rPr lang="zh-CN" altLang="en-US" b="1"/>
              <a:t>用</a:t>
            </a:r>
            <a:r>
              <a:rPr lang="en-US" altLang="zh-CN" b="1"/>
              <a:t>3</a:t>
            </a:r>
            <a:r>
              <a:rPr lang="zh-CN" altLang="en-US" b="1"/>
              <a:t>位码控制      有</a:t>
            </a:r>
            <a:r>
              <a:rPr lang="en-US" altLang="zh-CN" b="1"/>
              <a:t>8</a:t>
            </a:r>
            <a:r>
              <a:rPr lang="zh-CN" altLang="en-US" b="1"/>
              <a:t>处来源</a:t>
            </a:r>
          </a:p>
          <a:p>
            <a:pPr eaLnBrk="1" hangingPunct="1">
              <a:buFontTx/>
              <a:buChar char=" "/>
            </a:pPr>
            <a:r>
              <a:rPr lang="en-US" altLang="zh-CN" b="1"/>
              <a:t>SST 2~0             C       Z  V  S</a:t>
            </a:r>
          </a:p>
          <a:p>
            <a:pPr lvl="1" eaLnBrk="1" hangingPunct="1">
              <a:buFontTx/>
              <a:buChar char=" "/>
            </a:pPr>
            <a:r>
              <a:rPr lang="en-US" altLang="zh-CN" b="1"/>
              <a:t>000                 </a:t>
            </a:r>
            <a:r>
              <a:rPr lang="zh-CN" altLang="en-US" b="1"/>
              <a:t>不变    三位不变       </a:t>
            </a:r>
            <a:r>
              <a:rPr lang="en-US" altLang="zh-CN" b="1"/>
              <a:t>(C,Z,V,S)</a:t>
            </a:r>
          </a:p>
          <a:p>
            <a:pPr lvl="1" eaLnBrk="1" hangingPunct="1">
              <a:buFontTx/>
              <a:buChar char=" "/>
            </a:pPr>
            <a:r>
              <a:rPr lang="en-US" altLang="zh-CN" b="1"/>
              <a:t>001                 </a:t>
            </a:r>
            <a:r>
              <a:rPr lang="zh-CN" altLang="en-US" b="1"/>
              <a:t>接受</a:t>
            </a:r>
            <a:r>
              <a:rPr lang="en-US" altLang="zh-CN" b="1"/>
              <a:t>ALU</a:t>
            </a:r>
            <a:r>
              <a:rPr lang="zh-CN" altLang="en-US" b="1"/>
              <a:t>状态输出（</a:t>
            </a:r>
            <a:r>
              <a:rPr lang="en-US" altLang="zh-CN" b="1"/>
              <a:t>Cy,ZR,OV,F15</a:t>
            </a:r>
            <a:r>
              <a:rPr lang="zh-CN" altLang="en-US" b="1"/>
              <a:t>）</a:t>
            </a:r>
          </a:p>
          <a:p>
            <a:pPr lvl="1" eaLnBrk="1" hangingPunct="1">
              <a:buFontTx/>
              <a:buChar char=" "/>
            </a:pPr>
            <a:r>
              <a:rPr lang="en-US" altLang="zh-CN" b="1"/>
              <a:t>010                 </a:t>
            </a:r>
            <a:r>
              <a:rPr lang="zh-CN" altLang="en-US" b="1"/>
              <a:t>接收内部总线输出   </a:t>
            </a:r>
            <a:r>
              <a:rPr lang="en-US" altLang="zh-CN" b="1"/>
              <a:t>(IB7  6  5  4)</a:t>
            </a:r>
          </a:p>
          <a:p>
            <a:pPr lvl="1" eaLnBrk="1" hangingPunct="1">
              <a:buFontTx/>
              <a:buChar char=" "/>
            </a:pPr>
            <a:r>
              <a:rPr lang="en-US" altLang="zh-CN" b="1"/>
              <a:t>011                     0        </a:t>
            </a:r>
            <a:r>
              <a:rPr lang="zh-CN" altLang="en-US" b="1"/>
              <a:t>三位不变</a:t>
            </a:r>
          </a:p>
          <a:p>
            <a:pPr lvl="1" eaLnBrk="1" hangingPunct="1">
              <a:buFontTx/>
              <a:buChar char=" "/>
            </a:pPr>
            <a:r>
              <a:rPr lang="en-US" altLang="zh-CN" b="1"/>
              <a:t>100                     1        </a:t>
            </a:r>
            <a:r>
              <a:rPr lang="zh-CN" altLang="en-US" b="1"/>
              <a:t>三位不变</a:t>
            </a:r>
          </a:p>
          <a:p>
            <a:pPr lvl="1" eaLnBrk="1" hangingPunct="1">
              <a:buFontTx/>
              <a:buChar char=" "/>
            </a:pPr>
            <a:r>
              <a:rPr lang="en-US" altLang="zh-CN" b="1"/>
              <a:t>101                RAM0    </a:t>
            </a:r>
            <a:r>
              <a:rPr lang="zh-CN" altLang="en-US" b="1"/>
              <a:t>三位不变</a:t>
            </a:r>
          </a:p>
          <a:p>
            <a:pPr lvl="1" eaLnBrk="1" hangingPunct="1">
              <a:buFontTx/>
              <a:buChar char=" "/>
            </a:pPr>
            <a:r>
              <a:rPr lang="en-US" altLang="zh-CN" b="1"/>
              <a:t>110                RAM15  </a:t>
            </a:r>
            <a:r>
              <a:rPr lang="zh-CN" altLang="en-US" b="1"/>
              <a:t>三位不变</a:t>
            </a:r>
          </a:p>
          <a:p>
            <a:pPr lvl="1" eaLnBrk="1" hangingPunct="1">
              <a:buFontTx/>
              <a:buChar char=" "/>
            </a:pPr>
            <a:r>
              <a:rPr lang="en-US" altLang="zh-CN" b="1"/>
              <a:t>111                    Q0      </a:t>
            </a:r>
            <a:r>
              <a:rPr lang="zh-CN" altLang="en-US" b="1"/>
              <a:t>三位不变</a:t>
            </a:r>
          </a:p>
        </p:txBody>
      </p:sp>
      <p:sp>
        <p:nvSpPr>
          <p:cNvPr id="2" name="Slide Number Placeholder 1">
            <a:extLst>
              <a:ext uri="{FF2B5EF4-FFF2-40B4-BE49-F238E27FC236}">
                <a16:creationId xmlns:a16="http://schemas.microsoft.com/office/drawing/2014/main" id="{FD8D1819-29EC-BC4E-AEDC-EFEA2B5D0FE8}"/>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43</a:t>
            </a:fld>
            <a:endParaRPr lang="en-US" altLang="zh-CN">
              <a:solidFill>
                <a:srgbClr val="000000"/>
              </a:solidFill>
            </a:endParaRPr>
          </a:p>
        </p:txBody>
      </p:sp>
    </p:spTree>
    <p:extLst>
      <p:ext uri="{BB962C8B-B14F-4D97-AF65-F5344CB8AC3E}">
        <p14:creationId xmlns:p14="http://schemas.microsoft.com/office/powerpoint/2010/main" val="267130798"/>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p:cNvSpPr>
            <a:spLocks noGrp="1" noChangeArrowheads="1"/>
          </p:cNvSpPr>
          <p:nvPr>
            <p:ph type="title"/>
          </p:nvPr>
        </p:nvSpPr>
        <p:spPr>
          <a:xfrm>
            <a:off x="685800" y="152400"/>
            <a:ext cx="7772400" cy="609600"/>
          </a:xfrm>
        </p:spPr>
        <p:txBody>
          <a:bodyPr/>
          <a:lstStyle/>
          <a:p>
            <a:pPr eaLnBrk="1" hangingPunct="1"/>
            <a:r>
              <a:rPr lang="zh-CN" altLang="en-US" b="1"/>
              <a:t>状态寄存器的逻辑表达式</a:t>
            </a:r>
            <a:endParaRPr lang="zh-CN" altLang="en-US"/>
          </a:p>
        </p:txBody>
      </p:sp>
      <p:sp>
        <p:nvSpPr>
          <p:cNvPr id="40962" name="Rectangle 3"/>
          <p:cNvSpPr>
            <a:spLocks noGrp="1" noChangeArrowheads="1"/>
          </p:cNvSpPr>
          <p:nvPr>
            <p:ph type="body" idx="1"/>
          </p:nvPr>
        </p:nvSpPr>
        <p:spPr>
          <a:xfrm>
            <a:off x="304800" y="1066800"/>
            <a:ext cx="8731250" cy="5638800"/>
          </a:xfrm>
        </p:spPr>
        <p:txBody>
          <a:bodyPr/>
          <a:lstStyle/>
          <a:p>
            <a:pPr eaLnBrk="1" hangingPunct="1">
              <a:lnSpc>
                <a:spcPct val="95000"/>
              </a:lnSpc>
              <a:buFontTx/>
              <a:buNone/>
            </a:pPr>
            <a:r>
              <a:rPr lang="en-US" altLang="zh-CN" sz="2400" b="1">
                <a:solidFill>
                  <a:srgbClr val="FF0000"/>
                </a:solidFill>
              </a:rPr>
              <a:t>C :=</a:t>
            </a:r>
            <a:r>
              <a:rPr lang="en-US" altLang="zh-CN" sz="2400" b="1"/>
              <a:t> /SST2*/SST1*/SST0* C         </a:t>
            </a:r>
            <a:r>
              <a:rPr lang="en-US" altLang="zh-CN" sz="2400" b="1">
                <a:solidFill>
                  <a:srgbClr val="FF0000"/>
                </a:solidFill>
              </a:rPr>
              <a:t>V :=</a:t>
            </a:r>
            <a:r>
              <a:rPr lang="en-US" altLang="zh-CN" sz="2400" b="1"/>
              <a:t> /SST2*/SST1*/SST0* V</a:t>
            </a:r>
          </a:p>
          <a:p>
            <a:pPr eaLnBrk="1" hangingPunct="1">
              <a:lnSpc>
                <a:spcPct val="95000"/>
              </a:lnSpc>
              <a:buFontTx/>
              <a:buNone/>
            </a:pPr>
            <a:r>
              <a:rPr lang="en-US" altLang="zh-CN" sz="2400" b="1"/>
              <a:t>    +  /SST2*/SST1* SST0* Cy           +  /SST2*/SST1* SST0* OV</a:t>
            </a:r>
          </a:p>
          <a:p>
            <a:pPr eaLnBrk="1" hangingPunct="1">
              <a:lnSpc>
                <a:spcPct val="95000"/>
              </a:lnSpc>
              <a:buFontTx/>
              <a:buNone/>
            </a:pPr>
            <a:r>
              <a:rPr lang="en-US" altLang="zh-CN" sz="2400" b="1"/>
              <a:t>    +  /SST2* SST1*/SST0* IB7          +  /SST2* SST1*/SST0* IB5</a:t>
            </a:r>
          </a:p>
          <a:p>
            <a:pPr eaLnBrk="1" hangingPunct="1">
              <a:lnSpc>
                <a:spcPct val="95000"/>
              </a:lnSpc>
              <a:buFontTx/>
              <a:buNone/>
            </a:pPr>
            <a:r>
              <a:rPr lang="en-US" altLang="zh-CN" sz="2400" b="1"/>
              <a:t>    +   SST2*/SST1*/SST0                   +  /SST2* SST1* SST0* V</a:t>
            </a:r>
          </a:p>
          <a:p>
            <a:pPr eaLnBrk="1" hangingPunct="1">
              <a:lnSpc>
                <a:spcPct val="95000"/>
              </a:lnSpc>
              <a:buFontTx/>
              <a:buNone/>
            </a:pPr>
            <a:r>
              <a:rPr lang="en-US" altLang="zh-CN" sz="2400" b="1"/>
              <a:t>    +   SST2*/SST1* SST0* RAM0    +    SST2* V</a:t>
            </a:r>
          </a:p>
          <a:p>
            <a:pPr eaLnBrk="1" hangingPunct="1">
              <a:lnSpc>
                <a:spcPct val="95000"/>
              </a:lnSpc>
              <a:buFontTx/>
              <a:buNone/>
            </a:pPr>
            <a:r>
              <a:rPr lang="en-US" altLang="zh-CN" sz="2400" b="1"/>
              <a:t>    +   SST2* SST1*/SST0* RAM15</a:t>
            </a:r>
          </a:p>
          <a:p>
            <a:pPr eaLnBrk="1" hangingPunct="1">
              <a:lnSpc>
                <a:spcPct val="95000"/>
              </a:lnSpc>
              <a:buFontTx/>
              <a:buNone/>
            </a:pPr>
            <a:r>
              <a:rPr lang="en-US" altLang="zh-CN" sz="2400" b="1"/>
              <a:t>    +   SST2* SST1* SST0* Q0</a:t>
            </a:r>
          </a:p>
          <a:p>
            <a:pPr eaLnBrk="1" hangingPunct="1">
              <a:lnSpc>
                <a:spcPct val="95000"/>
              </a:lnSpc>
              <a:buFontTx/>
              <a:buNone/>
            </a:pPr>
            <a:endParaRPr lang="en-US" altLang="zh-CN" sz="2400" b="1"/>
          </a:p>
          <a:p>
            <a:pPr eaLnBrk="1" hangingPunct="1">
              <a:lnSpc>
                <a:spcPct val="95000"/>
              </a:lnSpc>
              <a:buFontTx/>
              <a:buNone/>
            </a:pPr>
            <a:r>
              <a:rPr lang="en-US" altLang="zh-CN" sz="2400" b="1">
                <a:solidFill>
                  <a:srgbClr val="FF0000"/>
                </a:solidFill>
              </a:rPr>
              <a:t>Z :=</a:t>
            </a:r>
            <a:r>
              <a:rPr lang="en-US" altLang="zh-CN" sz="2400" b="1"/>
              <a:t> /SST2*/SST1*/SST0* Z           </a:t>
            </a:r>
            <a:r>
              <a:rPr lang="en-US" altLang="zh-CN" sz="2400" b="1">
                <a:solidFill>
                  <a:srgbClr val="FF0000"/>
                </a:solidFill>
              </a:rPr>
              <a:t>S :=</a:t>
            </a:r>
            <a:r>
              <a:rPr lang="en-US" altLang="zh-CN" sz="2400" b="1"/>
              <a:t> /SST2*/SST1*/SST0* S </a:t>
            </a:r>
          </a:p>
          <a:p>
            <a:pPr eaLnBrk="1" hangingPunct="1">
              <a:lnSpc>
                <a:spcPct val="95000"/>
              </a:lnSpc>
              <a:buFontTx/>
              <a:buNone/>
            </a:pPr>
            <a:r>
              <a:rPr lang="en-US" altLang="zh-CN" sz="2400" b="1"/>
              <a:t>    +  /SST2*/SST1* SST0* ZR           +  /SST2*/SST1* SST0* F15 </a:t>
            </a:r>
          </a:p>
          <a:p>
            <a:pPr eaLnBrk="1" hangingPunct="1">
              <a:lnSpc>
                <a:spcPct val="95000"/>
              </a:lnSpc>
              <a:buFontTx/>
              <a:buNone/>
            </a:pPr>
            <a:r>
              <a:rPr lang="en-US" altLang="zh-CN" sz="2400" b="1"/>
              <a:t>    +  /SST2* SST1*/SST0* IB6          +  /SST2* SST1*/SST0* IB4 </a:t>
            </a:r>
          </a:p>
          <a:p>
            <a:pPr eaLnBrk="1" hangingPunct="1">
              <a:lnSpc>
                <a:spcPct val="95000"/>
              </a:lnSpc>
              <a:buFontTx/>
              <a:buNone/>
            </a:pPr>
            <a:r>
              <a:rPr lang="en-US" altLang="zh-CN" sz="2400" b="1"/>
              <a:t>    +  /SST2* SST1* SST0* Z              +  /SST2* SST1* SST0*S </a:t>
            </a:r>
          </a:p>
          <a:p>
            <a:pPr eaLnBrk="1" hangingPunct="1">
              <a:lnSpc>
                <a:spcPct val="95000"/>
              </a:lnSpc>
              <a:buFontTx/>
              <a:buNone/>
            </a:pPr>
            <a:r>
              <a:rPr lang="en-US" altLang="zh-CN" sz="2400" b="1"/>
              <a:t>    +   SST2* Z                                      +   SST2*  S</a:t>
            </a:r>
          </a:p>
        </p:txBody>
      </p:sp>
      <p:sp>
        <p:nvSpPr>
          <p:cNvPr id="2" name="Slide Number Placeholder 1">
            <a:extLst>
              <a:ext uri="{FF2B5EF4-FFF2-40B4-BE49-F238E27FC236}">
                <a16:creationId xmlns:a16="http://schemas.microsoft.com/office/drawing/2014/main" id="{E6890677-8FA4-5345-A967-FD2D128A097E}"/>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44</a:t>
            </a:fld>
            <a:endParaRPr lang="en-US" altLang="zh-CN">
              <a:solidFill>
                <a:srgbClr val="000000"/>
              </a:solidFill>
            </a:endParaRPr>
          </a:p>
        </p:txBody>
      </p:sp>
    </p:spTree>
    <p:extLst>
      <p:ext uri="{BB962C8B-B14F-4D97-AF65-F5344CB8AC3E}">
        <p14:creationId xmlns:p14="http://schemas.microsoft.com/office/powerpoint/2010/main" val="1426499756"/>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Text Box 2"/>
          <p:cNvSpPr txBox="1">
            <a:spLocks noChangeArrowheads="1"/>
          </p:cNvSpPr>
          <p:nvPr/>
        </p:nvSpPr>
        <p:spPr bwMode="auto">
          <a:xfrm>
            <a:off x="2605088" y="3429000"/>
            <a:ext cx="1433512" cy="731838"/>
          </a:xfrm>
          <a:prstGeom prst="rect">
            <a:avLst/>
          </a:prstGeom>
          <a:solidFill>
            <a:schemeClr val="bg1"/>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0,1,RAM0</a:t>
            </a:r>
          </a:p>
          <a:p>
            <a:pPr algn="ctr" fontAlgn="base">
              <a:lnSpc>
                <a:spcPct val="60000"/>
              </a:lnSpc>
              <a:spcBef>
                <a:spcPct val="50000"/>
              </a:spcBef>
              <a:spcAft>
                <a:spcPct val="0"/>
              </a:spcAft>
              <a:defRPr/>
            </a:pPr>
            <a:r>
              <a:rPr kumimoji="1" lang="en-US" altLang="zh-CN" sz="2000" b="1">
                <a:solidFill>
                  <a:srgbClr val="000000"/>
                </a:solidFill>
              </a:rPr>
              <a:t>Q0,RAM15</a:t>
            </a:r>
            <a:endParaRPr kumimoji="1" lang="en-US" altLang="zh-CN" sz="2400" b="1">
              <a:solidFill>
                <a:srgbClr val="000000"/>
              </a:solidFill>
            </a:endParaRPr>
          </a:p>
        </p:txBody>
      </p:sp>
      <p:sp>
        <p:nvSpPr>
          <p:cNvPr id="187395" name="Text Box 3"/>
          <p:cNvSpPr txBox="1">
            <a:spLocks noChangeArrowheads="1"/>
          </p:cNvSpPr>
          <p:nvPr/>
        </p:nvSpPr>
        <p:spPr bwMode="auto">
          <a:xfrm>
            <a:off x="3967163" y="1976438"/>
            <a:ext cx="1447800" cy="3233737"/>
          </a:xfrm>
          <a:prstGeom prst="rect">
            <a:avLst/>
          </a:prstGeom>
          <a:solidFill>
            <a:schemeClr val="hlink"/>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en-US" altLang="zh-CN" sz="2400" b="1">
                <a:solidFill>
                  <a:srgbClr val="000000"/>
                </a:solidFill>
              </a:rPr>
              <a:t>  16</a:t>
            </a:r>
            <a:r>
              <a:rPr kumimoji="1" lang="zh-CN" altLang="en-US" sz="2400" b="1">
                <a:solidFill>
                  <a:srgbClr val="000000"/>
                </a:solidFill>
              </a:rPr>
              <a:t>位的  </a:t>
            </a:r>
          </a:p>
          <a:p>
            <a:pPr algn="ctr" fontAlgn="base">
              <a:spcBef>
                <a:spcPct val="50000"/>
              </a:spcBef>
              <a:spcAft>
                <a:spcPct val="0"/>
              </a:spcAft>
              <a:defRPr/>
            </a:pPr>
            <a:endParaRPr kumimoji="1" lang="zh-CN" altLang="en-US" sz="2400" b="1">
              <a:solidFill>
                <a:srgbClr val="000000"/>
              </a:solidFill>
            </a:endParaRPr>
          </a:p>
          <a:p>
            <a:pPr algn="ctr" fontAlgn="base">
              <a:spcBef>
                <a:spcPct val="50000"/>
              </a:spcBef>
              <a:spcAft>
                <a:spcPct val="0"/>
              </a:spcAft>
              <a:defRPr/>
            </a:pPr>
            <a:endParaRPr kumimoji="1" lang="zh-CN" altLang="en-US" sz="2400" b="1">
              <a:solidFill>
                <a:srgbClr val="000000"/>
              </a:solidFill>
            </a:endParaRPr>
          </a:p>
          <a:p>
            <a:pPr algn="ctr" fontAlgn="base">
              <a:spcBef>
                <a:spcPct val="50000"/>
              </a:spcBef>
              <a:spcAft>
                <a:spcPct val="0"/>
              </a:spcAft>
              <a:defRPr/>
            </a:pPr>
            <a:r>
              <a:rPr kumimoji="1" lang="zh-CN" altLang="en-US" sz="2400" b="1">
                <a:solidFill>
                  <a:srgbClr val="000000"/>
                </a:solidFill>
              </a:rPr>
              <a:t>运算器</a:t>
            </a:r>
          </a:p>
          <a:p>
            <a:pPr algn="ctr" fontAlgn="base">
              <a:spcBef>
                <a:spcPct val="50000"/>
              </a:spcBef>
              <a:spcAft>
                <a:spcPct val="0"/>
              </a:spcAft>
              <a:defRPr/>
            </a:pPr>
            <a:endParaRPr kumimoji="1" lang="zh-CN" altLang="en-US" sz="2400" b="1">
              <a:solidFill>
                <a:srgbClr val="000000"/>
              </a:solidFill>
            </a:endParaRPr>
          </a:p>
        </p:txBody>
      </p:sp>
      <p:sp>
        <p:nvSpPr>
          <p:cNvPr id="41987" name="Rectangle 4"/>
          <p:cNvSpPr>
            <a:spLocks noGrp="1" noChangeArrowheads="1"/>
          </p:cNvSpPr>
          <p:nvPr>
            <p:ph type="title"/>
          </p:nvPr>
        </p:nvSpPr>
        <p:spPr>
          <a:xfrm>
            <a:off x="685800" y="228600"/>
            <a:ext cx="7772400" cy="609600"/>
          </a:xfrm>
        </p:spPr>
        <p:txBody>
          <a:bodyPr/>
          <a:lstStyle/>
          <a:p>
            <a:pPr eaLnBrk="1" hangingPunct="1"/>
            <a:r>
              <a:rPr lang="en-US" altLang="zh-CN" sz="3600" b="1"/>
              <a:t>16 </a:t>
            </a:r>
            <a:r>
              <a:rPr lang="zh-CN" altLang="en-US" sz="3600" b="1"/>
              <a:t>位运算器的状态寄存器</a:t>
            </a:r>
            <a:endParaRPr lang="zh-CN" altLang="en-US"/>
          </a:p>
        </p:txBody>
      </p:sp>
      <p:sp>
        <p:nvSpPr>
          <p:cNvPr id="187397" name="Text Box 5"/>
          <p:cNvSpPr txBox="1">
            <a:spLocks noChangeArrowheads="1"/>
          </p:cNvSpPr>
          <p:nvPr/>
        </p:nvSpPr>
        <p:spPr bwMode="auto">
          <a:xfrm>
            <a:off x="1519238" y="1797050"/>
            <a:ext cx="1135062" cy="1981200"/>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nchor="ctr">
            <a:spAutoFit/>
          </a:bodyPr>
          <a:lstStyle/>
          <a:p>
            <a:pPr algn="ctr" fontAlgn="base">
              <a:spcBef>
                <a:spcPct val="50000"/>
              </a:spcBef>
              <a:spcAft>
                <a:spcPct val="0"/>
              </a:spcAft>
              <a:defRPr/>
            </a:pPr>
            <a:r>
              <a:rPr kumimoji="1" lang="en-US" altLang="zh-CN" sz="2400" b="1">
                <a:solidFill>
                  <a:srgbClr val="000000"/>
                </a:solidFill>
              </a:rPr>
              <a:t> </a:t>
            </a:r>
            <a:r>
              <a:rPr kumimoji="1" lang="zh-CN" altLang="en-US" sz="2400" b="1">
                <a:solidFill>
                  <a:srgbClr val="000000"/>
                </a:solidFill>
              </a:rPr>
              <a:t>四位标志位</a:t>
            </a:r>
          </a:p>
          <a:p>
            <a:pPr algn="ctr" fontAlgn="base">
              <a:spcBef>
                <a:spcPct val="50000"/>
              </a:spcBef>
              <a:spcAft>
                <a:spcPct val="0"/>
              </a:spcAft>
              <a:defRPr/>
            </a:pPr>
            <a:r>
              <a:rPr kumimoji="1" lang="en-US" altLang="zh-CN" sz="2400" b="1">
                <a:solidFill>
                  <a:srgbClr val="000000"/>
                </a:solidFill>
              </a:rPr>
              <a:t>GAL1</a:t>
            </a:r>
          </a:p>
        </p:txBody>
      </p:sp>
      <p:sp>
        <p:nvSpPr>
          <p:cNvPr id="187398" name="Text Box 6"/>
          <p:cNvSpPr txBox="1">
            <a:spLocks noGrp="1" noChangeArrowheads="1"/>
          </p:cNvSpPr>
          <p:nvPr>
            <p:ph type="body" idx="1"/>
          </p:nvPr>
        </p:nvSpPr>
        <p:spPr>
          <a:xfrm>
            <a:off x="228600" y="914400"/>
            <a:ext cx="8686800" cy="5715000"/>
          </a:xfrm>
          <a:extLst>
            <a:ext uri="{91240B29-F687-4F45-9708-019B960494DF}">
              <a14:hiddenLine xmlns:a14="http://schemas.microsoft.com/office/drawing/2010/main" w="28575" cap="flat" cmpd="sng">
                <a:solidFill>
                  <a:schemeClr val="tx1"/>
                </a:solidFill>
                <a:prstDash val="solid"/>
                <a:miter lim="800000"/>
                <a:headEnd type="none" w="med" len="med"/>
                <a:tailEnd type="none" w="med" len="me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eaLnBrk="1" hangingPunct="1">
              <a:spcBef>
                <a:spcPct val="50000"/>
              </a:spcBef>
              <a:buFontTx/>
              <a:buChar char=" "/>
              <a:defRPr/>
            </a:pPr>
            <a:r>
              <a:rPr lang="en-US" altLang="zh-CN" sz="2400" b="1"/>
              <a:t>        </a:t>
            </a:r>
            <a:r>
              <a:rPr lang="en-US" altLang="zh-CN" sz="2800" b="1">
                <a:solidFill>
                  <a:srgbClr val="FF0000"/>
                </a:solidFill>
              </a:rPr>
              <a:t>SST</a:t>
            </a:r>
            <a:endParaRPr lang="en-US" altLang="zh-CN" b="1"/>
          </a:p>
        </p:txBody>
      </p:sp>
      <p:sp>
        <p:nvSpPr>
          <p:cNvPr id="187399" name="Line 7"/>
          <p:cNvSpPr>
            <a:spLocks noChangeShapeType="1"/>
          </p:cNvSpPr>
          <p:nvPr/>
        </p:nvSpPr>
        <p:spPr bwMode="auto">
          <a:xfrm flipH="1">
            <a:off x="1143000" y="2101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00" name="Line 8"/>
          <p:cNvSpPr>
            <a:spLocks noChangeShapeType="1"/>
          </p:cNvSpPr>
          <p:nvPr/>
        </p:nvSpPr>
        <p:spPr bwMode="auto">
          <a:xfrm flipH="1">
            <a:off x="1219200" y="248285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01" name="Line 9"/>
          <p:cNvSpPr>
            <a:spLocks noChangeShapeType="1"/>
          </p:cNvSpPr>
          <p:nvPr/>
        </p:nvSpPr>
        <p:spPr bwMode="auto">
          <a:xfrm flipH="1">
            <a:off x="1143000" y="2863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02" name="Line 10"/>
          <p:cNvSpPr>
            <a:spLocks noChangeShapeType="1"/>
          </p:cNvSpPr>
          <p:nvPr/>
        </p:nvSpPr>
        <p:spPr bwMode="auto">
          <a:xfrm flipH="1">
            <a:off x="1143000" y="3244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03" name="Line 11"/>
          <p:cNvSpPr>
            <a:spLocks noChangeShapeType="1"/>
          </p:cNvSpPr>
          <p:nvPr/>
        </p:nvSpPr>
        <p:spPr bwMode="auto">
          <a:xfrm flipH="1">
            <a:off x="2667000" y="21336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04" name="Line 12"/>
          <p:cNvSpPr>
            <a:spLocks noChangeShapeType="1"/>
          </p:cNvSpPr>
          <p:nvPr/>
        </p:nvSpPr>
        <p:spPr bwMode="auto">
          <a:xfrm flipH="1">
            <a:off x="2667000" y="25146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05" name="Line 13"/>
          <p:cNvSpPr>
            <a:spLocks noChangeShapeType="1"/>
          </p:cNvSpPr>
          <p:nvPr/>
        </p:nvSpPr>
        <p:spPr bwMode="auto">
          <a:xfrm flipH="1">
            <a:off x="2667000" y="28194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06" name="Line 14"/>
          <p:cNvSpPr>
            <a:spLocks noChangeShapeType="1"/>
          </p:cNvSpPr>
          <p:nvPr/>
        </p:nvSpPr>
        <p:spPr bwMode="auto">
          <a:xfrm flipH="1">
            <a:off x="2667000" y="32004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07" name="Text Box 15"/>
          <p:cNvSpPr txBox="1">
            <a:spLocks noChangeArrowheads="1"/>
          </p:cNvSpPr>
          <p:nvPr/>
        </p:nvSpPr>
        <p:spPr bwMode="auto">
          <a:xfrm>
            <a:off x="661988" y="1811338"/>
            <a:ext cx="404812" cy="1662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a:t>
            </a:r>
          </a:p>
          <a:p>
            <a:pPr algn="ctr" fontAlgn="base">
              <a:lnSpc>
                <a:spcPct val="60000"/>
              </a:lnSpc>
              <a:spcBef>
                <a:spcPct val="50000"/>
              </a:spcBef>
              <a:spcAft>
                <a:spcPct val="0"/>
              </a:spcAft>
              <a:defRPr/>
            </a:pPr>
            <a:r>
              <a:rPr kumimoji="1" lang="en-US" altLang="zh-CN" sz="2400" b="1">
                <a:solidFill>
                  <a:srgbClr val="000000"/>
                </a:solidFill>
              </a:rPr>
              <a:t>Z</a:t>
            </a:r>
          </a:p>
          <a:p>
            <a:pPr algn="ctr" fontAlgn="base">
              <a:lnSpc>
                <a:spcPct val="60000"/>
              </a:lnSpc>
              <a:spcBef>
                <a:spcPct val="50000"/>
              </a:spcBef>
              <a:spcAft>
                <a:spcPct val="0"/>
              </a:spcAft>
              <a:defRPr/>
            </a:pPr>
            <a:r>
              <a:rPr kumimoji="1" lang="en-US" altLang="zh-CN" sz="2400" b="1">
                <a:solidFill>
                  <a:srgbClr val="000000"/>
                </a:solidFill>
              </a:rPr>
              <a:t>V</a:t>
            </a:r>
          </a:p>
          <a:p>
            <a:pPr algn="ctr" fontAlgn="base">
              <a:lnSpc>
                <a:spcPct val="60000"/>
              </a:lnSpc>
              <a:spcBef>
                <a:spcPct val="50000"/>
              </a:spcBef>
              <a:spcAft>
                <a:spcPct val="0"/>
              </a:spcAft>
              <a:defRPr/>
            </a:pPr>
            <a:r>
              <a:rPr kumimoji="1" lang="en-US" altLang="zh-CN" sz="2400" b="1">
                <a:solidFill>
                  <a:srgbClr val="000000"/>
                </a:solidFill>
              </a:rPr>
              <a:t>S</a:t>
            </a:r>
          </a:p>
        </p:txBody>
      </p:sp>
      <p:sp>
        <p:nvSpPr>
          <p:cNvPr id="187408" name="Freeform 16"/>
          <p:cNvSpPr>
            <a:spLocks/>
          </p:cNvSpPr>
          <p:nvPr/>
        </p:nvSpPr>
        <p:spPr bwMode="auto">
          <a:xfrm>
            <a:off x="2667000" y="1600200"/>
            <a:ext cx="1524000" cy="304800"/>
          </a:xfrm>
          <a:custGeom>
            <a:avLst/>
            <a:gdLst>
              <a:gd name="T0" fmla="*/ 960 w 960"/>
              <a:gd name="T1" fmla="*/ 0 h 192"/>
              <a:gd name="T2" fmla="*/ 288 w 960"/>
              <a:gd name="T3" fmla="*/ 0 h 192"/>
              <a:gd name="T4" fmla="*/ 0 w 960"/>
              <a:gd name="T5" fmla="*/ 192 h 192"/>
            </a:gdLst>
            <a:ahLst/>
            <a:cxnLst>
              <a:cxn ang="0">
                <a:pos x="T0" y="T1"/>
              </a:cxn>
              <a:cxn ang="0">
                <a:pos x="T2" y="T3"/>
              </a:cxn>
              <a:cxn ang="0">
                <a:pos x="T4" y="T5"/>
              </a:cxn>
            </a:cxnLst>
            <a:rect l="0" t="0" r="r" b="b"/>
            <a:pathLst>
              <a:path w="960" h="192">
                <a:moveTo>
                  <a:pt x="960" y="0"/>
                </a:moveTo>
                <a:lnTo>
                  <a:pt x="288" y="0"/>
                </a:lnTo>
                <a:lnTo>
                  <a:pt x="0" y="192"/>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09" name="Text Box 17"/>
          <p:cNvSpPr txBox="1">
            <a:spLocks noChangeArrowheads="1"/>
          </p:cNvSpPr>
          <p:nvPr/>
        </p:nvSpPr>
        <p:spPr bwMode="auto">
          <a:xfrm>
            <a:off x="2978150" y="1676400"/>
            <a:ext cx="695325" cy="15525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Cy</a:t>
            </a:r>
          </a:p>
          <a:p>
            <a:pPr algn="ctr" fontAlgn="base">
              <a:lnSpc>
                <a:spcPct val="50000"/>
              </a:lnSpc>
              <a:spcBef>
                <a:spcPct val="50000"/>
              </a:spcBef>
              <a:spcAft>
                <a:spcPct val="0"/>
              </a:spcAft>
              <a:defRPr/>
            </a:pPr>
            <a:r>
              <a:rPr kumimoji="1" lang="en-US" altLang="zh-CN" sz="2400" b="1">
                <a:solidFill>
                  <a:srgbClr val="000000"/>
                </a:solidFill>
              </a:rPr>
              <a:t>F=0</a:t>
            </a:r>
          </a:p>
          <a:p>
            <a:pPr algn="ctr" fontAlgn="base">
              <a:lnSpc>
                <a:spcPct val="50000"/>
              </a:lnSpc>
              <a:spcBef>
                <a:spcPct val="50000"/>
              </a:spcBef>
              <a:spcAft>
                <a:spcPct val="0"/>
              </a:spcAft>
              <a:defRPr/>
            </a:pPr>
            <a:r>
              <a:rPr kumimoji="1" lang="en-US" altLang="zh-CN" sz="2400" b="1">
                <a:solidFill>
                  <a:srgbClr val="000000"/>
                </a:solidFill>
              </a:rPr>
              <a:t>OV</a:t>
            </a:r>
          </a:p>
          <a:p>
            <a:pPr algn="ctr" fontAlgn="base">
              <a:lnSpc>
                <a:spcPct val="50000"/>
              </a:lnSpc>
              <a:spcBef>
                <a:spcPct val="50000"/>
              </a:spcBef>
              <a:spcAft>
                <a:spcPct val="0"/>
              </a:spcAft>
              <a:defRPr/>
            </a:pPr>
            <a:r>
              <a:rPr kumimoji="1" lang="en-US" altLang="zh-CN" sz="2400" b="1">
                <a:solidFill>
                  <a:srgbClr val="000000"/>
                </a:solidFill>
              </a:rPr>
              <a:t>F15</a:t>
            </a:r>
          </a:p>
        </p:txBody>
      </p:sp>
      <p:sp>
        <p:nvSpPr>
          <p:cNvPr id="187410" name="Text Box 18"/>
          <p:cNvSpPr txBox="1">
            <a:spLocks noChangeArrowheads="1"/>
          </p:cNvSpPr>
          <p:nvPr/>
        </p:nvSpPr>
        <p:spPr bwMode="auto">
          <a:xfrm>
            <a:off x="2366963" y="1143000"/>
            <a:ext cx="2420937"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来自内部总线 </a:t>
            </a:r>
            <a:r>
              <a:rPr kumimoji="1" lang="en-US" altLang="zh-CN" sz="2400" b="1">
                <a:solidFill>
                  <a:srgbClr val="000000"/>
                </a:solidFill>
              </a:rPr>
              <a:t>IB</a:t>
            </a:r>
          </a:p>
        </p:txBody>
      </p:sp>
      <p:sp>
        <p:nvSpPr>
          <p:cNvPr id="187411" name="Line 19"/>
          <p:cNvSpPr>
            <a:spLocks noChangeShapeType="1"/>
          </p:cNvSpPr>
          <p:nvPr/>
        </p:nvSpPr>
        <p:spPr bwMode="auto">
          <a:xfrm>
            <a:off x="2667000" y="45720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12" name="Line 20"/>
          <p:cNvSpPr>
            <a:spLocks noChangeShapeType="1"/>
          </p:cNvSpPr>
          <p:nvPr/>
        </p:nvSpPr>
        <p:spPr bwMode="auto">
          <a:xfrm>
            <a:off x="2667000" y="49530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13" name="Line 21"/>
          <p:cNvSpPr>
            <a:spLocks noChangeShapeType="1"/>
          </p:cNvSpPr>
          <p:nvPr/>
        </p:nvSpPr>
        <p:spPr bwMode="auto">
          <a:xfrm flipH="1">
            <a:off x="5410200" y="4495800"/>
            <a:ext cx="990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14" name="Line 22"/>
          <p:cNvSpPr>
            <a:spLocks noChangeShapeType="1"/>
          </p:cNvSpPr>
          <p:nvPr/>
        </p:nvSpPr>
        <p:spPr bwMode="auto">
          <a:xfrm flipH="1">
            <a:off x="5410200" y="4876800"/>
            <a:ext cx="990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15" name="Line 23"/>
          <p:cNvSpPr>
            <a:spLocks noChangeShapeType="1"/>
          </p:cNvSpPr>
          <p:nvPr/>
        </p:nvSpPr>
        <p:spPr bwMode="auto">
          <a:xfrm flipH="1">
            <a:off x="5410200" y="2362200"/>
            <a:ext cx="914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16" name="Line 24"/>
          <p:cNvSpPr>
            <a:spLocks noChangeShapeType="1"/>
          </p:cNvSpPr>
          <p:nvPr/>
        </p:nvSpPr>
        <p:spPr bwMode="auto">
          <a:xfrm flipH="1">
            <a:off x="2667000" y="3429000"/>
            <a:ext cx="6858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17" name="Line 25"/>
          <p:cNvSpPr>
            <a:spLocks noChangeShapeType="1"/>
          </p:cNvSpPr>
          <p:nvPr/>
        </p:nvSpPr>
        <p:spPr bwMode="auto">
          <a:xfrm>
            <a:off x="1752600" y="1492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18" name="Line 26"/>
          <p:cNvSpPr>
            <a:spLocks noChangeShapeType="1"/>
          </p:cNvSpPr>
          <p:nvPr/>
        </p:nvSpPr>
        <p:spPr bwMode="auto">
          <a:xfrm>
            <a:off x="2057400" y="1492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19" name="Line 27"/>
          <p:cNvSpPr>
            <a:spLocks noChangeShapeType="1"/>
          </p:cNvSpPr>
          <p:nvPr/>
        </p:nvSpPr>
        <p:spPr bwMode="auto">
          <a:xfrm>
            <a:off x="2362200" y="1492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20" name="Text Box 28"/>
          <p:cNvSpPr txBox="1">
            <a:spLocks noChangeArrowheads="1"/>
          </p:cNvSpPr>
          <p:nvPr/>
        </p:nvSpPr>
        <p:spPr bwMode="auto">
          <a:xfrm>
            <a:off x="2667000" y="4114800"/>
            <a:ext cx="1217613" cy="841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RAM15</a:t>
            </a:r>
          </a:p>
          <a:p>
            <a:pPr algn="ctr" fontAlgn="base">
              <a:lnSpc>
                <a:spcPct val="55000"/>
              </a:lnSpc>
              <a:spcBef>
                <a:spcPct val="50000"/>
              </a:spcBef>
              <a:spcAft>
                <a:spcPct val="0"/>
              </a:spcAft>
              <a:defRPr/>
            </a:pPr>
            <a:r>
              <a:rPr kumimoji="1" lang="en-US" altLang="zh-CN" sz="2400" b="1">
                <a:solidFill>
                  <a:srgbClr val="000000"/>
                </a:solidFill>
              </a:rPr>
              <a:t>Q15</a:t>
            </a:r>
          </a:p>
        </p:txBody>
      </p:sp>
      <p:sp>
        <p:nvSpPr>
          <p:cNvPr id="187421" name="Text Box 29"/>
          <p:cNvSpPr txBox="1">
            <a:spLocks noChangeArrowheads="1"/>
          </p:cNvSpPr>
          <p:nvPr/>
        </p:nvSpPr>
        <p:spPr bwMode="auto">
          <a:xfrm>
            <a:off x="5411788" y="4038600"/>
            <a:ext cx="1065212" cy="841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a:p>
            <a:pPr algn="ctr" fontAlgn="base">
              <a:lnSpc>
                <a:spcPct val="55000"/>
              </a:lnSpc>
              <a:spcBef>
                <a:spcPct val="50000"/>
              </a:spcBef>
              <a:spcAft>
                <a:spcPct val="0"/>
              </a:spcAft>
              <a:defRPr/>
            </a:pPr>
            <a:r>
              <a:rPr kumimoji="1" lang="en-US" altLang="zh-CN" sz="2400" b="1">
                <a:solidFill>
                  <a:srgbClr val="000000"/>
                </a:solidFill>
              </a:rPr>
              <a:t>Q0</a:t>
            </a:r>
          </a:p>
        </p:txBody>
      </p:sp>
      <p:sp>
        <p:nvSpPr>
          <p:cNvPr id="187422" name="AutoShape 30"/>
          <p:cNvSpPr>
            <a:spLocks noChangeArrowheads="1"/>
          </p:cNvSpPr>
          <p:nvPr/>
        </p:nvSpPr>
        <p:spPr bwMode="auto">
          <a:xfrm>
            <a:off x="4572000" y="1676400"/>
            <a:ext cx="228600" cy="304800"/>
          </a:xfrm>
          <a:prstGeom prst="upArrow">
            <a:avLst>
              <a:gd name="adj1" fmla="val 50000"/>
              <a:gd name="adj2" fmla="val 33333"/>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23" name="Text Box 31"/>
          <p:cNvSpPr txBox="1">
            <a:spLocks noChangeArrowheads="1"/>
          </p:cNvSpPr>
          <p:nvPr/>
        </p:nvSpPr>
        <p:spPr bwMode="auto">
          <a:xfrm>
            <a:off x="4748213" y="1409700"/>
            <a:ext cx="102076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Y15~0</a:t>
            </a:r>
          </a:p>
        </p:txBody>
      </p:sp>
      <p:sp>
        <p:nvSpPr>
          <p:cNvPr id="187424" name="AutoShape 32"/>
          <p:cNvSpPr>
            <a:spLocks noChangeArrowheads="1"/>
          </p:cNvSpPr>
          <p:nvPr/>
        </p:nvSpPr>
        <p:spPr bwMode="auto">
          <a:xfrm>
            <a:off x="5029200" y="5181600"/>
            <a:ext cx="228600" cy="381000"/>
          </a:xfrm>
          <a:prstGeom prst="upArrow">
            <a:avLst>
              <a:gd name="adj1" fmla="val 50000"/>
              <a:gd name="adj2" fmla="val 41667"/>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25" name="Text Box 33"/>
          <p:cNvSpPr txBox="1">
            <a:spLocks noChangeArrowheads="1"/>
          </p:cNvSpPr>
          <p:nvPr/>
        </p:nvSpPr>
        <p:spPr bwMode="auto">
          <a:xfrm>
            <a:off x="5227638" y="5410200"/>
            <a:ext cx="102076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D15~0</a:t>
            </a:r>
          </a:p>
        </p:txBody>
      </p:sp>
      <p:sp>
        <p:nvSpPr>
          <p:cNvPr id="187426" name="AutoShape 34"/>
          <p:cNvSpPr>
            <a:spLocks noChangeArrowheads="1"/>
          </p:cNvSpPr>
          <p:nvPr/>
        </p:nvSpPr>
        <p:spPr bwMode="auto">
          <a:xfrm>
            <a:off x="40386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27" name="AutoShape 35"/>
          <p:cNvSpPr>
            <a:spLocks noChangeArrowheads="1"/>
          </p:cNvSpPr>
          <p:nvPr/>
        </p:nvSpPr>
        <p:spPr bwMode="auto">
          <a:xfrm>
            <a:off x="41910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28" name="AutoShape 36"/>
          <p:cNvSpPr>
            <a:spLocks noChangeArrowheads="1"/>
          </p:cNvSpPr>
          <p:nvPr/>
        </p:nvSpPr>
        <p:spPr bwMode="auto">
          <a:xfrm>
            <a:off x="44958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29" name="AutoShape 37"/>
          <p:cNvSpPr>
            <a:spLocks noChangeArrowheads="1"/>
          </p:cNvSpPr>
          <p:nvPr/>
        </p:nvSpPr>
        <p:spPr bwMode="auto">
          <a:xfrm>
            <a:off x="46482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30" name="AutoShape 38"/>
          <p:cNvSpPr>
            <a:spLocks noChangeArrowheads="1"/>
          </p:cNvSpPr>
          <p:nvPr/>
        </p:nvSpPr>
        <p:spPr bwMode="auto">
          <a:xfrm>
            <a:off x="48006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7431" name="Text Box 39"/>
          <p:cNvSpPr txBox="1">
            <a:spLocks noChangeArrowheads="1"/>
          </p:cNvSpPr>
          <p:nvPr/>
        </p:nvSpPr>
        <p:spPr bwMode="auto">
          <a:xfrm>
            <a:off x="3235325" y="5410200"/>
            <a:ext cx="69373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a:t>
            </a:r>
          </a:p>
        </p:txBody>
      </p:sp>
      <p:sp>
        <p:nvSpPr>
          <p:cNvPr id="187432" name="Text Box 40"/>
          <p:cNvSpPr txBox="1">
            <a:spLocks noChangeArrowheads="1"/>
          </p:cNvSpPr>
          <p:nvPr/>
        </p:nvSpPr>
        <p:spPr bwMode="auto">
          <a:xfrm>
            <a:off x="3579813" y="5943600"/>
            <a:ext cx="7112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a:t>
            </a:r>
          </a:p>
        </p:txBody>
      </p:sp>
      <p:sp>
        <p:nvSpPr>
          <p:cNvPr id="187433" name="Text Box 41"/>
          <p:cNvSpPr txBox="1">
            <a:spLocks noChangeArrowheads="1"/>
          </p:cNvSpPr>
          <p:nvPr/>
        </p:nvSpPr>
        <p:spPr bwMode="auto">
          <a:xfrm>
            <a:off x="4343400" y="5943600"/>
            <a:ext cx="8858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I8~I0</a:t>
            </a:r>
          </a:p>
        </p:txBody>
      </p:sp>
      <p:sp>
        <p:nvSpPr>
          <p:cNvPr id="187434" name="Text Box 42"/>
          <p:cNvSpPr txBox="1">
            <a:spLocks noChangeArrowheads="1"/>
          </p:cNvSpPr>
          <p:nvPr/>
        </p:nvSpPr>
        <p:spPr bwMode="auto">
          <a:xfrm>
            <a:off x="6492875" y="1981200"/>
            <a:ext cx="6588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Cin</a:t>
            </a:r>
          </a:p>
        </p:txBody>
      </p:sp>
      <p:sp>
        <p:nvSpPr>
          <p:cNvPr id="2" name="Slide Number Placeholder 1">
            <a:extLst>
              <a:ext uri="{FF2B5EF4-FFF2-40B4-BE49-F238E27FC236}">
                <a16:creationId xmlns:a16="http://schemas.microsoft.com/office/drawing/2014/main" id="{CEA232B4-E040-9D40-9F17-96FE77D6F10F}"/>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45</a:t>
            </a:fld>
            <a:endParaRPr lang="en-US" altLang="zh-CN">
              <a:solidFill>
                <a:srgbClr val="000000"/>
              </a:solidFill>
            </a:endParaRPr>
          </a:p>
        </p:txBody>
      </p:sp>
    </p:spTree>
    <p:extLst>
      <p:ext uri="{BB962C8B-B14F-4D97-AF65-F5344CB8AC3E}">
        <p14:creationId xmlns:p14="http://schemas.microsoft.com/office/powerpoint/2010/main" val="673963984"/>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685800" y="446088"/>
            <a:ext cx="7847013" cy="679450"/>
          </a:xfrm>
        </p:spPr>
        <p:txBody>
          <a:bodyPr/>
          <a:lstStyle/>
          <a:p>
            <a:pPr eaLnBrk="1" hangingPunct="1"/>
            <a:r>
              <a:rPr lang="zh-CN" altLang="en-US" sz="4000" b="1"/>
              <a:t>寄存器移位输入信号</a:t>
            </a:r>
            <a:endParaRPr lang="zh-CN" altLang="en-US" sz="4000"/>
          </a:p>
        </p:txBody>
      </p:sp>
      <p:sp>
        <p:nvSpPr>
          <p:cNvPr id="188419" name="Rectangle 3"/>
          <p:cNvSpPr>
            <a:spLocks noGrp="1" noChangeArrowheads="1"/>
          </p:cNvSpPr>
          <p:nvPr>
            <p:ph type="body" idx="1"/>
          </p:nvPr>
        </p:nvSpPr>
        <p:spPr>
          <a:xfrm>
            <a:off x="228600" y="1498600"/>
            <a:ext cx="8686800" cy="4954588"/>
          </a:xfrm>
        </p:spPr>
        <p:txBody>
          <a:bodyPr/>
          <a:lstStyle/>
          <a:p>
            <a:pPr eaLnBrk="1" hangingPunct="1">
              <a:buFontTx/>
              <a:buChar char=" "/>
            </a:pPr>
            <a:r>
              <a:rPr lang="en-US" altLang="zh-CN"/>
              <a:t> </a:t>
            </a:r>
            <a:r>
              <a:rPr lang="en-US" altLang="zh-CN" b="1"/>
              <a:t>2 </a:t>
            </a:r>
            <a:r>
              <a:rPr lang="zh-CN" altLang="en-US" b="1"/>
              <a:t>位控制码  左移</a:t>
            </a:r>
            <a:r>
              <a:rPr lang="en-US" altLang="zh-CN" b="1"/>
              <a:t>(I7)     </a:t>
            </a:r>
            <a:r>
              <a:rPr lang="zh-CN" altLang="en-US" b="1"/>
              <a:t>右移</a:t>
            </a:r>
            <a:r>
              <a:rPr lang="en-US" altLang="zh-CN" b="1"/>
              <a:t>(/I7)      </a:t>
            </a:r>
            <a:r>
              <a:rPr lang="zh-CN" altLang="en-US" b="1"/>
              <a:t>指令  </a:t>
            </a:r>
          </a:p>
          <a:p>
            <a:pPr eaLnBrk="1" hangingPunct="1">
              <a:buFontTx/>
              <a:buChar char=" "/>
            </a:pPr>
            <a:r>
              <a:rPr lang="zh-CN" altLang="en-US" sz="2800" b="1"/>
              <a:t>        </a:t>
            </a:r>
            <a:r>
              <a:rPr lang="en-US" altLang="zh-CN" sz="2800" b="1"/>
              <a:t>SSH1~0   RAM0  Q0    RAM15  Q15</a:t>
            </a:r>
            <a:endParaRPr lang="en-US" altLang="zh-CN" b="1"/>
          </a:p>
          <a:p>
            <a:pPr lvl="1" eaLnBrk="1" hangingPunct="1">
              <a:buFontTx/>
              <a:buChar char=" "/>
            </a:pPr>
            <a:r>
              <a:rPr lang="en-US" altLang="zh-CN" b="1"/>
              <a:t>      00             0        /          0           /         SHL  SHR</a:t>
            </a:r>
          </a:p>
          <a:p>
            <a:pPr lvl="1" eaLnBrk="1" hangingPunct="1">
              <a:buFontTx/>
              <a:buChar char=" "/>
            </a:pPr>
            <a:r>
              <a:rPr lang="en-US" altLang="zh-CN" b="1"/>
              <a:t>      01             C       /          C           /        RCL  RCR</a:t>
            </a:r>
          </a:p>
          <a:p>
            <a:pPr lvl="1" eaLnBrk="1" hangingPunct="1">
              <a:buFontTx/>
              <a:buChar char=" "/>
            </a:pPr>
            <a:r>
              <a:rPr lang="en-US" altLang="zh-CN" b="1"/>
              <a:t>      10          Q15   /F15     Cy         F0      DIV  MUL</a:t>
            </a:r>
          </a:p>
          <a:p>
            <a:pPr lvl="1" eaLnBrk="1" hangingPunct="1">
              <a:buFontTx/>
              <a:buChar char=" "/>
            </a:pPr>
            <a:endParaRPr lang="en-US" altLang="zh-CN" b="1"/>
          </a:p>
          <a:p>
            <a:pPr lvl="1" eaLnBrk="1" hangingPunct="1">
              <a:buFontTx/>
              <a:buChar char=" "/>
            </a:pPr>
            <a:r>
              <a:rPr lang="zh-CN" altLang="en-US" b="1"/>
              <a:t>实现中，具体移位输入信号是用</a:t>
            </a:r>
            <a:r>
              <a:rPr lang="en-US" altLang="zh-CN" b="1"/>
              <a:t>SSH </a:t>
            </a:r>
            <a:r>
              <a:rPr lang="zh-CN" altLang="en-US" b="1"/>
              <a:t>编码</a:t>
            </a:r>
          </a:p>
          <a:p>
            <a:pPr lvl="1" eaLnBrk="1" hangingPunct="1">
              <a:buFontTx/>
              <a:buChar char=" "/>
            </a:pPr>
            <a:r>
              <a:rPr lang="zh-CN" altLang="en-US" b="1"/>
              <a:t>                和 </a:t>
            </a:r>
            <a:r>
              <a:rPr lang="en-US" altLang="zh-CN" b="1"/>
              <a:t>ALU </a:t>
            </a:r>
            <a:r>
              <a:rPr lang="zh-CN" altLang="en-US" b="1"/>
              <a:t>中的结果处理控制信号 </a:t>
            </a:r>
            <a:r>
              <a:rPr lang="en-US" altLang="zh-CN" b="1"/>
              <a:t>I7</a:t>
            </a:r>
          </a:p>
          <a:p>
            <a:pPr lvl="1" eaLnBrk="1" hangingPunct="1">
              <a:buFontTx/>
              <a:buChar char=" "/>
            </a:pPr>
            <a:r>
              <a:rPr lang="en-US" altLang="zh-CN" b="1"/>
              <a:t>              </a:t>
            </a:r>
            <a:r>
              <a:rPr lang="zh-CN" altLang="en-US" b="1"/>
              <a:t>（移位方向）共同决定的。</a:t>
            </a:r>
            <a:r>
              <a:rPr lang="zh-CN" altLang="en-US"/>
              <a:t>                   </a:t>
            </a:r>
          </a:p>
        </p:txBody>
      </p:sp>
      <p:sp>
        <p:nvSpPr>
          <p:cNvPr id="188420" name="Line 4"/>
          <p:cNvSpPr>
            <a:spLocks noChangeShapeType="1"/>
          </p:cNvSpPr>
          <p:nvPr/>
        </p:nvSpPr>
        <p:spPr bwMode="auto">
          <a:xfrm>
            <a:off x="4724400" y="1574800"/>
            <a:ext cx="0" cy="25146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8421" name="Line 5"/>
          <p:cNvSpPr>
            <a:spLocks noChangeShapeType="1"/>
          </p:cNvSpPr>
          <p:nvPr/>
        </p:nvSpPr>
        <p:spPr bwMode="auto">
          <a:xfrm>
            <a:off x="152400" y="2565400"/>
            <a:ext cx="8763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8422" name="Line 6"/>
          <p:cNvSpPr>
            <a:spLocks noChangeShapeType="1"/>
          </p:cNvSpPr>
          <p:nvPr/>
        </p:nvSpPr>
        <p:spPr bwMode="auto">
          <a:xfrm>
            <a:off x="6934200" y="1574800"/>
            <a:ext cx="0" cy="25146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88423" name="Line 7"/>
          <p:cNvSpPr>
            <a:spLocks noChangeShapeType="1"/>
          </p:cNvSpPr>
          <p:nvPr/>
        </p:nvSpPr>
        <p:spPr bwMode="auto">
          <a:xfrm>
            <a:off x="2771775" y="1574800"/>
            <a:ext cx="0" cy="25146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F61B3152-CE00-C848-BFF2-90642A0DA46D}"/>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46</a:t>
            </a:fld>
            <a:endParaRPr lang="en-US" altLang="zh-CN">
              <a:solidFill>
                <a:srgbClr val="000000"/>
              </a:solidFill>
            </a:endParaRPr>
          </a:p>
        </p:txBody>
      </p:sp>
    </p:spTree>
    <p:extLst>
      <p:ext uri="{BB962C8B-B14F-4D97-AF65-F5344CB8AC3E}">
        <p14:creationId xmlns:p14="http://schemas.microsoft.com/office/powerpoint/2010/main" val="1483924810"/>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p:cNvSpPr>
            <a:spLocks noGrp="1" noChangeArrowheads="1"/>
          </p:cNvSpPr>
          <p:nvPr>
            <p:ph type="title"/>
          </p:nvPr>
        </p:nvSpPr>
        <p:spPr>
          <a:xfrm>
            <a:off x="685800" y="152400"/>
            <a:ext cx="7772400" cy="762000"/>
          </a:xfrm>
        </p:spPr>
        <p:txBody>
          <a:bodyPr/>
          <a:lstStyle/>
          <a:p>
            <a:pPr eaLnBrk="1" hangingPunct="1"/>
            <a:r>
              <a:rPr lang="zh-CN" altLang="en-US" sz="4000" b="1"/>
              <a:t>左右移位输入信号逻辑表达式</a:t>
            </a:r>
            <a:endParaRPr lang="zh-CN" altLang="en-US"/>
          </a:p>
        </p:txBody>
      </p:sp>
      <p:sp>
        <p:nvSpPr>
          <p:cNvPr id="44034" name="Rectangle 3"/>
          <p:cNvSpPr>
            <a:spLocks noGrp="1" noChangeArrowheads="1"/>
          </p:cNvSpPr>
          <p:nvPr>
            <p:ph type="body" idx="1"/>
          </p:nvPr>
        </p:nvSpPr>
        <p:spPr>
          <a:xfrm>
            <a:off x="609600" y="1295400"/>
            <a:ext cx="7848600" cy="5181600"/>
          </a:xfrm>
        </p:spPr>
        <p:txBody>
          <a:bodyPr/>
          <a:lstStyle/>
          <a:p>
            <a:pPr eaLnBrk="1" hangingPunct="1">
              <a:lnSpc>
                <a:spcPct val="85000"/>
              </a:lnSpc>
              <a:buFontTx/>
              <a:buChar char=" "/>
            </a:pPr>
            <a:r>
              <a:rPr lang="en-US" altLang="zh-CN" sz="2800" b="1"/>
              <a:t>RAM15  =  /SSH1* SSH0* C</a:t>
            </a:r>
          </a:p>
          <a:p>
            <a:pPr eaLnBrk="1" hangingPunct="1">
              <a:lnSpc>
                <a:spcPct val="85000"/>
              </a:lnSpc>
              <a:buFontTx/>
              <a:buChar char=" "/>
            </a:pPr>
            <a:r>
              <a:rPr lang="en-US" altLang="zh-CN" sz="2800" b="1"/>
              <a:t>               +   SSH1 */SSH0* Cy</a:t>
            </a:r>
          </a:p>
          <a:p>
            <a:pPr eaLnBrk="1" hangingPunct="1">
              <a:lnSpc>
                <a:spcPct val="85000"/>
              </a:lnSpc>
              <a:buFontTx/>
              <a:buChar char=" "/>
            </a:pPr>
            <a:r>
              <a:rPr lang="en-US" altLang="zh-CN" sz="2800" b="1"/>
              <a:t>Q15         =  SSH1 */SSH0* F0</a:t>
            </a:r>
          </a:p>
          <a:p>
            <a:pPr eaLnBrk="1" hangingPunct="1">
              <a:lnSpc>
                <a:spcPct val="85000"/>
              </a:lnSpc>
              <a:buFontTx/>
              <a:buChar char=" "/>
            </a:pPr>
            <a:r>
              <a:rPr lang="en-US" altLang="zh-CN" sz="2800" b="1"/>
              <a:t>RAM0     = /SSH1* SSH0* C</a:t>
            </a:r>
          </a:p>
          <a:p>
            <a:pPr eaLnBrk="1" hangingPunct="1">
              <a:lnSpc>
                <a:spcPct val="85000"/>
              </a:lnSpc>
              <a:buFontTx/>
              <a:buChar char=" "/>
            </a:pPr>
            <a:r>
              <a:rPr lang="en-US" altLang="zh-CN" sz="2800" b="1"/>
              <a:t>                +  SSH1 */SSH0* Q15</a:t>
            </a:r>
          </a:p>
          <a:p>
            <a:pPr eaLnBrk="1" hangingPunct="1">
              <a:lnSpc>
                <a:spcPct val="85000"/>
              </a:lnSpc>
              <a:buFontTx/>
              <a:buChar char=" "/>
            </a:pPr>
            <a:r>
              <a:rPr lang="en-US" altLang="zh-CN" sz="2800" b="1"/>
              <a:t>Q0           =  SSH1 */SSH0* /F15</a:t>
            </a:r>
          </a:p>
          <a:p>
            <a:pPr eaLnBrk="1" hangingPunct="1">
              <a:lnSpc>
                <a:spcPct val="85000"/>
              </a:lnSpc>
              <a:buFontTx/>
              <a:buChar char=" "/>
            </a:pPr>
            <a:endParaRPr lang="en-US" altLang="zh-CN" sz="2800" b="1"/>
          </a:p>
          <a:p>
            <a:pPr eaLnBrk="1" hangingPunct="1">
              <a:lnSpc>
                <a:spcPct val="85000"/>
              </a:lnSpc>
              <a:buFontTx/>
              <a:buChar char=" "/>
            </a:pPr>
            <a:r>
              <a:rPr lang="en-US" altLang="zh-CN" sz="2800" b="1"/>
              <a:t>RAM15  .OE= /I7</a:t>
            </a:r>
          </a:p>
          <a:p>
            <a:pPr eaLnBrk="1" hangingPunct="1">
              <a:lnSpc>
                <a:spcPct val="85000"/>
              </a:lnSpc>
              <a:buFontTx/>
              <a:buChar char=" "/>
            </a:pPr>
            <a:r>
              <a:rPr lang="en-US" altLang="zh-CN" sz="2800" b="1"/>
              <a:t>Q15        .OE= /I7</a:t>
            </a:r>
          </a:p>
          <a:p>
            <a:pPr eaLnBrk="1" hangingPunct="1">
              <a:lnSpc>
                <a:spcPct val="85000"/>
              </a:lnSpc>
              <a:buFontTx/>
              <a:buChar char=" "/>
            </a:pPr>
            <a:r>
              <a:rPr lang="en-US" altLang="zh-CN" sz="2800" b="1"/>
              <a:t>RAM0    .OE=  I7</a:t>
            </a:r>
          </a:p>
          <a:p>
            <a:pPr eaLnBrk="1" hangingPunct="1">
              <a:lnSpc>
                <a:spcPct val="85000"/>
              </a:lnSpc>
              <a:buFontTx/>
              <a:buChar char=" "/>
            </a:pPr>
            <a:r>
              <a:rPr lang="en-US" altLang="zh-CN" sz="2800" b="1"/>
              <a:t>Q0          .OE=  I7</a:t>
            </a:r>
          </a:p>
        </p:txBody>
      </p:sp>
      <p:sp>
        <p:nvSpPr>
          <p:cNvPr id="2" name="Slide Number Placeholder 1">
            <a:extLst>
              <a:ext uri="{FF2B5EF4-FFF2-40B4-BE49-F238E27FC236}">
                <a16:creationId xmlns:a16="http://schemas.microsoft.com/office/drawing/2014/main" id="{E25A43ED-67DC-EE41-810B-63F37EAA32A9}"/>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47</a:t>
            </a:fld>
            <a:endParaRPr lang="en-US" altLang="zh-CN">
              <a:solidFill>
                <a:srgbClr val="000000"/>
              </a:solidFill>
            </a:endParaRPr>
          </a:p>
        </p:txBody>
      </p:sp>
    </p:spTree>
    <p:extLst>
      <p:ext uri="{BB962C8B-B14F-4D97-AF65-F5344CB8AC3E}">
        <p14:creationId xmlns:p14="http://schemas.microsoft.com/office/powerpoint/2010/main" val="1596689059"/>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Text Box 2"/>
          <p:cNvSpPr txBox="1">
            <a:spLocks noChangeArrowheads="1"/>
          </p:cNvSpPr>
          <p:nvPr/>
        </p:nvSpPr>
        <p:spPr bwMode="auto">
          <a:xfrm>
            <a:off x="3967163" y="1976438"/>
            <a:ext cx="1447800" cy="3233737"/>
          </a:xfrm>
          <a:prstGeom prst="rect">
            <a:avLst/>
          </a:prstGeom>
          <a:solidFill>
            <a:schemeClr val="hlink"/>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en-US" altLang="zh-CN" sz="2400" b="1">
                <a:solidFill>
                  <a:srgbClr val="000000"/>
                </a:solidFill>
              </a:rPr>
              <a:t>  16</a:t>
            </a:r>
            <a:r>
              <a:rPr kumimoji="1" lang="zh-CN" altLang="en-US" sz="2400" b="1">
                <a:solidFill>
                  <a:srgbClr val="000000"/>
                </a:solidFill>
              </a:rPr>
              <a:t>位的  </a:t>
            </a:r>
          </a:p>
          <a:p>
            <a:pPr algn="ctr" fontAlgn="base">
              <a:spcBef>
                <a:spcPct val="50000"/>
              </a:spcBef>
              <a:spcAft>
                <a:spcPct val="0"/>
              </a:spcAft>
              <a:defRPr/>
            </a:pPr>
            <a:endParaRPr kumimoji="1" lang="zh-CN" altLang="en-US" sz="2400" b="1">
              <a:solidFill>
                <a:srgbClr val="000000"/>
              </a:solidFill>
            </a:endParaRPr>
          </a:p>
          <a:p>
            <a:pPr algn="ctr" fontAlgn="base">
              <a:spcBef>
                <a:spcPct val="50000"/>
              </a:spcBef>
              <a:spcAft>
                <a:spcPct val="0"/>
              </a:spcAft>
              <a:defRPr/>
            </a:pPr>
            <a:endParaRPr kumimoji="1" lang="zh-CN" altLang="en-US" sz="2400" b="1">
              <a:solidFill>
                <a:srgbClr val="000000"/>
              </a:solidFill>
            </a:endParaRPr>
          </a:p>
          <a:p>
            <a:pPr algn="ctr" fontAlgn="base">
              <a:spcBef>
                <a:spcPct val="50000"/>
              </a:spcBef>
              <a:spcAft>
                <a:spcPct val="0"/>
              </a:spcAft>
              <a:defRPr/>
            </a:pPr>
            <a:r>
              <a:rPr kumimoji="1" lang="zh-CN" altLang="en-US" sz="2400" b="1">
                <a:solidFill>
                  <a:srgbClr val="000000"/>
                </a:solidFill>
              </a:rPr>
              <a:t>运算器</a:t>
            </a:r>
          </a:p>
          <a:p>
            <a:pPr algn="ctr" fontAlgn="base">
              <a:spcBef>
                <a:spcPct val="50000"/>
              </a:spcBef>
              <a:spcAft>
                <a:spcPct val="0"/>
              </a:spcAft>
              <a:defRPr/>
            </a:pPr>
            <a:endParaRPr kumimoji="1" lang="zh-CN" altLang="en-US" sz="2400" b="1">
              <a:solidFill>
                <a:srgbClr val="000000"/>
              </a:solidFill>
            </a:endParaRPr>
          </a:p>
        </p:txBody>
      </p:sp>
      <p:sp>
        <p:nvSpPr>
          <p:cNvPr id="45058" name="Rectangle 3"/>
          <p:cNvSpPr>
            <a:spLocks noGrp="1" noChangeArrowheads="1"/>
          </p:cNvSpPr>
          <p:nvPr>
            <p:ph type="title"/>
          </p:nvPr>
        </p:nvSpPr>
        <p:spPr>
          <a:xfrm>
            <a:off x="228600" y="228600"/>
            <a:ext cx="8686800" cy="609600"/>
          </a:xfrm>
        </p:spPr>
        <p:txBody>
          <a:bodyPr/>
          <a:lstStyle/>
          <a:p>
            <a:pPr eaLnBrk="1" hangingPunct="1"/>
            <a:r>
              <a:rPr lang="en-US" altLang="zh-CN" sz="3200" b="1"/>
              <a:t>16 </a:t>
            </a:r>
            <a:r>
              <a:rPr lang="zh-CN" altLang="en-US" sz="3200" b="1"/>
              <a:t>位运算器的最高位、最低位移位输入信号</a:t>
            </a:r>
            <a:endParaRPr lang="zh-CN" altLang="en-US"/>
          </a:p>
        </p:txBody>
      </p:sp>
      <p:sp>
        <p:nvSpPr>
          <p:cNvPr id="190468" name="Text Box 4"/>
          <p:cNvSpPr txBox="1">
            <a:spLocks noChangeArrowheads="1"/>
          </p:cNvSpPr>
          <p:nvPr/>
        </p:nvSpPr>
        <p:spPr bwMode="auto">
          <a:xfrm>
            <a:off x="1519238" y="4102100"/>
            <a:ext cx="1135062" cy="19304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spAutoFit/>
          </a:bodyPr>
          <a:lstStyle/>
          <a:p>
            <a:pPr algn="ctr" fontAlgn="base">
              <a:spcBef>
                <a:spcPct val="50000"/>
              </a:spcBef>
              <a:spcAft>
                <a:spcPct val="0"/>
              </a:spcAft>
              <a:defRPr/>
            </a:pPr>
            <a:r>
              <a:rPr kumimoji="1" lang="zh-CN" altLang="en-US" sz="2400" b="1">
                <a:solidFill>
                  <a:srgbClr val="000000"/>
                </a:solidFill>
              </a:rPr>
              <a:t>右移输入信号</a:t>
            </a:r>
          </a:p>
          <a:p>
            <a:pPr algn="ctr" fontAlgn="base">
              <a:spcBef>
                <a:spcPct val="50000"/>
              </a:spcBef>
              <a:spcAft>
                <a:spcPct val="0"/>
              </a:spcAft>
              <a:defRPr/>
            </a:pPr>
            <a:r>
              <a:rPr kumimoji="1" lang="en-US" altLang="zh-CN" sz="2400" b="1">
                <a:solidFill>
                  <a:srgbClr val="000000"/>
                </a:solidFill>
              </a:rPr>
              <a:t>GAL3</a:t>
            </a:r>
          </a:p>
        </p:txBody>
      </p:sp>
      <p:sp>
        <p:nvSpPr>
          <p:cNvPr id="190469" name="Text Box 5"/>
          <p:cNvSpPr txBox="1">
            <a:spLocks noGrp="1" noChangeArrowheads="1"/>
          </p:cNvSpPr>
          <p:nvPr>
            <p:ph type="body" idx="1"/>
          </p:nvPr>
        </p:nvSpPr>
        <p:spPr>
          <a:xfrm>
            <a:off x="228600" y="914400"/>
            <a:ext cx="8686800" cy="5715000"/>
          </a:xfrm>
          <a:extLst>
            <a:ext uri="{91240B29-F687-4F45-9708-019B960494DF}">
              <a14:hiddenLine xmlns:a14="http://schemas.microsoft.com/office/drawing/2010/main" w="28575" cap="flat" cmpd="sng">
                <a:solidFill>
                  <a:schemeClr val="tx1"/>
                </a:solidFill>
                <a:prstDash val="solid"/>
                <a:miter lim="800000"/>
                <a:headEnd type="none" w="med" len="med"/>
                <a:tailEnd type="none" w="med" len="me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eaLnBrk="1" hangingPunct="1">
              <a:spcBef>
                <a:spcPct val="50000"/>
              </a:spcBef>
              <a:buFontTx/>
              <a:buChar char=" "/>
              <a:defRPr/>
            </a:pPr>
            <a:r>
              <a:rPr lang="en-US" altLang="zh-CN" sz="2400" b="1"/>
              <a:t>        </a:t>
            </a:r>
            <a:endParaRPr lang="en-US" altLang="zh-CN" b="1"/>
          </a:p>
        </p:txBody>
      </p:sp>
      <p:sp>
        <p:nvSpPr>
          <p:cNvPr id="190470" name="Text Box 6"/>
          <p:cNvSpPr txBox="1">
            <a:spLocks noChangeArrowheads="1"/>
          </p:cNvSpPr>
          <p:nvPr/>
        </p:nvSpPr>
        <p:spPr bwMode="auto">
          <a:xfrm>
            <a:off x="6396038" y="4057650"/>
            <a:ext cx="1135062" cy="19304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spAutoFit/>
          </a:bodyPr>
          <a:lstStyle/>
          <a:p>
            <a:pPr algn="ctr" fontAlgn="base">
              <a:spcBef>
                <a:spcPct val="50000"/>
              </a:spcBef>
              <a:spcAft>
                <a:spcPct val="0"/>
              </a:spcAft>
              <a:defRPr/>
            </a:pPr>
            <a:r>
              <a:rPr kumimoji="1" lang="zh-CN" altLang="en-US" sz="2400" b="1">
                <a:solidFill>
                  <a:srgbClr val="000000"/>
                </a:solidFill>
              </a:rPr>
              <a:t>左移输入信号</a:t>
            </a:r>
          </a:p>
          <a:p>
            <a:pPr algn="ctr" fontAlgn="base">
              <a:spcBef>
                <a:spcPct val="50000"/>
              </a:spcBef>
              <a:spcAft>
                <a:spcPct val="0"/>
              </a:spcAft>
              <a:defRPr/>
            </a:pPr>
            <a:r>
              <a:rPr kumimoji="1" lang="en-US" altLang="zh-CN" sz="2400" b="1">
                <a:solidFill>
                  <a:srgbClr val="000000"/>
                </a:solidFill>
              </a:rPr>
              <a:t>GAL3</a:t>
            </a:r>
          </a:p>
        </p:txBody>
      </p:sp>
      <p:sp>
        <p:nvSpPr>
          <p:cNvPr id="190471" name="Line 7"/>
          <p:cNvSpPr>
            <a:spLocks noChangeShapeType="1"/>
          </p:cNvSpPr>
          <p:nvPr/>
        </p:nvSpPr>
        <p:spPr bwMode="auto">
          <a:xfrm flipH="1">
            <a:off x="2667000" y="21336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72" name="Line 8"/>
          <p:cNvSpPr>
            <a:spLocks noChangeShapeType="1"/>
          </p:cNvSpPr>
          <p:nvPr/>
        </p:nvSpPr>
        <p:spPr bwMode="auto">
          <a:xfrm flipH="1">
            <a:off x="2667000" y="25146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73" name="Line 9"/>
          <p:cNvSpPr>
            <a:spLocks noChangeShapeType="1"/>
          </p:cNvSpPr>
          <p:nvPr/>
        </p:nvSpPr>
        <p:spPr bwMode="auto">
          <a:xfrm flipH="1">
            <a:off x="2667000" y="28194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74" name="Line 10"/>
          <p:cNvSpPr>
            <a:spLocks noChangeShapeType="1"/>
          </p:cNvSpPr>
          <p:nvPr/>
        </p:nvSpPr>
        <p:spPr bwMode="auto">
          <a:xfrm flipH="1">
            <a:off x="2667000" y="32004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75" name="Text Box 11"/>
          <p:cNvSpPr txBox="1">
            <a:spLocks noChangeArrowheads="1"/>
          </p:cNvSpPr>
          <p:nvPr/>
        </p:nvSpPr>
        <p:spPr bwMode="auto">
          <a:xfrm>
            <a:off x="2895600" y="1676400"/>
            <a:ext cx="862013" cy="15525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Cy</a:t>
            </a:r>
          </a:p>
          <a:p>
            <a:pPr algn="ctr" fontAlgn="base">
              <a:lnSpc>
                <a:spcPct val="50000"/>
              </a:lnSpc>
              <a:spcBef>
                <a:spcPct val="50000"/>
              </a:spcBef>
              <a:spcAft>
                <a:spcPct val="0"/>
              </a:spcAft>
              <a:defRPr/>
            </a:pPr>
            <a:r>
              <a:rPr kumimoji="1" lang="en-US" altLang="zh-CN" sz="2400" b="1">
                <a:solidFill>
                  <a:srgbClr val="000000"/>
                </a:solidFill>
              </a:rPr>
              <a:t>F=0</a:t>
            </a:r>
          </a:p>
          <a:p>
            <a:pPr algn="ctr" fontAlgn="base">
              <a:lnSpc>
                <a:spcPct val="50000"/>
              </a:lnSpc>
              <a:spcBef>
                <a:spcPct val="50000"/>
              </a:spcBef>
              <a:spcAft>
                <a:spcPct val="0"/>
              </a:spcAft>
              <a:defRPr/>
            </a:pPr>
            <a:r>
              <a:rPr kumimoji="1" lang="en-US" altLang="zh-CN" sz="2400" b="1">
                <a:solidFill>
                  <a:srgbClr val="000000"/>
                </a:solidFill>
              </a:rPr>
              <a:t>OVR</a:t>
            </a:r>
          </a:p>
          <a:p>
            <a:pPr algn="ctr" fontAlgn="base">
              <a:lnSpc>
                <a:spcPct val="50000"/>
              </a:lnSpc>
              <a:spcBef>
                <a:spcPct val="50000"/>
              </a:spcBef>
              <a:spcAft>
                <a:spcPct val="0"/>
              </a:spcAft>
              <a:defRPr/>
            </a:pPr>
            <a:r>
              <a:rPr kumimoji="1" lang="en-US" altLang="zh-CN" sz="2400" b="1">
                <a:solidFill>
                  <a:srgbClr val="000000"/>
                </a:solidFill>
              </a:rPr>
              <a:t>F15</a:t>
            </a:r>
          </a:p>
        </p:txBody>
      </p:sp>
      <p:sp>
        <p:nvSpPr>
          <p:cNvPr id="190476" name="Line 12"/>
          <p:cNvSpPr>
            <a:spLocks noChangeShapeType="1"/>
          </p:cNvSpPr>
          <p:nvPr/>
        </p:nvSpPr>
        <p:spPr bwMode="auto">
          <a:xfrm>
            <a:off x="2667000" y="45720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77" name="Line 13"/>
          <p:cNvSpPr>
            <a:spLocks noChangeShapeType="1"/>
          </p:cNvSpPr>
          <p:nvPr/>
        </p:nvSpPr>
        <p:spPr bwMode="auto">
          <a:xfrm>
            <a:off x="2667000" y="49530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78" name="Line 14"/>
          <p:cNvSpPr>
            <a:spLocks noChangeShapeType="1"/>
          </p:cNvSpPr>
          <p:nvPr/>
        </p:nvSpPr>
        <p:spPr bwMode="auto">
          <a:xfrm flipH="1">
            <a:off x="5410200" y="4495800"/>
            <a:ext cx="990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79" name="Line 15"/>
          <p:cNvSpPr>
            <a:spLocks noChangeShapeType="1"/>
          </p:cNvSpPr>
          <p:nvPr/>
        </p:nvSpPr>
        <p:spPr bwMode="auto">
          <a:xfrm flipH="1">
            <a:off x="5410200" y="4876800"/>
            <a:ext cx="990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80" name="Line 16"/>
          <p:cNvSpPr>
            <a:spLocks noChangeShapeType="1"/>
          </p:cNvSpPr>
          <p:nvPr/>
        </p:nvSpPr>
        <p:spPr bwMode="auto">
          <a:xfrm flipH="1">
            <a:off x="5410200" y="2362200"/>
            <a:ext cx="914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81" name="Line 17"/>
          <p:cNvSpPr>
            <a:spLocks noChangeShapeType="1"/>
          </p:cNvSpPr>
          <p:nvPr/>
        </p:nvSpPr>
        <p:spPr bwMode="auto">
          <a:xfrm flipV="1">
            <a:off x="2057400" y="6064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82" name="Line 18"/>
          <p:cNvSpPr>
            <a:spLocks noChangeShapeType="1"/>
          </p:cNvSpPr>
          <p:nvPr/>
        </p:nvSpPr>
        <p:spPr bwMode="auto">
          <a:xfrm flipV="1">
            <a:off x="2362200" y="6064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83" name="Line 19"/>
          <p:cNvSpPr>
            <a:spLocks noChangeShapeType="1"/>
          </p:cNvSpPr>
          <p:nvPr/>
        </p:nvSpPr>
        <p:spPr bwMode="auto">
          <a:xfrm flipV="1">
            <a:off x="6705600" y="6019800"/>
            <a:ext cx="0" cy="381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84" name="Line 20"/>
          <p:cNvSpPr>
            <a:spLocks noChangeShapeType="1"/>
          </p:cNvSpPr>
          <p:nvPr/>
        </p:nvSpPr>
        <p:spPr bwMode="auto">
          <a:xfrm flipV="1">
            <a:off x="7010400" y="6019800"/>
            <a:ext cx="0" cy="381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85" name="Text Box 21"/>
          <p:cNvSpPr txBox="1">
            <a:spLocks noChangeArrowheads="1"/>
          </p:cNvSpPr>
          <p:nvPr/>
        </p:nvSpPr>
        <p:spPr bwMode="auto">
          <a:xfrm>
            <a:off x="2390775" y="6110288"/>
            <a:ext cx="85725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800" b="1">
                <a:solidFill>
                  <a:srgbClr val="FF0000"/>
                </a:solidFill>
              </a:rPr>
              <a:t>SSH</a:t>
            </a:r>
            <a:endParaRPr kumimoji="1" lang="en-US" altLang="zh-CN" sz="2400" b="1">
              <a:solidFill>
                <a:srgbClr val="000000"/>
              </a:solidFill>
            </a:endParaRPr>
          </a:p>
        </p:txBody>
      </p:sp>
      <p:sp>
        <p:nvSpPr>
          <p:cNvPr id="190486" name="Text Box 22"/>
          <p:cNvSpPr txBox="1">
            <a:spLocks noChangeArrowheads="1"/>
          </p:cNvSpPr>
          <p:nvPr/>
        </p:nvSpPr>
        <p:spPr bwMode="auto">
          <a:xfrm>
            <a:off x="5819775" y="6034088"/>
            <a:ext cx="85725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800" b="1">
                <a:solidFill>
                  <a:srgbClr val="FF0000"/>
                </a:solidFill>
              </a:rPr>
              <a:t>SSH</a:t>
            </a:r>
            <a:endParaRPr kumimoji="1" lang="en-US" altLang="zh-CN" sz="2400" b="1">
              <a:solidFill>
                <a:srgbClr val="000000"/>
              </a:solidFill>
            </a:endParaRPr>
          </a:p>
        </p:txBody>
      </p:sp>
      <p:sp>
        <p:nvSpPr>
          <p:cNvPr id="190487" name="Line 23"/>
          <p:cNvSpPr>
            <a:spLocks noChangeShapeType="1"/>
          </p:cNvSpPr>
          <p:nvPr/>
        </p:nvSpPr>
        <p:spPr bwMode="auto">
          <a:xfrm flipV="1">
            <a:off x="1676400" y="6064250"/>
            <a:ext cx="0" cy="304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88" name="Line 24"/>
          <p:cNvSpPr>
            <a:spLocks noChangeShapeType="1"/>
          </p:cNvSpPr>
          <p:nvPr/>
        </p:nvSpPr>
        <p:spPr bwMode="auto">
          <a:xfrm flipV="1">
            <a:off x="7391400" y="60198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89" name="Text Box 25"/>
          <p:cNvSpPr txBox="1">
            <a:spLocks noChangeArrowheads="1"/>
          </p:cNvSpPr>
          <p:nvPr/>
        </p:nvSpPr>
        <p:spPr bwMode="auto">
          <a:xfrm>
            <a:off x="231775" y="6064250"/>
            <a:ext cx="14097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右移控制</a:t>
            </a:r>
          </a:p>
        </p:txBody>
      </p:sp>
      <p:sp>
        <p:nvSpPr>
          <p:cNvPr id="190490" name="Text Box 26"/>
          <p:cNvSpPr txBox="1">
            <a:spLocks noChangeArrowheads="1"/>
          </p:cNvSpPr>
          <p:nvPr/>
        </p:nvSpPr>
        <p:spPr bwMode="auto">
          <a:xfrm>
            <a:off x="7470775" y="6096000"/>
            <a:ext cx="14097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左移控制</a:t>
            </a:r>
          </a:p>
        </p:txBody>
      </p:sp>
      <p:sp>
        <p:nvSpPr>
          <p:cNvPr id="190491" name="Text Box 27"/>
          <p:cNvSpPr txBox="1">
            <a:spLocks noChangeArrowheads="1"/>
          </p:cNvSpPr>
          <p:nvPr/>
        </p:nvSpPr>
        <p:spPr bwMode="auto">
          <a:xfrm>
            <a:off x="2667000" y="4114800"/>
            <a:ext cx="1217613" cy="841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RAM15</a:t>
            </a:r>
          </a:p>
          <a:p>
            <a:pPr algn="ctr" fontAlgn="base">
              <a:lnSpc>
                <a:spcPct val="55000"/>
              </a:lnSpc>
              <a:spcBef>
                <a:spcPct val="50000"/>
              </a:spcBef>
              <a:spcAft>
                <a:spcPct val="0"/>
              </a:spcAft>
              <a:defRPr/>
            </a:pPr>
            <a:r>
              <a:rPr kumimoji="1" lang="en-US" altLang="zh-CN" sz="2400" b="1">
                <a:solidFill>
                  <a:srgbClr val="000000"/>
                </a:solidFill>
              </a:rPr>
              <a:t>Q15</a:t>
            </a:r>
          </a:p>
        </p:txBody>
      </p:sp>
      <p:sp>
        <p:nvSpPr>
          <p:cNvPr id="190492" name="Text Box 28"/>
          <p:cNvSpPr txBox="1">
            <a:spLocks noChangeArrowheads="1"/>
          </p:cNvSpPr>
          <p:nvPr/>
        </p:nvSpPr>
        <p:spPr bwMode="auto">
          <a:xfrm>
            <a:off x="5411788" y="4038600"/>
            <a:ext cx="1065212" cy="841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a:p>
            <a:pPr algn="ctr" fontAlgn="base">
              <a:lnSpc>
                <a:spcPct val="55000"/>
              </a:lnSpc>
              <a:spcBef>
                <a:spcPct val="50000"/>
              </a:spcBef>
              <a:spcAft>
                <a:spcPct val="0"/>
              </a:spcAft>
              <a:defRPr/>
            </a:pPr>
            <a:r>
              <a:rPr kumimoji="1" lang="en-US" altLang="zh-CN" sz="2400" b="1">
                <a:solidFill>
                  <a:srgbClr val="000000"/>
                </a:solidFill>
              </a:rPr>
              <a:t>Q0</a:t>
            </a:r>
          </a:p>
        </p:txBody>
      </p:sp>
      <p:sp>
        <p:nvSpPr>
          <p:cNvPr id="190493" name="Line 29"/>
          <p:cNvSpPr>
            <a:spLocks noChangeShapeType="1"/>
          </p:cNvSpPr>
          <p:nvPr/>
        </p:nvSpPr>
        <p:spPr bwMode="auto">
          <a:xfrm>
            <a:off x="1143000" y="48450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94" name="Line 30"/>
          <p:cNvSpPr>
            <a:spLocks noChangeShapeType="1"/>
          </p:cNvSpPr>
          <p:nvPr/>
        </p:nvSpPr>
        <p:spPr bwMode="auto">
          <a:xfrm>
            <a:off x="1143000" y="44640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95" name="Line 31"/>
          <p:cNvSpPr>
            <a:spLocks noChangeShapeType="1"/>
          </p:cNvSpPr>
          <p:nvPr/>
        </p:nvSpPr>
        <p:spPr bwMode="auto">
          <a:xfrm>
            <a:off x="1143000" y="5149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96" name="Line 32"/>
          <p:cNvSpPr>
            <a:spLocks noChangeShapeType="1"/>
          </p:cNvSpPr>
          <p:nvPr/>
        </p:nvSpPr>
        <p:spPr bwMode="auto">
          <a:xfrm>
            <a:off x="1143000" y="5530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97" name="Line 33"/>
          <p:cNvSpPr>
            <a:spLocks noChangeShapeType="1"/>
          </p:cNvSpPr>
          <p:nvPr/>
        </p:nvSpPr>
        <p:spPr bwMode="auto">
          <a:xfrm flipH="1">
            <a:off x="7543800" y="42672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98" name="Line 34"/>
          <p:cNvSpPr>
            <a:spLocks noChangeShapeType="1"/>
          </p:cNvSpPr>
          <p:nvPr/>
        </p:nvSpPr>
        <p:spPr bwMode="auto">
          <a:xfrm flipH="1">
            <a:off x="7543800" y="46482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499" name="Line 35"/>
          <p:cNvSpPr>
            <a:spLocks noChangeShapeType="1"/>
          </p:cNvSpPr>
          <p:nvPr/>
        </p:nvSpPr>
        <p:spPr bwMode="auto">
          <a:xfrm flipH="1">
            <a:off x="7543800" y="49530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500" name="Line 36"/>
          <p:cNvSpPr>
            <a:spLocks noChangeShapeType="1"/>
          </p:cNvSpPr>
          <p:nvPr/>
        </p:nvSpPr>
        <p:spPr bwMode="auto">
          <a:xfrm flipH="1">
            <a:off x="7543800" y="53340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501" name="Text Box 37"/>
          <p:cNvSpPr txBox="1">
            <a:spLocks noChangeArrowheads="1"/>
          </p:cNvSpPr>
          <p:nvPr/>
        </p:nvSpPr>
        <p:spPr bwMode="auto">
          <a:xfrm>
            <a:off x="7924800" y="4029075"/>
            <a:ext cx="758825" cy="16097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a:p>
            <a:pPr algn="ctr" fontAlgn="base">
              <a:lnSpc>
                <a:spcPct val="55000"/>
              </a:lnSpc>
              <a:spcBef>
                <a:spcPct val="50000"/>
              </a:spcBef>
              <a:spcAft>
                <a:spcPct val="0"/>
              </a:spcAft>
              <a:defRPr/>
            </a:pPr>
            <a:r>
              <a:rPr kumimoji="1" lang="en-US" altLang="zh-CN" sz="2400" b="1">
                <a:solidFill>
                  <a:srgbClr val="000000"/>
                </a:solidFill>
              </a:rPr>
              <a:t>C</a:t>
            </a:r>
          </a:p>
          <a:p>
            <a:pPr algn="ctr" fontAlgn="base">
              <a:lnSpc>
                <a:spcPct val="55000"/>
              </a:lnSpc>
              <a:spcBef>
                <a:spcPct val="50000"/>
              </a:spcBef>
              <a:spcAft>
                <a:spcPct val="0"/>
              </a:spcAft>
              <a:defRPr/>
            </a:pPr>
            <a:r>
              <a:rPr kumimoji="1" lang="en-US" altLang="zh-CN" sz="2400" b="1">
                <a:solidFill>
                  <a:srgbClr val="000000"/>
                </a:solidFill>
              </a:rPr>
              <a:t>Q15</a:t>
            </a:r>
          </a:p>
          <a:p>
            <a:pPr algn="ctr" fontAlgn="base">
              <a:lnSpc>
                <a:spcPct val="55000"/>
              </a:lnSpc>
              <a:spcBef>
                <a:spcPct val="50000"/>
              </a:spcBef>
              <a:spcAft>
                <a:spcPct val="0"/>
              </a:spcAft>
              <a:defRPr/>
            </a:pPr>
            <a:r>
              <a:rPr kumimoji="1" lang="en-US" altLang="zh-CN" sz="2400" b="1">
                <a:solidFill>
                  <a:srgbClr val="000000"/>
                </a:solidFill>
              </a:rPr>
              <a:t>/F15</a:t>
            </a:r>
          </a:p>
        </p:txBody>
      </p:sp>
      <p:sp>
        <p:nvSpPr>
          <p:cNvPr id="190502" name="Text Box 38"/>
          <p:cNvSpPr txBox="1">
            <a:spLocks noChangeArrowheads="1"/>
          </p:cNvSpPr>
          <p:nvPr/>
        </p:nvSpPr>
        <p:spPr bwMode="auto">
          <a:xfrm>
            <a:off x="406400" y="4225925"/>
            <a:ext cx="557213" cy="16097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a:p>
            <a:pPr algn="ctr" fontAlgn="base">
              <a:lnSpc>
                <a:spcPct val="55000"/>
              </a:lnSpc>
              <a:spcBef>
                <a:spcPct val="50000"/>
              </a:spcBef>
              <a:spcAft>
                <a:spcPct val="0"/>
              </a:spcAft>
              <a:defRPr/>
            </a:pPr>
            <a:r>
              <a:rPr kumimoji="1" lang="en-US" altLang="zh-CN" sz="2400" b="1">
                <a:solidFill>
                  <a:srgbClr val="000000"/>
                </a:solidFill>
              </a:rPr>
              <a:t>C</a:t>
            </a:r>
          </a:p>
          <a:p>
            <a:pPr algn="ctr" fontAlgn="base">
              <a:lnSpc>
                <a:spcPct val="55000"/>
              </a:lnSpc>
              <a:spcBef>
                <a:spcPct val="50000"/>
              </a:spcBef>
              <a:spcAft>
                <a:spcPct val="0"/>
              </a:spcAft>
              <a:defRPr/>
            </a:pPr>
            <a:r>
              <a:rPr kumimoji="1" lang="en-US" altLang="zh-CN" sz="2400" b="1">
                <a:solidFill>
                  <a:srgbClr val="000000"/>
                </a:solidFill>
              </a:rPr>
              <a:t>Cy</a:t>
            </a:r>
          </a:p>
          <a:p>
            <a:pPr algn="ctr" fontAlgn="base">
              <a:lnSpc>
                <a:spcPct val="55000"/>
              </a:lnSpc>
              <a:spcBef>
                <a:spcPct val="50000"/>
              </a:spcBef>
              <a:spcAft>
                <a:spcPct val="0"/>
              </a:spcAft>
              <a:defRPr/>
            </a:pPr>
            <a:r>
              <a:rPr kumimoji="1" lang="en-US" altLang="zh-CN" sz="2400" b="1">
                <a:solidFill>
                  <a:srgbClr val="000000"/>
                </a:solidFill>
              </a:rPr>
              <a:t>F0</a:t>
            </a:r>
          </a:p>
        </p:txBody>
      </p:sp>
      <p:sp>
        <p:nvSpPr>
          <p:cNvPr id="190503" name="AutoShape 39"/>
          <p:cNvSpPr>
            <a:spLocks noChangeArrowheads="1"/>
          </p:cNvSpPr>
          <p:nvPr/>
        </p:nvSpPr>
        <p:spPr bwMode="auto">
          <a:xfrm>
            <a:off x="4572000" y="1676400"/>
            <a:ext cx="228600" cy="304800"/>
          </a:xfrm>
          <a:prstGeom prst="upArrow">
            <a:avLst>
              <a:gd name="adj1" fmla="val 50000"/>
              <a:gd name="adj2" fmla="val 33333"/>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504" name="Text Box 40"/>
          <p:cNvSpPr txBox="1">
            <a:spLocks noChangeArrowheads="1"/>
          </p:cNvSpPr>
          <p:nvPr/>
        </p:nvSpPr>
        <p:spPr bwMode="auto">
          <a:xfrm>
            <a:off x="4748213" y="1409700"/>
            <a:ext cx="102076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Y15~0</a:t>
            </a:r>
          </a:p>
        </p:txBody>
      </p:sp>
      <p:sp>
        <p:nvSpPr>
          <p:cNvPr id="190505" name="AutoShape 41"/>
          <p:cNvSpPr>
            <a:spLocks noChangeArrowheads="1"/>
          </p:cNvSpPr>
          <p:nvPr/>
        </p:nvSpPr>
        <p:spPr bwMode="auto">
          <a:xfrm>
            <a:off x="5029200" y="5181600"/>
            <a:ext cx="228600" cy="381000"/>
          </a:xfrm>
          <a:prstGeom prst="upArrow">
            <a:avLst>
              <a:gd name="adj1" fmla="val 50000"/>
              <a:gd name="adj2" fmla="val 41667"/>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506" name="Text Box 42"/>
          <p:cNvSpPr txBox="1">
            <a:spLocks noChangeArrowheads="1"/>
          </p:cNvSpPr>
          <p:nvPr/>
        </p:nvSpPr>
        <p:spPr bwMode="auto">
          <a:xfrm>
            <a:off x="5227638" y="5410200"/>
            <a:ext cx="102076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D15~0</a:t>
            </a:r>
          </a:p>
        </p:txBody>
      </p:sp>
      <p:sp>
        <p:nvSpPr>
          <p:cNvPr id="190507" name="AutoShape 43"/>
          <p:cNvSpPr>
            <a:spLocks noChangeArrowheads="1"/>
          </p:cNvSpPr>
          <p:nvPr/>
        </p:nvSpPr>
        <p:spPr bwMode="auto">
          <a:xfrm>
            <a:off x="40386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508" name="AutoShape 44"/>
          <p:cNvSpPr>
            <a:spLocks noChangeArrowheads="1"/>
          </p:cNvSpPr>
          <p:nvPr/>
        </p:nvSpPr>
        <p:spPr bwMode="auto">
          <a:xfrm>
            <a:off x="41910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509" name="AutoShape 45"/>
          <p:cNvSpPr>
            <a:spLocks noChangeArrowheads="1"/>
          </p:cNvSpPr>
          <p:nvPr/>
        </p:nvSpPr>
        <p:spPr bwMode="auto">
          <a:xfrm>
            <a:off x="44958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510" name="AutoShape 46"/>
          <p:cNvSpPr>
            <a:spLocks noChangeArrowheads="1"/>
          </p:cNvSpPr>
          <p:nvPr/>
        </p:nvSpPr>
        <p:spPr bwMode="auto">
          <a:xfrm>
            <a:off x="46482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511" name="AutoShape 47"/>
          <p:cNvSpPr>
            <a:spLocks noChangeArrowheads="1"/>
          </p:cNvSpPr>
          <p:nvPr/>
        </p:nvSpPr>
        <p:spPr bwMode="auto">
          <a:xfrm>
            <a:off x="48006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0512" name="Text Box 48"/>
          <p:cNvSpPr txBox="1">
            <a:spLocks noChangeArrowheads="1"/>
          </p:cNvSpPr>
          <p:nvPr/>
        </p:nvSpPr>
        <p:spPr bwMode="auto">
          <a:xfrm>
            <a:off x="3235325" y="5410200"/>
            <a:ext cx="69373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a:t>
            </a:r>
          </a:p>
        </p:txBody>
      </p:sp>
      <p:sp>
        <p:nvSpPr>
          <p:cNvPr id="190513" name="Text Box 49"/>
          <p:cNvSpPr txBox="1">
            <a:spLocks noChangeArrowheads="1"/>
          </p:cNvSpPr>
          <p:nvPr/>
        </p:nvSpPr>
        <p:spPr bwMode="auto">
          <a:xfrm>
            <a:off x="3579813" y="5943600"/>
            <a:ext cx="7112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a:t>
            </a:r>
          </a:p>
        </p:txBody>
      </p:sp>
      <p:sp>
        <p:nvSpPr>
          <p:cNvPr id="190514" name="Text Box 50"/>
          <p:cNvSpPr txBox="1">
            <a:spLocks noChangeArrowheads="1"/>
          </p:cNvSpPr>
          <p:nvPr/>
        </p:nvSpPr>
        <p:spPr bwMode="auto">
          <a:xfrm>
            <a:off x="4343400" y="5943600"/>
            <a:ext cx="8858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I8~I0</a:t>
            </a:r>
          </a:p>
        </p:txBody>
      </p:sp>
      <p:sp>
        <p:nvSpPr>
          <p:cNvPr id="190515" name="Text Box 51"/>
          <p:cNvSpPr txBox="1">
            <a:spLocks noChangeArrowheads="1"/>
          </p:cNvSpPr>
          <p:nvPr/>
        </p:nvSpPr>
        <p:spPr bwMode="auto">
          <a:xfrm>
            <a:off x="5997575" y="1905000"/>
            <a:ext cx="6588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Cin</a:t>
            </a:r>
          </a:p>
        </p:txBody>
      </p:sp>
      <p:sp>
        <p:nvSpPr>
          <p:cNvPr id="2" name="Slide Number Placeholder 1">
            <a:extLst>
              <a:ext uri="{FF2B5EF4-FFF2-40B4-BE49-F238E27FC236}">
                <a16:creationId xmlns:a16="http://schemas.microsoft.com/office/drawing/2014/main" id="{0B46954D-7256-1B40-AD1A-5717472F8653}"/>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48</a:t>
            </a:fld>
            <a:endParaRPr lang="en-US" altLang="zh-CN">
              <a:solidFill>
                <a:srgbClr val="000000"/>
              </a:solidFill>
            </a:endParaRPr>
          </a:p>
        </p:txBody>
      </p:sp>
    </p:spTree>
    <p:extLst>
      <p:ext uri="{BB962C8B-B14F-4D97-AF65-F5344CB8AC3E}">
        <p14:creationId xmlns:p14="http://schemas.microsoft.com/office/powerpoint/2010/main" val="597361701"/>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Text Box 2"/>
          <p:cNvSpPr txBox="1">
            <a:spLocks noChangeArrowheads="1"/>
          </p:cNvSpPr>
          <p:nvPr/>
        </p:nvSpPr>
        <p:spPr bwMode="auto">
          <a:xfrm>
            <a:off x="2605088" y="3429000"/>
            <a:ext cx="1433512" cy="731838"/>
          </a:xfrm>
          <a:prstGeom prst="rect">
            <a:avLst/>
          </a:prstGeom>
          <a:solidFill>
            <a:schemeClr val="bg1"/>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000" b="1">
                <a:solidFill>
                  <a:srgbClr val="000000"/>
                </a:solidFill>
              </a:rPr>
              <a:t>0,1,RAM0</a:t>
            </a:r>
          </a:p>
          <a:p>
            <a:pPr algn="ctr" fontAlgn="base">
              <a:lnSpc>
                <a:spcPct val="60000"/>
              </a:lnSpc>
              <a:spcBef>
                <a:spcPct val="50000"/>
              </a:spcBef>
              <a:spcAft>
                <a:spcPct val="0"/>
              </a:spcAft>
              <a:defRPr/>
            </a:pPr>
            <a:r>
              <a:rPr kumimoji="1" lang="en-US" altLang="zh-CN" sz="2000" b="1">
                <a:solidFill>
                  <a:srgbClr val="000000"/>
                </a:solidFill>
              </a:rPr>
              <a:t>Q0,RAM15</a:t>
            </a:r>
            <a:endParaRPr kumimoji="1" lang="en-US" altLang="zh-CN" sz="2400" b="1">
              <a:solidFill>
                <a:srgbClr val="000000"/>
              </a:solidFill>
            </a:endParaRPr>
          </a:p>
        </p:txBody>
      </p:sp>
      <p:sp>
        <p:nvSpPr>
          <p:cNvPr id="191491" name="Text Box 3"/>
          <p:cNvSpPr txBox="1">
            <a:spLocks noChangeArrowheads="1"/>
          </p:cNvSpPr>
          <p:nvPr/>
        </p:nvSpPr>
        <p:spPr bwMode="auto">
          <a:xfrm>
            <a:off x="3967163" y="1976438"/>
            <a:ext cx="1447800" cy="3233737"/>
          </a:xfrm>
          <a:prstGeom prst="rect">
            <a:avLst/>
          </a:prstGeom>
          <a:solidFill>
            <a:schemeClr val="hlink"/>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endParaRPr kumimoji="1" lang="en-US" altLang="zh-CN" sz="2400" b="1">
              <a:solidFill>
                <a:srgbClr val="000000"/>
              </a:solidFill>
            </a:endParaRPr>
          </a:p>
          <a:p>
            <a:pPr algn="ctr" fontAlgn="base">
              <a:spcBef>
                <a:spcPct val="50000"/>
              </a:spcBef>
              <a:spcAft>
                <a:spcPct val="0"/>
              </a:spcAft>
              <a:defRPr/>
            </a:pPr>
            <a:r>
              <a:rPr kumimoji="1" lang="en-US" altLang="zh-CN" sz="2400" b="1">
                <a:solidFill>
                  <a:srgbClr val="000000"/>
                </a:solidFill>
              </a:rPr>
              <a:t>  16</a:t>
            </a:r>
            <a:r>
              <a:rPr kumimoji="1" lang="zh-CN" altLang="en-US" sz="2400" b="1">
                <a:solidFill>
                  <a:srgbClr val="000000"/>
                </a:solidFill>
              </a:rPr>
              <a:t>位的  </a:t>
            </a:r>
          </a:p>
          <a:p>
            <a:pPr algn="ctr" fontAlgn="base">
              <a:spcBef>
                <a:spcPct val="50000"/>
              </a:spcBef>
              <a:spcAft>
                <a:spcPct val="0"/>
              </a:spcAft>
              <a:defRPr/>
            </a:pPr>
            <a:endParaRPr kumimoji="1" lang="zh-CN" altLang="en-US" sz="2400" b="1">
              <a:solidFill>
                <a:srgbClr val="000000"/>
              </a:solidFill>
            </a:endParaRPr>
          </a:p>
          <a:p>
            <a:pPr algn="ctr" fontAlgn="base">
              <a:spcBef>
                <a:spcPct val="50000"/>
              </a:spcBef>
              <a:spcAft>
                <a:spcPct val="0"/>
              </a:spcAft>
              <a:defRPr/>
            </a:pPr>
            <a:endParaRPr kumimoji="1" lang="zh-CN" altLang="en-US" sz="2400" b="1">
              <a:solidFill>
                <a:srgbClr val="000000"/>
              </a:solidFill>
            </a:endParaRPr>
          </a:p>
          <a:p>
            <a:pPr algn="ctr" fontAlgn="base">
              <a:spcBef>
                <a:spcPct val="50000"/>
              </a:spcBef>
              <a:spcAft>
                <a:spcPct val="0"/>
              </a:spcAft>
              <a:defRPr/>
            </a:pPr>
            <a:r>
              <a:rPr kumimoji="1" lang="zh-CN" altLang="en-US" sz="2400" b="1">
                <a:solidFill>
                  <a:srgbClr val="000000"/>
                </a:solidFill>
              </a:rPr>
              <a:t>运算器</a:t>
            </a:r>
          </a:p>
          <a:p>
            <a:pPr algn="ctr" fontAlgn="base">
              <a:spcBef>
                <a:spcPct val="50000"/>
              </a:spcBef>
              <a:spcAft>
                <a:spcPct val="0"/>
              </a:spcAft>
              <a:defRPr/>
            </a:pPr>
            <a:endParaRPr kumimoji="1" lang="zh-CN" altLang="en-US" sz="2400" b="1">
              <a:solidFill>
                <a:srgbClr val="000000"/>
              </a:solidFill>
            </a:endParaRPr>
          </a:p>
        </p:txBody>
      </p:sp>
      <p:sp>
        <p:nvSpPr>
          <p:cNvPr id="46083" name="Rectangle 4"/>
          <p:cNvSpPr>
            <a:spLocks noGrp="1" noChangeArrowheads="1"/>
          </p:cNvSpPr>
          <p:nvPr>
            <p:ph type="title"/>
          </p:nvPr>
        </p:nvSpPr>
        <p:spPr>
          <a:xfrm>
            <a:off x="685800" y="228600"/>
            <a:ext cx="7772400" cy="609600"/>
          </a:xfrm>
        </p:spPr>
        <p:txBody>
          <a:bodyPr/>
          <a:lstStyle/>
          <a:p>
            <a:pPr eaLnBrk="1" hangingPunct="1"/>
            <a:r>
              <a:rPr lang="en-US" altLang="zh-CN" sz="3600" b="1"/>
              <a:t>16 </a:t>
            </a:r>
            <a:r>
              <a:rPr lang="zh-CN" altLang="en-US" sz="3600" b="1"/>
              <a:t>位运算器的完整组成</a:t>
            </a:r>
            <a:endParaRPr lang="zh-CN" altLang="en-US"/>
          </a:p>
        </p:txBody>
      </p:sp>
      <p:sp>
        <p:nvSpPr>
          <p:cNvPr id="191493" name="Text Box 5"/>
          <p:cNvSpPr txBox="1">
            <a:spLocks noChangeArrowheads="1"/>
          </p:cNvSpPr>
          <p:nvPr/>
        </p:nvSpPr>
        <p:spPr bwMode="auto">
          <a:xfrm>
            <a:off x="1519238" y="1797050"/>
            <a:ext cx="1135062" cy="1981200"/>
          </a:xfrm>
          <a:prstGeom prst="rect">
            <a:avLst/>
          </a:prstGeom>
          <a:solidFill>
            <a:srgbClr val="9FDDF3"/>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nchor="ctr">
            <a:spAutoFit/>
          </a:bodyPr>
          <a:lstStyle/>
          <a:p>
            <a:pPr algn="ctr" fontAlgn="base">
              <a:spcBef>
                <a:spcPct val="50000"/>
              </a:spcBef>
              <a:spcAft>
                <a:spcPct val="0"/>
              </a:spcAft>
              <a:defRPr/>
            </a:pPr>
            <a:r>
              <a:rPr kumimoji="1" lang="en-US" altLang="zh-CN" sz="2400" b="1">
                <a:solidFill>
                  <a:srgbClr val="000000"/>
                </a:solidFill>
              </a:rPr>
              <a:t> </a:t>
            </a:r>
            <a:r>
              <a:rPr kumimoji="1" lang="zh-CN" altLang="en-US" sz="2400" b="1">
                <a:solidFill>
                  <a:srgbClr val="000000"/>
                </a:solidFill>
              </a:rPr>
              <a:t>四位标志位</a:t>
            </a:r>
          </a:p>
          <a:p>
            <a:pPr algn="ctr" fontAlgn="base">
              <a:spcBef>
                <a:spcPct val="50000"/>
              </a:spcBef>
              <a:spcAft>
                <a:spcPct val="0"/>
              </a:spcAft>
              <a:defRPr/>
            </a:pPr>
            <a:r>
              <a:rPr kumimoji="1" lang="en-US" altLang="zh-CN" sz="2400" b="1">
                <a:solidFill>
                  <a:srgbClr val="000000"/>
                </a:solidFill>
              </a:rPr>
              <a:t>GAL1</a:t>
            </a:r>
          </a:p>
        </p:txBody>
      </p:sp>
      <p:sp>
        <p:nvSpPr>
          <p:cNvPr id="191494" name="Text Box 6"/>
          <p:cNvSpPr txBox="1">
            <a:spLocks noChangeArrowheads="1"/>
          </p:cNvSpPr>
          <p:nvPr/>
        </p:nvSpPr>
        <p:spPr bwMode="auto">
          <a:xfrm>
            <a:off x="1519238" y="4102100"/>
            <a:ext cx="1135062" cy="19304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spAutoFit/>
          </a:bodyPr>
          <a:lstStyle/>
          <a:p>
            <a:pPr algn="ctr" fontAlgn="base">
              <a:spcBef>
                <a:spcPct val="50000"/>
              </a:spcBef>
              <a:spcAft>
                <a:spcPct val="0"/>
              </a:spcAft>
              <a:defRPr/>
            </a:pPr>
            <a:r>
              <a:rPr kumimoji="1" lang="zh-CN" altLang="en-US" sz="2400" b="1">
                <a:solidFill>
                  <a:srgbClr val="000000"/>
                </a:solidFill>
              </a:rPr>
              <a:t>右移输入信号</a:t>
            </a:r>
          </a:p>
          <a:p>
            <a:pPr algn="ctr" fontAlgn="base">
              <a:spcBef>
                <a:spcPct val="50000"/>
              </a:spcBef>
              <a:spcAft>
                <a:spcPct val="0"/>
              </a:spcAft>
              <a:defRPr/>
            </a:pPr>
            <a:r>
              <a:rPr kumimoji="1" lang="en-US" altLang="zh-CN" sz="2400" b="1">
                <a:solidFill>
                  <a:srgbClr val="000000"/>
                </a:solidFill>
              </a:rPr>
              <a:t>GAL3</a:t>
            </a:r>
          </a:p>
        </p:txBody>
      </p:sp>
      <p:sp>
        <p:nvSpPr>
          <p:cNvPr id="191495" name="Text Box 7"/>
          <p:cNvSpPr txBox="1">
            <a:spLocks noGrp="1" noChangeArrowheads="1"/>
          </p:cNvSpPr>
          <p:nvPr>
            <p:ph type="body" idx="1"/>
          </p:nvPr>
        </p:nvSpPr>
        <p:spPr>
          <a:xfrm>
            <a:off x="228600" y="914400"/>
            <a:ext cx="8686800" cy="5715000"/>
          </a:xfrm>
          <a:extLst>
            <a:ext uri="{91240B29-F687-4F45-9708-019B960494DF}">
              <a14:hiddenLine xmlns:a14="http://schemas.microsoft.com/office/drawing/2010/main" w="28575" cap="flat" cmpd="sng">
                <a:solidFill>
                  <a:schemeClr val="tx1"/>
                </a:solidFill>
                <a:prstDash val="solid"/>
                <a:miter lim="800000"/>
                <a:headEnd type="none" w="med" len="med"/>
                <a:tailEnd type="none" w="med" len="me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a:lstStyle/>
          <a:p>
            <a:pPr eaLnBrk="1" hangingPunct="1">
              <a:spcBef>
                <a:spcPct val="50000"/>
              </a:spcBef>
              <a:buFontTx/>
              <a:buChar char=" "/>
              <a:defRPr/>
            </a:pPr>
            <a:r>
              <a:rPr lang="en-US" altLang="zh-CN" sz="2400" b="1"/>
              <a:t>        </a:t>
            </a:r>
            <a:r>
              <a:rPr lang="en-US" altLang="zh-CN" sz="2800" b="1">
                <a:solidFill>
                  <a:srgbClr val="FF0000"/>
                </a:solidFill>
              </a:rPr>
              <a:t>SST</a:t>
            </a:r>
            <a:endParaRPr lang="en-US" altLang="zh-CN" b="1"/>
          </a:p>
        </p:txBody>
      </p:sp>
      <p:sp>
        <p:nvSpPr>
          <p:cNvPr id="191496" name="Text Box 8"/>
          <p:cNvSpPr txBox="1">
            <a:spLocks noChangeArrowheads="1"/>
          </p:cNvSpPr>
          <p:nvPr/>
        </p:nvSpPr>
        <p:spPr bwMode="auto">
          <a:xfrm>
            <a:off x="6396038" y="4057650"/>
            <a:ext cx="1135062" cy="1930400"/>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spAutoFit/>
          </a:bodyPr>
          <a:lstStyle/>
          <a:p>
            <a:pPr algn="ctr" fontAlgn="base">
              <a:spcBef>
                <a:spcPct val="50000"/>
              </a:spcBef>
              <a:spcAft>
                <a:spcPct val="0"/>
              </a:spcAft>
              <a:defRPr/>
            </a:pPr>
            <a:r>
              <a:rPr kumimoji="1" lang="zh-CN" altLang="en-US" sz="2400" b="1">
                <a:solidFill>
                  <a:srgbClr val="000000"/>
                </a:solidFill>
              </a:rPr>
              <a:t>左移输入信号</a:t>
            </a:r>
          </a:p>
          <a:p>
            <a:pPr algn="ctr" fontAlgn="base">
              <a:spcBef>
                <a:spcPct val="50000"/>
              </a:spcBef>
              <a:spcAft>
                <a:spcPct val="0"/>
              </a:spcAft>
              <a:defRPr/>
            </a:pPr>
            <a:r>
              <a:rPr kumimoji="1" lang="en-US" altLang="zh-CN" sz="2400" b="1">
                <a:solidFill>
                  <a:srgbClr val="000000"/>
                </a:solidFill>
              </a:rPr>
              <a:t>GAL3</a:t>
            </a:r>
          </a:p>
        </p:txBody>
      </p:sp>
      <p:sp>
        <p:nvSpPr>
          <p:cNvPr id="191497" name="Text Box 9"/>
          <p:cNvSpPr txBox="1">
            <a:spLocks noChangeArrowheads="1"/>
          </p:cNvSpPr>
          <p:nvPr/>
        </p:nvSpPr>
        <p:spPr bwMode="auto">
          <a:xfrm>
            <a:off x="6365875" y="1776413"/>
            <a:ext cx="1135063" cy="1935162"/>
          </a:xfrm>
          <a:prstGeom prst="rect">
            <a:avLst/>
          </a:prstGeom>
          <a:solidFill>
            <a:srgbClr val="FFCC66"/>
          </a:solidFill>
          <a:ln w="381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spAutoFit/>
          </a:bodyPr>
          <a:lstStyle/>
          <a:p>
            <a:pPr algn="ctr" fontAlgn="base">
              <a:spcBef>
                <a:spcPct val="50000"/>
              </a:spcBef>
              <a:spcAft>
                <a:spcPct val="0"/>
              </a:spcAft>
              <a:defRPr/>
            </a:pPr>
            <a:r>
              <a:rPr kumimoji="1" lang="en-US" altLang="zh-CN" sz="2400" b="1">
                <a:solidFill>
                  <a:srgbClr val="000000"/>
                </a:solidFill>
              </a:rPr>
              <a:t>  </a:t>
            </a:r>
            <a:r>
              <a:rPr kumimoji="1" lang="zh-CN" altLang="en-US" sz="2400" b="1">
                <a:solidFill>
                  <a:srgbClr val="000000"/>
                </a:solidFill>
              </a:rPr>
              <a:t>最低位进位  </a:t>
            </a:r>
          </a:p>
          <a:p>
            <a:pPr algn="ctr" fontAlgn="base">
              <a:spcBef>
                <a:spcPct val="50000"/>
              </a:spcBef>
              <a:spcAft>
                <a:spcPct val="0"/>
              </a:spcAft>
              <a:defRPr/>
            </a:pPr>
            <a:r>
              <a:rPr kumimoji="1" lang="en-US" altLang="zh-CN" sz="2400" b="1">
                <a:solidFill>
                  <a:srgbClr val="000000"/>
                </a:solidFill>
              </a:rPr>
              <a:t>GAL3</a:t>
            </a:r>
          </a:p>
        </p:txBody>
      </p:sp>
      <p:sp>
        <p:nvSpPr>
          <p:cNvPr id="191498" name="Line 10"/>
          <p:cNvSpPr>
            <a:spLocks noChangeShapeType="1"/>
          </p:cNvSpPr>
          <p:nvPr/>
        </p:nvSpPr>
        <p:spPr bwMode="auto">
          <a:xfrm flipH="1">
            <a:off x="1143000" y="2101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499" name="Line 11"/>
          <p:cNvSpPr>
            <a:spLocks noChangeShapeType="1"/>
          </p:cNvSpPr>
          <p:nvPr/>
        </p:nvSpPr>
        <p:spPr bwMode="auto">
          <a:xfrm flipH="1">
            <a:off x="1219200" y="248285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00" name="Line 12"/>
          <p:cNvSpPr>
            <a:spLocks noChangeShapeType="1"/>
          </p:cNvSpPr>
          <p:nvPr/>
        </p:nvSpPr>
        <p:spPr bwMode="auto">
          <a:xfrm flipH="1">
            <a:off x="1143000" y="2863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01" name="Line 13"/>
          <p:cNvSpPr>
            <a:spLocks noChangeShapeType="1"/>
          </p:cNvSpPr>
          <p:nvPr/>
        </p:nvSpPr>
        <p:spPr bwMode="auto">
          <a:xfrm flipH="1">
            <a:off x="1143000" y="3244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02" name="Line 14"/>
          <p:cNvSpPr>
            <a:spLocks noChangeShapeType="1"/>
          </p:cNvSpPr>
          <p:nvPr/>
        </p:nvSpPr>
        <p:spPr bwMode="auto">
          <a:xfrm flipH="1">
            <a:off x="2667000" y="21336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03" name="Line 15"/>
          <p:cNvSpPr>
            <a:spLocks noChangeShapeType="1"/>
          </p:cNvSpPr>
          <p:nvPr/>
        </p:nvSpPr>
        <p:spPr bwMode="auto">
          <a:xfrm flipH="1">
            <a:off x="2667000" y="25146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04" name="Line 16"/>
          <p:cNvSpPr>
            <a:spLocks noChangeShapeType="1"/>
          </p:cNvSpPr>
          <p:nvPr/>
        </p:nvSpPr>
        <p:spPr bwMode="auto">
          <a:xfrm flipH="1">
            <a:off x="2667000" y="28194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05" name="Line 17"/>
          <p:cNvSpPr>
            <a:spLocks noChangeShapeType="1"/>
          </p:cNvSpPr>
          <p:nvPr/>
        </p:nvSpPr>
        <p:spPr bwMode="auto">
          <a:xfrm flipH="1">
            <a:off x="2667000" y="32004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06" name="Text Box 18"/>
          <p:cNvSpPr txBox="1">
            <a:spLocks noChangeArrowheads="1"/>
          </p:cNvSpPr>
          <p:nvPr/>
        </p:nvSpPr>
        <p:spPr bwMode="auto">
          <a:xfrm>
            <a:off x="661988" y="1811338"/>
            <a:ext cx="404812" cy="1662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a:t>
            </a:r>
          </a:p>
          <a:p>
            <a:pPr algn="ctr" fontAlgn="base">
              <a:lnSpc>
                <a:spcPct val="60000"/>
              </a:lnSpc>
              <a:spcBef>
                <a:spcPct val="50000"/>
              </a:spcBef>
              <a:spcAft>
                <a:spcPct val="0"/>
              </a:spcAft>
              <a:defRPr/>
            </a:pPr>
            <a:r>
              <a:rPr kumimoji="1" lang="en-US" altLang="zh-CN" sz="2400" b="1">
                <a:solidFill>
                  <a:srgbClr val="000000"/>
                </a:solidFill>
              </a:rPr>
              <a:t>Z</a:t>
            </a:r>
          </a:p>
          <a:p>
            <a:pPr algn="ctr" fontAlgn="base">
              <a:lnSpc>
                <a:spcPct val="60000"/>
              </a:lnSpc>
              <a:spcBef>
                <a:spcPct val="50000"/>
              </a:spcBef>
              <a:spcAft>
                <a:spcPct val="0"/>
              </a:spcAft>
              <a:defRPr/>
            </a:pPr>
            <a:r>
              <a:rPr kumimoji="1" lang="en-US" altLang="zh-CN" sz="2400" b="1">
                <a:solidFill>
                  <a:srgbClr val="000000"/>
                </a:solidFill>
              </a:rPr>
              <a:t>V</a:t>
            </a:r>
          </a:p>
          <a:p>
            <a:pPr algn="ctr" fontAlgn="base">
              <a:lnSpc>
                <a:spcPct val="60000"/>
              </a:lnSpc>
              <a:spcBef>
                <a:spcPct val="50000"/>
              </a:spcBef>
              <a:spcAft>
                <a:spcPct val="0"/>
              </a:spcAft>
              <a:defRPr/>
            </a:pPr>
            <a:r>
              <a:rPr kumimoji="1" lang="en-US" altLang="zh-CN" sz="2400" b="1">
                <a:solidFill>
                  <a:srgbClr val="000000"/>
                </a:solidFill>
              </a:rPr>
              <a:t>S</a:t>
            </a:r>
          </a:p>
        </p:txBody>
      </p:sp>
      <p:sp>
        <p:nvSpPr>
          <p:cNvPr id="191507" name="Freeform 19"/>
          <p:cNvSpPr>
            <a:spLocks/>
          </p:cNvSpPr>
          <p:nvPr/>
        </p:nvSpPr>
        <p:spPr bwMode="auto">
          <a:xfrm>
            <a:off x="2667000" y="1600200"/>
            <a:ext cx="1524000" cy="304800"/>
          </a:xfrm>
          <a:custGeom>
            <a:avLst/>
            <a:gdLst>
              <a:gd name="T0" fmla="*/ 960 w 960"/>
              <a:gd name="T1" fmla="*/ 0 h 192"/>
              <a:gd name="T2" fmla="*/ 288 w 960"/>
              <a:gd name="T3" fmla="*/ 0 h 192"/>
              <a:gd name="T4" fmla="*/ 0 w 960"/>
              <a:gd name="T5" fmla="*/ 192 h 192"/>
            </a:gdLst>
            <a:ahLst/>
            <a:cxnLst>
              <a:cxn ang="0">
                <a:pos x="T0" y="T1"/>
              </a:cxn>
              <a:cxn ang="0">
                <a:pos x="T2" y="T3"/>
              </a:cxn>
              <a:cxn ang="0">
                <a:pos x="T4" y="T5"/>
              </a:cxn>
            </a:cxnLst>
            <a:rect l="0" t="0" r="r" b="b"/>
            <a:pathLst>
              <a:path w="960" h="192">
                <a:moveTo>
                  <a:pt x="960" y="0"/>
                </a:moveTo>
                <a:lnTo>
                  <a:pt x="288" y="0"/>
                </a:lnTo>
                <a:lnTo>
                  <a:pt x="0" y="192"/>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08" name="Text Box 20"/>
          <p:cNvSpPr txBox="1">
            <a:spLocks noChangeArrowheads="1"/>
          </p:cNvSpPr>
          <p:nvPr/>
        </p:nvSpPr>
        <p:spPr bwMode="auto">
          <a:xfrm>
            <a:off x="2895600" y="1676400"/>
            <a:ext cx="862013" cy="15525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Cy</a:t>
            </a:r>
          </a:p>
          <a:p>
            <a:pPr algn="ctr" fontAlgn="base">
              <a:lnSpc>
                <a:spcPct val="50000"/>
              </a:lnSpc>
              <a:spcBef>
                <a:spcPct val="50000"/>
              </a:spcBef>
              <a:spcAft>
                <a:spcPct val="0"/>
              </a:spcAft>
              <a:defRPr/>
            </a:pPr>
            <a:r>
              <a:rPr kumimoji="1" lang="en-US" altLang="zh-CN" sz="2400" b="1">
                <a:solidFill>
                  <a:srgbClr val="000000"/>
                </a:solidFill>
              </a:rPr>
              <a:t>F=0</a:t>
            </a:r>
          </a:p>
          <a:p>
            <a:pPr algn="ctr" fontAlgn="base">
              <a:lnSpc>
                <a:spcPct val="50000"/>
              </a:lnSpc>
              <a:spcBef>
                <a:spcPct val="50000"/>
              </a:spcBef>
              <a:spcAft>
                <a:spcPct val="0"/>
              </a:spcAft>
              <a:defRPr/>
            </a:pPr>
            <a:r>
              <a:rPr kumimoji="1" lang="en-US" altLang="zh-CN" sz="2400" b="1">
                <a:solidFill>
                  <a:srgbClr val="000000"/>
                </a:solidFill>
              </a:rPr>
              <a:t>OVR</a:t>
            </a:r>
          </a:p>
          <a:p>
            <a:pPr algn="ctr" fontAlgn="base">
              <a:lnSpc>
                <a:spcPct val="50000"/>
              </a:lnSpc>
              <a:spcBef>
                <a:spcPct val="50000"/>
              </a:spcBef>
              <a:spcAft>
                <a:spcPct val="0"/>
              </a:spcAft>
              <a:defRPr/>
            </a:pPr>
            <a:r>
              <a:rPr kumimoji="1" lang="en-US" altLang="zh-CN" sz="2400" b="1">
                <a:solidFill>
                  <a:srgbClr val="000000"/>
                </a:solidFill>
              </a:rPr>
              <a:t>F15</a:t>
            </a:r>
          </a:p>
        </p:txBody>
      </p:sp>
      <p:sp>
        <p:nvSpPr>
          <p:cNvPr id="191509" name="Text Box 21"/>
          <p:cNvSpPr txBox="1">
            <a:spLocks noChangeArrowheads="1"/>
          </p:cNvSpPr>
          <p:nvPr/>
        </p:nvSpPr>
        <p:spPr bwMode="auto">
          <a:xfrm>
            <a:off x="2366963" y="1143000"/>
            <a:ext cx="2420937"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来自内部总线 </a:t>
            </a:r>
            <a:r>
              <a:rPr kumimoji="1" lang="en-US" altLang="zh-CN" sz="2400" b="1">
                <a:solidFill>
                  <a:srgbClr val="000000"/>
                </a:solidFill>
              </a:rPr>
              <a:t>IB</a:t>
            </a:r>
          </a:p>
        </p:txBody>
      </p:sp>
      <p:sp>
        <p:nvSpPr>
          <p:cNvPr id="191510" name="Line 22"/>
          <p:cNvSpPr>
            <a:spLocks noChangeShapeType="1"/>
          </p:cNvSpPr>
          <p:nvPr/>
        </p:nvSpPr>
        <p:spPr bwMode="auto">
          <a:xfrm>
            <a:off x="2667000" y="45720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11" name="Line 23"/>
          <p:cNvSpPr>
            <a:spLocks noChangeShapeType="1"/>
          </p:cNvSpPr>
          <p:nvPr/>
        </p:nvSpPr>
        <p:spPr bwMode="auto">
          <a:xfrm>
            <a:off x="2667000" y="4953000"/>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12" name="Line 24"/>
          <p:cNvSpPr>
            <a:spLocks noChangeShapeType="1"/>
          </p:cNvSpPr>
          <p:nvPr/>
        </p:nvSpPr>
        <p:spPr bwMode="auto">
          <a:xfrm flipH="1">
            <a:off x="5410200" y="4495800"/>
            <a:ext cx="990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13" name="Line 25"/>
          <p:cNvSpPr>
            <a:spLocks noChangeShapeType="1"/>
          </p:cNvSpPr>
          <p:nvPr/>
        </p:nvSpPr>
        <p:spPr bwMode="auto">
          <a:xfrm flipH="1">
            <a:off x="5410200" y="4876800"/>
            <a:ext cx="9906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14" name="Line 26"/>
          <p:cNvSpPr>
            <a:spLocks noChangeShapeType="1"/>
          </p:cNvSpPr>
          <p:nvPr/>
        </p:nvSpPr>
        <p:spPr bwMode="auto">
          <a:xfrm flipH="1">
            <a:off x="5410200" y="2362200"/>
            <a:ext cx="914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15" name="Line 27"/>
          <p:cNvSpPr>
            <a:spLocks noChangeShapeType="1"/>
          </p:cNvSpPr>
          <p:nvPr/>
        </p:nvSpPr>
        <p:spPr bwMode="auto">
          <a:xfrm flipH="1">
            <a:off x="2667000" y="3429000"/>
            <a:ext cx="685800"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16" name="Line 28"/>
          <p:cNvSpPr>
            <a:spLocks noChangeShapeType="1"/>
          </p:cNvSpPr>
          <p:nvPr/>
        </p:nvSpPr>
        <p:spPr bwMode="auto">
          <a:xfrm>
            <a:off x="6931025" y="1371600"/>
            <a:ext cx="0" cy="381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17" name="Line 29"/>
          <p:cNvSpPr>
            <a:spLocks noChangeShapeType="1"/>
          </p:cNvSpPr>
          <p:nvPr/>
        </p:nvSpPr>
        <p:spPr bwMode="auto">
          <a:xfrm>
            <a:off x="7235825" y="1371600"/>
            <a:ext cx="0" cy="381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18" name="Line 30"/>
          <p:cNvSpPr>
            <a:spLocks noChangeShapeType="1"/>
          </p:cNvSpPr>
          <p:nvPr/>
        </p:nvSpPr>
        <p:spPr bwMode="auto">
          <a:xfrm flipV="1">
            <a:off x="2057400" y="6064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19" name="Line 31"/>
          <p:cNvSpPr>
            <a:spLocks noChangeShapeType="1"/>
          </p:cNvSpPr>
          <p:nvPr/>
        </p:nvSpPr>
        <p:spPr bwMode="auto">
          <a:xfrm flipV="1">
            <a:off x="2362200" y="6064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20" name="Line 32"/>
          <p:cNvSpPr>
            <a:spLocks noChangeShapeType="1"/>
          </p:cNvSpPr>
          <p:nvPr/>
        </p:nvSpPr>
        <p:spPr bwMode="auto">
          <a:xfrm flipV="1">
            <a:off x="6705600" y="6019800"/>
            <a:ext cx="0" cy="381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21" name="Line 33"/>
          <p:cNvSpPr>
            <a:spLocks noChangeShapeType="1"/>
          </p:cNvSpPr>
          <p:nvPr/>
        </p:nvSpPr>
        <p:spPr bwMode="auto">
          <a:xfrm flipV="1">
            <a:off x="7010400" y="6019800"/>
            <a:ext cx="0" cy="381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22" name="Text Box 34"/>
          <p:cNvSpPr txBox="1">
            <a:spLocks noChangeArrowheads="1"/>
          </p:cNvSpPr>
          <p:nvPr/>
        </p:nvSpPr>
        <p:spPr bwMode="auto">
          <a:xfrm>
            <a:off x="2390775" y="6110288"/>
            <a:ext cx="85725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800" b="1">
                <a:solidFill>
                  <a:srgbClr val="FF0000"/>
                </a:solidFill>
              </a:rPr>
              <a:t>SSH</a:t>
            </a:r>
            <a:endParaRPr kumimoji="1" lang="en-US" altLang="zh-CN" sz="2400" b="1">
              <a:solidFill>
                <a:srgbClr val="000000"/>
              </a:solidFill>
            </a:endParaRPr>
          </a:p>
        </p:txBody>
      </p:sp>
      <p:sp>
        <p:nvSpPr>
          <p:cNvPr id="191523" name="Text Box 35"/>
          <p:cNvSpPr txBox="1">
            <a:spLocks noChangeArrowheads="1"/>
          </p:cNvSpPr>
          <p:nvPr/>
        </p:nvSpPr>
        <p:spPr bwMode="auto">
          <a:xfrm>
            <a:off x="5819775" y="6034088"/>
            <a:ext cx="857250"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800" b="1">
                <a:solidFill>
                  <a:srgbClr val="FF0000"/>
                </a:solidFill>
              </a:rPr>
              <a:t>SSH</a:t>
            </a:r>
            <a:endParaRPr kumimoji="1" lang="en-US" altLang="zh-CN" sz="2400" b="1">
              <a:solidFill>
                <a:srgbClr val="000000"/>
              </a:solidFill>
            </a:endParaRPr>
          </a:p>
        </p:txBody>
      </p:sp>
      <p:sp>
        <p:nvSpPr>
          <p:cNvPr id="191524" name="Text Box 36"/>
          <p:cNvSpPr txBox="1">
            <a:spLocks noChangeArrowheads="1"/>
          </p:cNvSpPr>
          <p:nvPr/>
        </p:nvSpPr>
        <p:spPr bwMode="auto">
          <a:xfrm>
            <a:off x="6962775" y="836613"/>
            <a:ext cx="777875" cy="519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800" b="1">
                <a:solidFill>
                  <a:srgbClr val="FF0000"/>
                </a:solidFill>
              </a:rPr>
              <a:t>SCI</a:t>
            </a:r>
            <a:endParaRPr kumimoji="1" lang="en-US" altLang="zh-CN" sz="2400" b="1">
              <a:solidFill>
                <a:srgbClr val="000000"/>
              </a:solidFill>
            </a:endParaRPr>
          </a:p>
        </p:txBody>
      </p:sp>
      <p:sp>
        <p:nvSpPr>
          <p:cNvPr id="191525" name="Line 37"/>
          <p:cNvSpPr>
            <a:spLocks noChangeShapeType="1"/>
          </p:cNvSpPr>
          <p:nvPr/>
        </p:nvSpPr>
        <p:spPr bwMode="auto">
          <a:xfrm flipV="1">
            <a:off x="1676400" y="6064250"/>
            <a:ext cx="0" cy="3048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26" name="Line 38"/>
          <p:cNvSpPr>
            <a:spLocks noChangeShapeType="1"/>
          </p:cNvSpPr>
          <p:nvPr/>
        </p:nvSpPr>
        <p:spPr bwMode="auto">
          <a:xfrm flipV="1">
            <a:off x="7391400" y="6019800"/>
            <a:ext cx="0" cy="3810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27" name="Text Box 39"/>
          <p:cNvSpPr txBox="1">
            <a:spLocks noChangeArrowheads="1"/>
          </p:cNvSpPr>
          <p:nvPr/>
        </p:nvSpPr>
        <p:spPr bwMode="auto">
          <a:xfrm>
            <a:off x="231775" y="6064250"/>
            <a:ext cx="14097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右移控制</a:t>
            </a:r>
          </a:p>
        </p:txBody>
      </p:sp>
      <p:sp>
        <p:nvSpPr>
          <p:cNvPr id="191528" name="Text Box 40"/>
          <p:cNvSpPr txBox="1">
            <a:spLocks noChangeArrowheads="1"/>
          </p:cNvSpPr>
          <p:nvPr/>
        </p:nvSpPr>
        <p:spPr bwMode="auto">
          <a:xfrm>
            <a:off x="7470775" y="6096000"/>
            <a:ext cx="14097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zh-CN" altLang="en-US" sz="2400" b="1">
                <a:solidFill>
                  <a:srgbClr val="000000"/>
                </a:solidFill>
              </a:rPr>
              <a:t>左移控制</a:t>
            </a:r>
          </a:p>
        </p:txBody>
      </p:sp>
      <p:sp>
        <p:nvSpPr>
          <p:cNvPr id="191529" name="Line 41"/>
          <p:cNvSpPr>
            <a:spLocks noChangeShapeType="1"/>
          </p:cNvSpPr>
          <p:nvPr/>
        </p:nvSpPr>
        <p:spPr bwMode="auto">
          <a:xfrm>
            <a:off x="1752600" y="1492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30" name="Line 42"/>
          <p:cNvSpPr>
            <a:spLocks noChangeShapeType="1"/>
          </p:cNvSpPr>
          <p:nvPr/>
        </p:nvSpPr>
        <p:spPr bwMode="auto">
          <a:xfrm>
            <a:off x="2057400" y="1492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31" name="Line 43"/>
          <p:cNvSpPr>
            <a:spLocks noChangeShapeType="1"/>
          </p:cNvSpPr>
          <p:nvPr/>
        </p:nvSpPr>
        <p:spPr bwMode="auto">
          <a:xfrm>
            <a:off x="2362200" y="1492250"/>
            <a:ext cx="0" cy="3048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32" name="Text Box 44"/>
          <p:cNvSpPr txBox="1">
            <a:spLocks noChangeArrowheads="1"/>
          </p:cNvSpPr>
          <p:nvPr/>
        </p:nvSpPr>
        <p:spPr bwMode="auto">
          <a:xfrm>
            <a:off x="2667000" y="4114800"/>
            <a:ext cx="1217613" cy="841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RAM15</a:t>
            </a:r>
          </a:p>
          <a:p>
            <a:pPr algn="ctr" fontAlgn="base">
              <a:lnSpc>
                <a:spcPct val="55000"/>
              </a:lnSpc>
              <a:spcBef>
                <a:spcPct val="50000"/>
              </a:spcBef>
              <a:spcAft>
                <a:spcPct val="0"/>
              </a:spcAft>
              <a:defRPr/>
            </a:pPr>
            <a:r>
              <a:rPr kumimoji="1" lang="en-US" altLang="zh-CN" sz="2400" b="1">
                <a:solidFill>
                  <a:srgbClr val="000000"/>
                </a:solidFill>
              </a:rPr>
              <a:t>Q15</a:t>
            </a:r>
          </a:p>
        </p:txBody>
      </p:sp>
      <p:sp>
        <p:nvSpPr>
          <p:cNvPr id="191533" name="Text Box 45"/>
          <p:cNvSpPr txBox="1">
            <a:spLocks noChangeArrowheads="1"/>
          </p:cNvSpPr>
          <p:nvPr/>
        </p:nvSpPr>
        <p:spPr bwMode="auto">
          <a:xfrm>
            <a:off x="5411788" y="4038600"/>
            <a:ext cx="1065212" cy="841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RAM0</a:t>
            </a:r>
          </a:p>
          <a:p>
            <a:pPr algn="ctr" fontAlgn="base">
              <a:lnSpc>
                <a:spcPct val="55000"/>
              </a:lnSpc>
              <a:spcBef>
                <a:spcPct val="50000"/>
              </a:spcBef>
              <a:spcAft>
                <a:spcPct val="0"/>
              </a:spcAft>
              <a:defRPr/>
            </a:pPr>
            <a:r>
              <a:rPr kumimoji="1" lang="en-US" altLang="zh-CN" sz="2400" b="1">
                <a:solidFill>
                  <a:srgbClr val="000000"/>
                </a:solidFill>
              </a:rPr>
              <a:t>Q0</a:t>
            </a:r>
          </a:p>
        </p:txBody>
      </p:sp>
      <p:sp>
        <p:nvSpPr>
          <p:cNvPr id="191534" name="Line 46"/>
          <p:cNvSpPr>
            <a:spLocks noChangeShapeType="1"/>
          </p:cNvSpPr>
          <p:nvPr/>
        </p:nvSpPr>
        <p:spPr bwMode="auto">
          <a:xfrm>
            <a:off x="1143000" y="48450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35" name="Line 47"/>
          <p:cNvSpPr>
            <a:spLocks noChangeShapeType="1"/>
          </p:cNvSpPr>
          <p:nvPr/>
        </p:nvSpPr>
        <p:spPr bwMode="auto">
          <a:xfrm>
            <a:off x="1143000" y="44640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36" name="Line 48"/>
          <p:cNvSpPr>
            <a:spLocks noChangeShapeType="1"/>
          </p:cNvSpPr>
          <p:nvPr/>
        </p:nvSpPr>
        <p:spPr bwMode="auto">
          <a:xfrm>
            <a:off x="1143000" y="5149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37" name="Line 49"/>
          <p:cNvSpPr>
            <a:spLocks noChangeShapeType="1"/>
          </p:cNvSpPr>
          <p:nvPr/>
        </p:nvSpPr>
        <p:spPr bwMode="auto">
          <a:xfrm>
            <a:off x="1143000" y="553085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38" name="Line 50"/>
          <p:cNvSpPr>
            <a:spLocks noChangeShapeType="1"/>
          </p:cNvSpPr>
          <p:nvPr/>
        </p:nvSpPr>
        <p:spPr bwMode="auto">
          <a:xfrm flipH="1">
            <a:off x="7543800" y="42672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39" name="Line 51"/>
          <p:cNvSpPr>
            <a:spLocks noChangeShapeType="1"/>
          </p:cNvSpPr>
          <p:nvPr/>
        </p:nvSpPr>
        <p:spPr bwMode="auto">
          <a:xfrm flipH="1">
            <a:off x="7543800" y="46482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40" name="Line 52"/>
          <p:cNvSpPr>
            <a:spLocks noChangeShapeType="1"/>
          </p:cNvSpPr>
          <p:nvPr/>
        </p:nvSpPr>
        <p:spPr bwMode="auto">
          <a:xfrm flipH="1">
            <a:off x="7543800" y="49530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41" name="Line 53"/>
          <p:cNvSpPr>
            <a:spLocks noChangeShapeType="1"/>
          </p:cNvSpPr>
          <p:nvPr/>
        </p:nvSpPr>
        <p:spPr bwMode="auto">
          <a:xfrm flipH="1">
            <a:off x="7543800" y="5334000"/>
            <a:ext cx="304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42" name="Text Box 54"/>
          <p:cNvSpPr txBox="1">
            <a:spLocks noChangeArrowheads="1"/>
          </p:cNvSpPr>
          <p:nvPr/>
        </p:nvSpPr>
        <p:spPr bwMode="auto">
          <a:xfrm>
            <a:off x="7924800" y="4029075"/>
            <a:ext cx="758825" cy="16097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a:p>
            <a:pPr algn="ctr" fontAlgn="base">
              <a:lnSpc>
                <a:spcPct val="55000"/>
              </a:lnSpc>
              <a:spcBef>
                <a:spcPct val="50000"/>
              </a:spcBef>
              <a:spcAft>
                <a:spcPct val="0"/>
              </a:spcAft>
              <a:defRPr/>
            </a:pPr>
            <a:r>
              <a:rPr kumimoji="1" lang="en-US" altLang="zh-CN" sz="2400" b="1">
                <a:solidFill>
                  <a:srgbClr val="000000"/>
                </a:solidFill>
              </a:rPr>
              <a:t>C</a:t>
            </a:r>
          </a:p>
          <a:p>
            <a:pPr algn="ctr" fontAlgn="base">
              <a:lnSpc>
                <a:spcPct val="55000"/>
              </a:lnSpc>
              <a:spcBef>
                <a:spcPct val="50000"/>
              </a:spcBef>
              <a:spcAft>
                <a:spcPct val="0"/>
              </a:spcAft>
              <a:defRPr/>
            </a:pPr>
            <a:r>
              <a:rPr kumimoji="1" lang="en-US" altLang="zh-CN" sz="2400" b="1">
                <a:solidFill>
                  <a:srgbClr val="000000"/>
                </a:solidFill>
              </a:rPr>
              <a:t>Q15</a:t>
            </a:r>
          </a:p>
          <a:p>
            <a:pPr algn="ctr" fontAlgn="base">
              <a:lnSpc>
                <a:spcPct val="55000"/>
              </a:lnSpc>
              <a:spcBef>
                <a:spcPct val="50000"/>
              </a:spcBef>
              <a:spcAft>
                <a:spcPct val="0"/>
              </a:spcAft>
              <a:defRPr/>
            </a:pPr>
            <a:r>
              <a:rPr kumimoji="1" lang="en-US" altLang="zh-CN" sz="2400" b="1">
                <a:solidFill>
                  <a:srgbClr val="000000"/>
                </a:solidFill>
              </a:rPr>
              <a:t>/F15</a:t>
            </a:r>
          </a:p>
        </p:txBody>
      </p:sp>
      <p:sp>
        <p:nvSpPr>
          <p:cNvPr id="191543" name="Text Box 55"/>
          <p:cNvSpPr txBox="1">
            <a:spLocks noChangeArrowheads="1"/>
          </p:cNvSpPr>
          <p:nvPr/>
        </p:nvSpPr>
        <p:spPr bwMode="auto">
          <a:xfrm>
            <a:off x="406400" y="4225925"/>
            <a:ext cx="557213" cy="16097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a:p>
            <a:pPr algn="ctr" fontAlgn="base">
              <a:lnSpc>
                <a:spcPct val="55000"/>
              </a:lnSpc>
              <a:spcBef>
                <a:spcPct val="50000"/>
              </a:spcBef>
              <a:spcAft>
                <a:spcPct val="0"/>
              </a:spcAft>
              <a:defRPr/>
            </a:pPr>
            <a:r>
              <a:rPr kumimoji="1" lang="en-US" altLang="zh-CN" sz="2400" b="1">
                <a:solidFill>
                  <a:srgbClr val="000000"/>
                </a:solidFill>
              </a:rPr>
              <a:t>C</a:t>
            </a:r>
          </a:p>
          <a:p>
            <a:pPr algn="ctr" fontAlgn="base">
              <a:lnSpc>
                <a:spcPct val="55000"/>
              </a:lnSpc>
              <a:spcBef>
                <a:spcPct val="50000"/>
              </a:spcBef>
              <a:spcAft>
                <a:spcPct val="0"/>
              </a:spcAft>
              <a:defRPr/>
            </a:pPr>
            <a:r>
              <a:rPr kumimoji="1" lang="en-US" altLang="zh-CN" sz="2400" b="1">
                <a:solidFill>
                  <a:srgbClr val="000000"/>
                </a:solidFill>
              </a:rPr>
              <a:t>Cy</a:t>
            </a:r>
          </a:p>
          <a:p>
            <a:pPr algn="ctr" fontAlgn="base">
              <a:lnSpc>
                <a:spcPct val="55000"/>
              </a:lnSpc>
              <a:spcBef>
                <a:spcPct val="50000"/>
              </a:spcBef>
              <a:spcAft>
                <a:spcPct val="0"/>
              </a:spcAft>
              <a:defRPr/>
            </a:pPr>
            <a:r>
              <a:rPr kumimoji="1" lang="en-US" altLang="zh-CN" sz="2400" b="1">
                <a:solidFill>
                  <a:srgbClr val="000000"/>
                </a:solidFill>
              </a:rPr>
              <a:t>F0</a:t>
            </a:r>
          </a:p>
        </p:txBody>
      </p:sp>
      <p:sp>
        <p:nvSpPr>
          <p:cNvPr id="191544" name="Line 56"/>
          <p:cNvSpPr>
            <a:spLocks noChangeShapeType="1"/>
          </p:cNvSpPr>
          <p:nvPr/>
        </p:nvSpPr>
        <p:spPr bwMode="auto">
          <a:xfrm flipH="1">
            <a:off x="7467600" y="1981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45" name="Line 57"/>
          <p:cNvSpPr>
            <a:spLocks noChangeShapeType="1"/>
          </p:cNvSpPr>
          <p:nvPr/>
        </p:nvSpPr>
        <p:spPr bwMode="auto">
          <a:xfrm flipH="1">
            <a:off x="7467600" y="2362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46" name="Line 58"/>
          <p:cNvSpPr>
            <a:spLocks noChangeShapeType="1"/>
          </p:cNvSpPr>
          <p:nvPr/>
        </p:nvSpPr>
        <p:spPr bwMode="auto">
          <a:xfrm flipH="1">
            <a:off x="7467600" y="2743200"/>
            <a:ext cx="381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47" name="Text Box 59"/>
          <p:cNvSpPr txBox="1">
            <a:spLocks noChangeArrowheads="1"/>
          </p:cNvSpPr>
          <p:nvPr/>
        </p:nvSpPr>
        <p:spPr bwMode="auto">
          <a:xfrm>
            <a:off x="8045450" y="1700213"/>
            <a:ext cx="404813" cy="11874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0</a:t>
            </a:r>
          </a:p>
          <a:p>
            <a:pPr algn="ctr" fontAlgn="base">
              <a:lnSpc>
                <a:spcPct val="50000"/>
              </a:lnSpc>
              <a:spcBef>
                <a:spcPct val="50000"/>
              </a:spcBef>
              <a:spcAft>
                <a:spcPct val="0"/>
              </a:spcAft>
              <a:defRPr/>
            </a:pPr>
            <a:r>
              <a:rPr kumimoji="1" lang="en-US" altLang="zh-CN" sz="2400" b="1">
                <a:solidFill>
                  <a:srgbClr val="000000"/>
                </a:solidFill>
              </a:rPr>
              <a:t>1</a:t>
            </a:r>
          </a:p>
          <a:p>
            <a:pPr algn="ctr" fontAlgn="base">
              <a:lnSpc>
                <a:spcPct val="50000"/>
              </a:lnSpc>
              <a:spcBef>
                <a:spcPct val="50000"/>
              </a:spcBef>
              <a:spcAft>
                <a:spcPct val="0"/>
              </a:spcAft>
              <a:defRPr/>
            </a:pPr>
            <a:r>
              <a:rPr kumimoji="1" lang="en-US" altLang="zh-CN" sz="2400" b="1">
                <a:solidFill>
                  <a:srgbClr val="000000"/>
                </a:solidFill>
              </a:rPr>
              <a:t>C</a:t>
            </a:r>
          </a:p>
        </p:txBody>
      </p:sp>
      <p:sp>
        <p:nvSpPr>
          <p:cNvPr id="191548" name="AutoShape 60"/>
          <p:cNvSpPr>
            <a:spLocks noChangeArrowheads="1"/>
          </p:cNvSpPr>
          <p:nvPr/>
        </p:nvSpPr>
        <p:spPr bwMode="auto">
          <a:xfrm>
            <a:off x="4572000" y="1676400"/>
            <a:ext cx="228600" cy="304800"/>
          </a:xfrm>
          <a:prstGeom prst="upArrow">
            <a:avLst>
              <a:gd name="adj1" fmla="val 50000"/>
              <a:gd name="adj2" fmla="val 33333"/>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49" name="Text Box 61"/>
          <p:cNvSpPr txBox="1">
            <a:spLocks noChangeArrowheads="1"/>
          </p:cNvSpPr>
          <p:nvPr/>
        </p:nvSpPr>
        <p:spPr bwMode="auto">
          <a:xfrm>
            <a:off x="4748213" y="1409700"/>
            <a:ext cx="102076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Y15~0</a:t>
            </a:r>
          </a:p>
        </p:txBody>
      </p:sp>
      <p:sp>
        <p:nvSpPr>
          <p:cNvPr id="191550" name="AutoShape 62"/>
          <p:cNvSpPr>
            <a:spLocks noChangeArrowheads="1"/>
          </p:cNvSpPr>
          <p:nvPr/>
        </p:nvSpPr>
        <p:spPr bwMode="auto">
          <a:xfrm>
            <a:off x="5029200" y="5181600"/>
            <a:ext cx="228600" cy="381000"/>
          </a:xfrm>
          <a:prstGeom prst="upArrow">
            <a:avLst>
              <a:gd name="adj1" fmla="val 50000"/>
              <a:gd name="adj2" fmla="val 41667"/>
            </a:avLst>
          </a:prstGeom>
          <a:solidFill>
            <a:srgbClr val="FFFF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51" name="Text Box 63"/>
          <p:cNvSpPr txBox="1">
            <a:spLocks noChangeArrowheads="1"/>
          </p:cNvSpPr>
          <p:nvPr/>
        </p:nvSpPr>
        <p:spPr bwMode="auto">
          <a:xfrm>
            <a:off x="5227638" y="5410200"/>
            <a:ext cx="102076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D15~0</a:t>
            </a:r>
          </a:p>
        </p:txBody>
      </p:sp>
      <p:sp>
        <p:nvSpPr>
          <p:cNvPr id="191552" name="AutoShape 64"/>
          <p:cNvSpPr>
            <a:spLocks noChangeArrowheads="1"/>
          </p:cNvSpPr>
          <p:nvPr/>
        </p:nvSpPr>
        <p:spPr bwMode="auto">
          <a:xfrm>
            <a:off x="40386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53" name="AutoShape 65"/>
          <p:cNvSpPr>
            <a:spLocks noChangeArrowheads="1"/>
          </p:cNvSpPr>
          <p:nvPr/>
        </p:nvSpPr>
        <p:spPr bwMode="auto">
          <a:xfrm>
            <a:off x="41910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54" name="AutoShape 66"/>
          <p:cNvSpPr>
            <a:spLocks noChangeArrowheads="1"/>
          </p:cNvSpPr>
          <p:nvPr/>
        </p:nvSpPr>
        <p:spPr bwMode="auto">
          <a:xfrm>
            <a:off x="44958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55" name="AutoShape 67"/>
          <p:cNvSpPr>
            <a:spLocks noChangeArrowheads="1"/>
          </p:cNvSpPr>
          <p:nvPr/>
        </p:nvSpPr>
        <p:spPr bwMode="auto">
          <a:xfrm>
            <a:off x="46482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56" name="AutoShape 68"/>
          <p:cNvSpPr>
            <a:spLocks noChangeArrowheads="1"/>
          </p:cNvSpPr>
          <p:nvPr/>
        </p:nvSpPr>
        <p:spPr bwMode="auto">
          <a:xfrm>
            <a:off x="4800600" y="5181600"/>
            <a:ext cx="76200" cy="533400"/>
          </a:xfrm>
          <a:prstGeom prst="upArrow">
            <a:avLst>
              <a:gd name="adj1" fmla="val 50000"/>
              <a:gd name="adj2" fmla="val 175000"/>
            </a:avLst>
          </a:prstGeom>
          <a:solidFill>
            <a:srgbClr val="FFFFFF"/>
          </a:solidFill>
          <a:ln w="2857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1557" name="Text Box 69"/>
          <p:cNvSpPr txBox="1">
            <a:spLocks noChangeArrowheads="1"/>
          </p:cNvSpPr>
          <p:nvPr/>
        </p:nvSpPr>
        <p:spPr bwMode="auto">
          <a:xfrm>
            <a:off x="3235325" y="5410200"/>
            <a:ext cx="69373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B</a:t>
            </a:r>
            <a:r>
              <a:rPr kumimoji="1" lang="zh-CN" altLang="en-US" sz="2400" b="1">
                <a:solidFill>
                  <a:srgbClr val="000000"/>
                </a:solidFill>
              </a:rPr>
              <a:t>口</a:t>
            </a:r>
          </a:p>
        </p:txBody>
      </p:sp>
      <p:sp>
        <p:nvSpPr>
          <p:cNvPr id="191558" name="Text Box 70"/>
          <p:cNvSpPr txBox="1">
            <a:spLocks noChangeArrowheads="1"/>
          </p:cNvSpPr>
          <p:nvPr/>
        </p:nvSpPr>
        <p:spPr bwMode="auto">
          <a:xfrm>
            <a:off x="3579813" y="5943600"/>
            <a:ext cx="7112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A</a:t>
            </a:r>
            <a:r>
              <a:rPr kumimoji="1" lang="zh-CN" altLang="en-US" sz="2400" b="1">
                <a:solidFill>
                  <a:srgbClr val="000000"/>
                </a:solidFill>
              </a:rPr>
              <a:t>口</a:t>
            </a:r>
          </a:p>
        </p:txBody>
      </p:sp>
      <p:sp>
        <p:nvSpPr>
          <p:cNvPr id="191559" name="Text Box 71"/>
          <p:cNvSpPr txBox="1">
            <a:spLocks noChangeArrowheads="1"/>
          </p:cNvSpPr>
          <p:nvPr/>
        </p:nvSpPr>
        <p:spPr bwMode="auto">
          <a:xfrm>
            <a:off x="4343400" y="5943600"/>
            <a:ext cx="88582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I8~I0</a:t>
            </a:r>
          </a:p>
        </p:txBody>
      </p:sp>
      <p:sp>
        <p:nvSpPr>
          <p:cNvPr id="191560" name="Text Box 72"/>
          <p:cNvSpPr txBox="1">
            <a:spLocks noChangeArrowheads="1"/>
          </p:cNvSpPr>
          <p:nvPr/>
        </p:nvSpPr>
        <p:spPr bwMode="auto">
          <a:xfrm>
            <a:off x="5562600" y="2362200"/>
            <a:ext cx="6588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50000"/>
              </a:spcBef>
              <a:spcAft>
                <a:spcPct val="0"/>
              </a:spcAft>
              <a:defRPr/>
            </a:pPr>
            <a:r>
              <a:rPr kumimoji="1" lang="en-US" altLang="zh-CN" sz="2400" b="1">
                <a:solidFill>
                  <a:srgbClr val="000000"/>
                </a:solidFill>
              </a:rPr>
              <a:t>Cin</a:t>
            </a:r>
          </a:p>
        </p:txBody>
      </p:sp>
      <p:sp>
        <p:nvSpPr>
          <p:cNvPr id="2" name="Slide Number Placeholder 1">
            <a:extLst>
              <a:ext uri="{FF2B5EF4-FFF2-40B4-BE49-F238E27FC236}">
                <a16:creationId xmlns:a16="http://schemas.microsoft.com/office/drawing/2014/main" id="{6A8753BC-579E-4C47-9B53-19C0CBEAE45C}"/>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49</a:t>
            </a:fld>
            <a:endParaRPr lang="en-US" altLang="zh-CN">
              <a:solidFill>
                <a:srgbClr val="000000"/>
              </a:solidFill>
            </a:endParaRPr>
          </a:p>
        </p:txBody>
      </p:sp>
    </p:spTree>
    <p:extLst>
      <p:ext uri="{BB962C8B-B14F-4D97-AF65-F5344CB8AC3E}">
        <p14:creationId xmlns:p14="http://schemas.microsoft.com/office/powerpoint/2010/main" val="372058982"/>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运算器的基本功能</a:t>
            </a:r>
            <a:endParaRPr lang="en-US" dirty="0"/>
          </a:p>
        </p:txBody>
      </p:sp>
      <p:sp>
        <p:nvSpPr>
          <p:cNvPr id="3" name="Content Placeholder 2"/>
          <p:cNvSpPr>
            <a:spLocks noGrp="1"/>
          </p:cNvSpPr>
          <p:nvPr>
            <p:ph idx="1"/>
          </p:nvPr>
        </p:nvSpPr>
        <p:spPr/>
        <p:txBody>
          <a:bodyPr/>
          <a:lstStyle/>
          <a:p>
            <a:r>
              <a:rPr lang="zh-CN" altLang="en-US" dirty="0"/>
              <a:t>完成算术、逻辑运算，产生运算结果</a:t>
            </a:r>
            <a:endParaRPr lang="en-US" altLang="zh-CN" dirty="0"/>
          </a:p>
          <a:p>
            <a:pPr lvl="1"/>
            <a:r>
              <a:rPr lang="en-US" altLang="zh-CN" dirty="0"/>
              <a:t>ALU</a:t>
            </a:r>
            <a:r>
              <a:rPr lang="zh-CN" altLang="en-US" dirty="0"/>
              <a:t>执行</a:t>
            </a:r>
            <a:r>
              <a:rPr lang="en-US" altLang="zh-CN" dirty="0"/>
              <a:t>+</a:t>
            </a:r>
            <a:r>
              <a:rPr lang="zh-CN" altLang="en-US" dirty="0"/>
              <a:t>、</a:t>
            </a:r>
            <a:r>
              <a:rPr lang="en-US" altLang="zh-CN" dirty="0"/>
              <a:t>—</a:t>
            </a:r>
            <a:r>
              <a:rPr lang="zh-CN" altLang="en-US" dirty="0"/>
              <a:t>、</a:t>
            </a:r>
            <a:r>
              <a:rPr lang="en-US" altLang="zh-CN" dirty="0"/>
              <a:t>× </a:t>
            </a:r>
            <a:r>
              <a:rPr lang="zh-CN" altLang="en-US" dirty="0"/>
              <a:t>、</a:t>
            </a:r>
            <a:r>
              <a:rPr lang="en-US" altLang="zh-CN" dirty="0"/>
              <a:t>÷</a:t>
            </a:r>
            <a:r>
              <a:rPr lang="zh-CN" altLang="en-US" dirty="0"/>
              <a:t>、∧、∨、</a:t>
            </a:r>
            <a:r>
              <a:rPr lang="en-US" altLang="zh-CN" dirty="0"/>
              <a:t>¬ </a:t>
            </a:r>
          </a:p>
          <a:p>
            <a:r>
              <a:rPr lang="zh-CN" altLang="en-US" dirty="0"/>
              <a:t>并给出运算结果的状态信息</a:t>
            </a:r>
            <a:r>
              <a:rPr lang="en-US" altLang="zh-CN" dirty="0"/>
              <a:t>C,Z,V,S</a:t>
            </a:r>
            <a:endParaRPr lang="zh-CN" altLang="en-US" dirty="0"/>
          </a:p>
          <a:p>
            <a:r>
              <a:rPr lang="zh-CN" altLang="en-US" dirty="0"/>
              <a:t>暂存运算所用操作数</a:t>
            </a:r>
            <a:endParaRPr lang="en-US" altLang="zh-CN" dirty="0"/>
          </a:p>
          <a:p>
            <a:pPr lvl="1"/>
            <a:r>
              <a:rPr lang="zh-CN" altLang="en-US" dirty="0"/>
              <a:t>寄存器组、立即数、数据总线</a:t>
            </a:r>
          </a:p>
          <a:p>
            <a:r>
              <a:rPr lang="zh-CN" altLang="en-US" dirty="0"/>
              <a:t>暂存运算的中间结果</a:t>
            </a:r>
            <a:endParaRPr lang="en-US" altLang="zh-CN" dirty="0"/>
          </a:p>
          <a:p>
            <a:pPr lvl="1"/>
            <a:r>
              <a:rPr lang="zh-CN" altLang="en-US" dirty="0"/>
              <a:t>寄存器组、</a:t>
            </a:r>
            <a:r>
              <a:rPr lang="en-US" altLang="zh-CN" dirty="0"/>
              <a:t>Q</a:t>
            </a:r>
            <a:r>
              <a:rPr lang="zh-CN" altLang="en-US" dirty="0"/>
              <a:t>寄存器、移位线路</a:t>
            </a:r>
            <a:endParaRPr lang="en-US" altLang="zh-CN" dirty="0"/>
          </a:p>
          <a:p>
            <a:r>
              <a:rPr lang="zh-CN" altLang="en-US" dirty="0"/>
              <a:t>输出运算结果</a:t>
            </a:r>
            <a:endParaRPr lang="en-US" altLang="zh-CN" dirty="0"/>
          </a:p>
          <a:p>
            <a:pPr lvl="1"/>
            <a:r>
              <a:rPr lang="zh-CN" altLang="en-US" dirty="0"/>
              <a:t>寄存器组、数据总线</a:t>
            </a:r>
            <a:endParaRPr lang="en-US" altLang="zh-CN" dirty="0"/>
          </a:p>
          <a:p>
            <a:endParaRPr lang="en-US" altLang="zh-CN" dirty="0"/>
          </a:p>
          <a:p>
            <a:endParaRPr lang="zh-CN" altLang="en-US" dirty="0"/>
          </a:p>
          <a:p>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a:t>
            </a:fld>
            <a:endParaRPr lang="zh-CN" altLang="en-US">
              <a:solidFill>
                <a:srgbClr val="1F497D"/>
              </a:solidFill>
            </a:endParaRPr>
          </a:p>
        </p:txBody>
      </p:sp>
      <p:sp>
        <p:nvSpPr>
          <p:cNvPr id="5" name="Rectangle 4"/>
          <p:cNvSpPr/>
          <p:nvPr/>
        </p:nvSpPr>
        <p:spPr>
          <a:xfrm>
            <a:off x="6400800" y="2492896"/>
            <a:ext cx="2131640" cy="3416320"/>
          </a:xfrm>
          <a:prstGeom prst="rect">
            <a:avLst/>
          </a:prstGeom>
        </p:spPr>
        <p:txBody>
          <a:bodyPr wrap="square">
            <a:spAutoFit/>
          </a:bodyPr>
          <a:lstStyle/>
          <a:p>
            <a:r>
              <a:rPr lang="zh-CN" altLang="en-US" sz="2400">
                <a:latin typeface="STKaiti" charset="-122"/>
              </a:rPr>
              <a:t>运算器</a:t>
            </a:r>
            <a:r>
              <a:rPr lang="zh-CN" altLang="en-US" sz="2400" dirty="0">
                <a:latin typeface="STKaiti" charset="-122"/>
              </a:rPr>
              <a:t>是计算机系统中执行数据运算、处理的功能部件，类似于一个工厂中的生产加工车间</a:t>
            </a:r>
            <a:r>
              <a:rPr lang="en-US" altLang="zh-CN" sz="2400" b="1" dirty="0">
                <a:latin typeface="Times New Roman" charset="0"/>
              </a:rPr>
              <a:t>, </a:t>
            </a:r>
            <a:r>
              <a:rPr lang="zh-CN" altLang="en-US" sz="2400" dirty="0">
                <a:latin typeface="STKaiti" charset="-122"/>
              </a:rPr>
              <a:t>由</a:t>
            </a:r>
            <a:r>
              <a:rPr lang="en-US" altLang="zh-CN" sz="2400" b="1" dirty="0">
                <a:latin typeface="Times New Roman" charset="0"/>
              </a:rPr>
              <a:t>ALU</a:t>
            </a:r>
            <a:r>
              <a:rPr lang="zh-CN" altLang="en-US" sz="2400" dirty="0">
                <a:latin typeface="STKaiti" charset="-122"/>
              </a:rPr>
              <a:t>和寄存器组等组成</a:t>
            </a:r>
            <a:endParaRPr lang="zh-CN" altLang="en-US" sz="2400" dirty="0">
              <a:effectLst/>
              <a:latin typeface="STKaiti" charset="-122"/>
            </a:endParaRPr>
          </a:p>
        </p:txBody>
      </p:sp>
    </p:spTree>
    <p:extLst>
      <p:ext uri="{BB962C8B-B14F-4D97-AF65-F5344CB8AC3E}">
        <p14:creationId xmlns:p14="http://schemas.microsoft.com/office/powerpoint/2010/main" val="19223052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a:spLocks noGrp="1" noChangeArrowheads="1"/>
          </p:cNvSpPr>
          <p:nvPr>
            <p:ph type="title"/>
          </p:nvPr>
        </p:nvSpPr>
        <p:spPr>
          <a:xfrm>
            <a:off x="881063" y="296863"/>
            <a:ext cx="7219950" cy="684212"/>
          </a:xfrm>
        </p:spPr>
        <p:txBody>
          <a:bodyPr/>
          <a:lstStyle/>
          <a:p>
            <a:pPr eaLnBrk="1" hangingPunct="1"/>
            <a:r>
              <a:rPr lang="zh-CN" altLang="en-US" sz="3600" b="1"/>
              <a:t>运算器用的</a:t>
            </a:r>
            <a:r>
              <a:rPr lang="en-US" altLang="zh-CN" sz="3600" b="1"/>
              <a:t>GAL20V8</a:t>
            </a:r>
            <a:r>
              <a:rPr lang="zh-CN" altLang="en-US" sz="3600" b="1"/>
              <a:t>的控制信号</a:t>
            </a:r>
            <a:endParaRPr lang="zh-CN" altLang="en-US" sz="3600"/>
          </a:p>
        </p:txBody>
      </p:sp>
      <p:sp>
        <p:nvSpPr>
          <p:cNvPr id="47106" name="Rectangle 3"/>
          <p:cNvSpPr>
            <a:spLocks noGrp="1" noChangeArrowheads="1"/>
          </p:cNvSpPr>
          <p:nvPr>
            <p:ph type="body" idx="1"/>
          </p:nvPr>
        </p:nvSpPr>
        <p:spPr>
          <a:xfrm>
            <a:off x="395288" y="1130300"/>
            <a:ext cx="8534400" cy="5467350"/>
          </a:xfrm>
        </p:spPr>
        <p:txBody>
          <a:bodyPr/>
          <a:lstStyle/>
          <a:p>
            <a:pPr marL="182563" indent="-182563" eaLnBrk="1" hangingPunct="1">
              <a:buFontTx/>
              <a:buChar char=" "/>
            </a:pPr>
            <a:r>
              <a:rPr lang="en-US" altLang="zh-CN" sz="2800" b="1"/>
              <a:t>GAL1</a:t>
            </a:r>
            <a:r>
              <a:rPr lang="zh-CN" altLang="en-US" sz="2800" b="1"/>
              <a:t>：状态寄存器         </a:t>
            </a:r>
            <a:r>
              <a:rPr lang="en-US" altLang="zh-CN" sz="2800" b="1"/>
              <a:t>GAL3</a:t>
            </a:r>
            <a:r>
              <a:rPr lang="zh-CN" altLang="en-US" sz="2800" b="1"/>
              <a:t>：            </a:t>
            </a:r>
            <a:r>
              <a:rPr lang="zh-CN" altLang="en-US" sz="2800" b="1">
                <a:solidFill>
                  <a:srgbClr val="3333FF"/>
                </a:solidFill>
              </a:rPr>
              <a:t>进位输入</a:t>
            </a:r>
            <a:endParaRPr lang="zh-CN" altLang="en-US" sz="2800" b="1"/>
          </a:p>
          <a:p>
            <a:pPr marL="182563" indent="-182563" eaLnBrk="1" hangingPunct="1">
              <a:buFontTx/>
              <a:buChar char=" "/>
            </a:pPr>
            <a:r>
              <a:rPr lang="en-US" altLang="zh-CN" sz="2800" b="1"/>
              <a:t>SST    C     Z     V    S          </a:t>
            </a:r>
            <a:r>
              <a:rPr lang="en-US" altLang="zh-CN" sz="2400" b="1">
                <a:solidFill>
                  <a:srgbClr val="3333FF"/>
                </a:solidFill>
              </a:rPr>
              <a:t>SCI  </a:t>
            </a:r>
            <a:r>
              <a:rPr lang="zh-CN" altLang="en-US" sz="2400" b="1">
                <a:solidFill>
                  <a:srgbClr val="3333FF"/>
                </a:solidFill>
              </a:rPr>
              <a:t>运算  </a:t>
            </a:r>
            <a:r>
              <a:rPr lang="en-US" altLang="zh-CN" sz="2400" b="1">
                <a:solidFill>
                  <a:srgbClr val="3333FF"/>
                </a:solidFill>
              </a:rPr>
              <a:t>Cin</a:t>
            </a:r>
            <a:endParaRPr lang="en-US" altLang="zh-CN" sz="2400" b="1"/>
          </a:p>
          <a:p>
            <a:pPr marL="182563" indent="-182563" eaLnBrk="1" hangingPunct="1">
              <a:buFontTx/>
              <a:buChar char=" "/>
            </a:pPr>
            <a:r>
              <a:rPr lang="en-US" altLang="zh-CN" sz="2800" b="1"/>
              <a:t>000     C     Z     V    S           </a:t>
            </a:r>
            <a:r>
              <a:rPr lang="en-US" altLang="zh-CN" sz="2400" b="1">
                <a:solidFill>
                  <a:srgbClr val="3333FF"/>
                </a:solidFill>
              </a:rPr>
              <a:t>00     </a:t>
            </a:r>
            <a:r>
              <a:rPr lang="zh-CN" altLang="en-US" sz="2400" b="1">
                <a:solidFill>
                  <a:srgbClr val="3333FF"/>
                </a:solidFill>
              </a:rPr>
              <a:t>加       </a:t>
            </a:r>
            <a:r>
              <a:rPr lang="en-US" altLang="zh-CN" sz="2400" b="1">
                <a:solidFill>
                  <a:srgbClr val="3333FF"/>
                </a:solidFill>
              </a:rPr>
              <a:t>0      </a:t>
            </a:r>
          </a:p>
          <a:p>
            <a:pPr marL="182563" indent="-182563" eaLnBrk="1" hangingPunct="1">
              <a:buFontTx/>
              <a:buChar char=" "/>
            </a:pPr>
            <a:r>
              <a:rPr lang="en-US" altLang="zh-CN" sz="2800" b="1"/>
              <a:t>001    Cy   ZR  OV F15        </a:t>
            </a:r>
            <a:r>
              <a:rPr lang="en-US" altLang="zh-CN" sz="2400" b="1">
                <a:solidFill>
                  <a:srgbClr val="3333FF"/>
                </a:solidFill>
              </a:rPr>
              <a:t>01     </a:t>
            </a:r>
            <a:r>
              <a:rPr lang="zh-CN" altLang="en-US" sz="2400" b="1">
                <a:solidFill>
                  <a:srgbClr val="3333FF"/>
                </a:solidFill>
              </a:rPr>
              <a:t>加       </a:t>
            </a:r>
            <a:r>
              <a:rPr lang="en-US" altLang="zh-CN" sz="2400" b="1">
                <a:solidFill>
                  <a:srgbClr val="3333FF"/>
                </a:solidFill>
              </a:rPr>
              <a:t>1      </a:t>
            </a:r>
            <a:endParaRPr lang="en-US" altLang="zh-CN" sz="2800" b="1"/>
          </a:p>
          <a:p>
            <a:pPr marL="182563" indent="-182563" eaLnBrk="1" hangingPunct="1">
              <a:buFontTx/>
              <a:buChar char=" "/>
            </a:pPr>
            <a:r>
              <a:rPr lang="en-US" altLang="zh-CN" sz="2800" b="1"/>
              <a:t>010   </a:t>
            </a:r>
            <a:r>
              <a:rPr lang="zh-CN" altLang="en-US" sz="2800" b="1"/>
              <a:t>内部总线的一位          </a:t>
            </a:r>
            <a:r>
              <a:rPr lang="en-US" altLang="zh-CN" sz="2400" b="1">
                <a:solidFill>
                  <a:srgbClr val="3333FF"/>
                </a:solidFill>
              </a:rPr>
              <a:t>10     </a:t>
            </a:r>
            <a:r>
              <a:rPr lang="zh-CN" altLang="en-US" sz="2400" b="1">
                <a:solidFill>
                  <a:srgbClr val="3333FF"/>
                </a:solidFill>
              </a:rPr>
              <a:t>加      </a:t>
            </a:r>
            <a:r>
              <a:rPr lang="en-US" altLang="zh-CN" sz="2400" b="1">
                <a:solidFill>
                  <a:srgbClr val="3333FF"/>
                </a:solidFill>
              </a:rPr>
              <a:t>C     </a:t>
            </a:r>
            <a:r>
              <a:rPr lang="zh-CN" altLang="en-US" sz="2800" b="1">
                <a:solidFill>
                  <a:srgbClr val="FF0000"/>
                </a:solidFill>
              </a:rPr>
              <a:t>移位输入</a:t>
            </a:r>
            <a:endParaRPr lang="zh-CN" altLang="en-US" sz="2400" b="1"/>
          </a:p>
          <a:p>
            <a:pPr marL="182563" indent="-182563" eaLnBrk="1" hangingPunct="1">
              <a:buFontTx/>
              <a:buChar char=" "/>
            </a:pPr>
            <a:r>
              <a:rPr lang="en-US" altLang="zh-CN" sz="2800" b="1"/>
              <a:t>011     1      Z     V    S           </a:t>
            </a:r>
            <a:r>
              <a:rPr lang="en-US" altLang="zh-CN" sz="2400" b="1">
                <a:solidFill>
                  <a:srgbClr val="3333FF"/>
                </a:solidFill>
              </a:rPr>
              <a:t>        </a:t>
            </a:r>
            <a:r>
              <a:rPr lang="en-US" altLang="zh-CN" sz="2000" b="1">
                <a:solidFill>
                  <a:srgbClr val="FF0000"/>
                </a:solidFill>
              </a:rPr>
              <a:t>RAM0   Q0   RAM15  Q15</a:t>
            </a:r>
            <a:endParaRPr lang="en-US" altLang="zh-CN" sz="2800" b="1"/>
          </a:p>
          <a:p>
            <a:pPr marL="182563" indent="-182563" eaLnBrk="1" hangingPunct="1">
              <a:buFontTx/>
              <a:buChar char=" "/>
            </a:pPr>
            <a:r>
              <a:rPr lang="en-US" altLang="zh-CN" sz="2800" b="1"/>
              <a:t>100     0      Z     V    S          </a:t>
            </a:r>
            <a:r>
              <a:rPr lang="en-US" altLang="zh-CN" sz="2400" b="1">
                <a:solidFill>
                  <a:srgbClr val="FF0000"/>
                </a:solidFill>
              </a:rPr>
              <a:t>SSH     </a:t>
            </a:r>
            <a:r>
              <a:rPr lang="zh-CN" altLang="en-US" sz="2400" b="1">
                <a:solidFill>
                  <a:srgbClr val="FF0000"/>
                </a:solidFill>
              </a:rPr>
              <a:t>左移位       右移位</a:t>
            </a:r>
            <a:endParaRPr lang="zh-CN" altLang="en-US" sz="2800" b="1"/>
          </a:p>
          <a:p>
            <a:pPr marL="182563" indent="-182563" eaLnBrk="1" hangingPunct="1">
              <a:buFontTx/>
              <a:buChar char=" "/>
            </a:pPr>
            <a:r>
              <a:rPr lang="en-US" altLang="zh-CN" sz="2800" b="1"/>
              <a:t>101  </a:t>
            </a:r>
            <a:r>
              <a:rPr lang="en-US" altLang="zh-CN" sz="1800" b="1"/>
              <a:t>RAM0     </a:t>
            </a:r>
            <a:r>
              <a:rPr lang="en-US" altLang="zh-CN" sz="2800" b="1"/>
              <a:t>Z     V    S           </a:t>
            </a:r>
            <a:r>
              <a:rPr lang="en-US" altLang="zh-CN" sz="2800" b="1">
                <a:solidFill>
                  <a:srgbClr val="FF0000"/>
                </a:solidFill>
              </a:rPr>
              <a:t>00     0      X       0      X</a:t>
            </a:r>
            <a:endParaRPr lang="en-US" altLang="zh-CN" sz="2800" b="1"/>
          </a:p>
          <a:p>
            <a:pPr marL="182563" indent="-182563" eaLnBrk="1" hangingPunct="1">
              <a:buFontTx/>
              <a:buChar char=" "/>
            </a:pPr>
            <a:r>
              <a:rPr lang="en-US" altLang="zh-CN" sz="2800" b="1"/>
              <a:t>110  </a:t>
            </a:r>
            <a:r>
              <a:rPr lang="en-US" altLang="zh-CN" sz="1800" b="1"/>
              <a:t>RAM15    </a:t>
            </a:r>
            <a:r>
              <a:rPr lang="en-US" altLang="zh-CN" sz="2800" b="1"/>
              <a:t>Z     V    S           </a:t>
            </a:r>
            <a:r>
              <a:rPr lang="en-US" altLang="zh-CN" sz="2800" b="1">
                <a:solidFill>
                  <a:srgbClr val="FF0000"/>
                </a:solidFill>
              </a:rPr>
              <a:t>01     C     X       C     X</a:t>
            </a:r>
            <a:endParaRPr lang="en-US" altLang="zh-CN" sz="2800" b="1"/>
          </a:p>
          <a:p>
            <a:pPr marL="182563" indent="-182563" eaLnBrk="1" hangingPunct="1">
              <a:buFontTx/>
              <a:buChar char=" "/>
            </a:pPr>
            <a:r>
              <a:rPr lang="en-US" altLang="zh-CN" sz="2800" b="1"/>
              <a:t>111   Q0     Z     V    S           </a:t>
            </a:r>
            <a:r>
              <a:rPr lang="en-US" altLang="zh-CN" sz="2800" b="1">
                <a:solidFill>
                  <a:srgbClr val="FF0000"/>
                </a:solidFill>
              </a:rPr>
              <a:t>10   </a:t>
            </a:r>
            <a:r>
              <a:rPr lang="en-US" altLang="zh-CN" sz="2400" b="1">
                <a:solidFill>
                  <a:srgbClr val="FF0000"/>
                </a:solidFill>
              </a:rPr>
              <a:t>Q15  /F15      Cy</a:t>
            </a:r>
            <a:r>
              <a:rPr lang="en-US" altLang="zh-CN" sz="2800" b="1">
                <a:solidFill>
                  <a:srgbClr val="FF0000"/>
                </a:solidFill>
              </a:rPr>
              <a:t>    F</a:t>
            </a:r>
            <a:r>
              <a:rPr lang="en-US" altLang="zh-CN" sz="2400" b="1">
                <a:solidFill>
                  <a:srgbClr val="FF0000"/>
                </a:solidFill>
              </a:rPr>
              <a:t>0</a:t>
            </a:r>
            <a:r>
              <a:rPr lang="en-US" altLang="zh-CN" sz="2800" b="1"/>
              <a:t>                                                     </a:t>
            </a:r>
          </a:p>
        </p:txBody>
      </p:sp>
      <p:sp>
        <p:nvSpPr>
          <p:cNvPr id="192516" name="Line 4"/>
          <p:cNvSpPr>
            <a:spLocks noChangeShapeType="1"/>
          </p:cNvSpPr>
          <p:nvPr/>
        </p:nvSpPr>
        <p:spPr bwMode="auto">
          <a:xfrm flipH="1">
            <a:off x="2195513" y="1844675"/>
            <a:ext cx="0" cy="446405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17" name="Line 5"/>
          <p:cNvSpPr>
            <a:spLocks noChangeShapeType="1"/>
          </p:cNvSpPr>
          <p:nvPr/>
        </p:nvSpPr>
        <p:spPr bwMode="auto">
          <a:xfrm>
            <a:off x="2843213" y="1844675"/>
            <a:ext cx="0" cy="446405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18" name="Line 6"/>
          <p:cNvSpPr>
            <a:spLocks noChangeShapeType="1"/>
          </p:cNvSpPr>
          <p:nvPr/>
        </p:nvSpPr>
        <p:spPr bwMode="auto">
          <a:xfrm flipH="1">
            <a:off x="3492500" y="1844675"/>
            <a:ext cx="0" cy="446405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19" name="Line 7"/>
          <p:cNvSpPr>
            <a:spLocks noChangeShapeType="1"/>
          </p:cNvSpPr>
          <p:nvPr/>
        </p:nvSpPr>
        <p:spPr bwMode="auto">
          <a:xfrm>
            <a:off x="4211638" y="1700213"/>
            <a:ext cx="0" cy="4608512"/>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0" name="Line 8"/>
          <p:cNvSpPr>
            <a:spLocks noChangeShapeType="1"/>
          </p:cNvSpPr>
          <p:nvPr/>
        </p:nvSpPr>
        <p:spPr bwMode="auto">
          <a:xfrm>
            <a:off x="609600" y="2205038"/>
            <a:ext cx="3602038"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1" name="Line 9"/>
          <p:cNvSpPr>
            <a:spLocks noChangeShapeType="1"/>
          </p:cNvSpPr>
          <p:nvPr/>
        </p:nvSpPr>
        <p:spPr bwMode="auto">
          <a:xfrm>
            <a:off x="4643438" y="3860800"/>
            <a:ext cx="0" cy="244792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2" name="Line 10"/>
          <p:cNvSpPr>
            <a:spLocks noChangeShapeType="1"/>
          </p:cNvSpPr>
          <p:nvPr/>
        </p:nvSpPr>
        <p:spPr bwMode="auto">
          <a:xfrm>
            <a:off x="4648200" y="2205038"/>
            <a:ext cx="2228850" cy="7937"/>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3" name="Line 11"/>
          <p:cNvSpPr>
            <a:spLocks noChangeShapeType="1"/>
          </p:cNvSpPr>
          <p:nvPr/>
        </p:nvSpPr>
        <p:spPr bwMode="auto">
          <a:xfrm flipH="1">
            <a:off x="6877050" y="3933825"/>
            <a:ext cx="0" cy="23749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4" name="Line 12"/>
          <p:cNvSpPr>
            <a:spLocks noChangeShapeType="1"/>
          </p:cNvSpPr>
          <p:nvPr/>
        </p:nvSpPr>
        <p:spPr bwMode="auto">
          <a:xfrm flipH="1">
            <a:off x="5364163" y="3933825"/>
            <a:ext cx="0" cy="237490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5" name="Line 13"/>
          <p:cNvSpPr>
            <a:spLocks noChangeShapeType="1"/>
          </p:cNvSpPr>
          <p:nvPr/>
        </p:nvSpPr>
        <p:spPr bwMode="auto">
          <a:xfrm flipH="1">
            <a:off x="8459788" y="3860800"/>
            <a:ext cx="0" cy="244792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6" name="Line 14"/>
          <p:cNvSpPr>
            <a:spLocks noChangeShapeType="1"/>
          </p:cNvSpPr>
          <p:nvPr/>
        </p:nvSpPr>
        <p:spPr bwMode="auto">
          <a:xfrm>
            <a:off x="5364163" y="4221163"/>
            <a:ext cx="3089275" cy="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7" name="Line 15"/>
          <p:cNvSpPr>
            <a:spLocks noChangeShapeType="1"/>
          </p:cNvSpPr>
          <p:nvPr/>
        </p:nvSpPr>
        <p:spPr bwMode="auto">
          <a:xfrm>
            <a:off x="4643438" y="4724400"/>
            <a:ext cx="38100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8" name="Line 16"/>
          <p:cNvSpPr>
            <a:spLocks noChangeShapeType="1"/>
          </p:cNvSpPr>
          <p:nvPr/>
        </p:nvSpPr>
        <p:spPr bwMode="auto">
          <a:xfrm>
            <a:off x="611188" y="1700213"/>
            <a:ext cx="0" cy="4608512"/>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29" name="Line 17"/>
          <p:cNvSpPr>
            <a:spLocks noChangeShapeType="1"/>
          </p:cNvSpPr>
          <p:nvPr/>
        </p:nvSpPr>
        <p:spPr bwMode="auto">
          <a:xfrm>
            <a:off x="609600" y="6308725"/>
            <a:ext cx="3602038"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30" name="Line 18"/>
          <p:cNvSpPr>
            <a:spLocks noChangeShapeType="1"/>
          </p:cNvSpPr>
          <p:nvPr/>
        </p:nvSpPr>
        <p:spPr bwMode="auto">
          <a:xfrm>
            <a:off x="4648200" y="6308725"/>
            <a:ext cx="3810000"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31" name="Line 19"/>
          <p:cNvSpPr>
            <a:spLocks noChangeShapeType="1"/>
          </p:cNvSpPr>
          <p:nvPr/>
        </p:nvSpPr>
        <p:spPr bwMode="auto">
          <a:xfrm>
            <a:off x="1331913" y="1844675"/>
            <a:ext cx="28575" cy="4430713"/>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32" name="Line 20"/>
          <p:cNvSpPr>
            <a:spLocks noChangeShapeType="1"/>
          </p:cNvSpPr>
          <p:nvPr/>
        </p:nvSpPr>
        <p:spPr bwMode="auto">
          <a:xfrm>
            <a:off x="4643438" y="3716338"/>
            <a:ext cx="22336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fontAlgn="base">
              <a:spcBef>
                <a:spcPct val="20000"/>
              </a:spcBef>
              <a:spcAft>
                <a:spcPct val="0"/>
              </a:spcAft>
              <a:buFontTx/>
              <a:buChar char=" "/>
              <a:defRPr/>
            </a:pPr>
            <a:endParaRPr kumimoji="1" lang="en-US" sz="3200" b="1">
              <a:solidFill>
                <a:srgbClr val="000000"/>
              </a:solidFill>
            </a:endParaRPr>
          </a:p>
        </p:txBody>
      </p:sp>
      <p:sp>
        <p:nvSpPr>
          <p:cNvPr id="192533" name="Line 21"/>
          <p:cNvSpPr>
            <a:spLocks noChangeShapeType="1"/>
          </p:cNvSpPr>
          <p:nvPr/>
        </p:nvSpPr>
        <p:spPr bwMode="auto">
          <a:xfrm flipV="1">
            <a:off x="5364163" y="1773238"/>
            <a:ext cx="0" cy="194310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fontAlgn="base">
              <a:spcBef>
                <a:spcPct val="20000"/>
              </a:spcBef>
              <a:spcAft>
                <a:spcPct val="0"/>
              </a:spcAft>
              <a:buFontTx/>
              <a:buChar char=" "/>
              <a:defRPr/>
            </a:pPr>
            <a:endParaRPr kumimoji="1" lang="en-US" sz="3200" b="1">
              <a:solidFill>
                <a:srgbClr val="000000"/>
              </a:solidFill>
            </a:endParaRPr>
          </a:p>
        </p:txBody>
      </p:sp>
      <p:sp>
        <p:nvSpPr>
          <p:cNvPr id="192534" name="Line 22"/>
          <p:cNvSpPr>
            <a:spLocks noChangeShapeType="1"/>
          </p:cNvSpPr>
          <p:nvPr/>
        </p:nvSpPr>
        <p:spPr bwMode="auto">
          <a:xfrm flipV="1">
            <a:off x="4643438" y="1773238"/>
            <a:ext cx="0" cy="19431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fontAlgn="base">
              <a:spcBef>
                <a:spcPct val="20000"/>
              </a:spcBef>
              <a:spcAft>
                <a:spcPct val="0"/>
              </a:spcAft>
              <a:buFontTx/>
              <a:buChar char=" "/>
              <a:defRPr/>
            </a:pPr>
            <a:endParaRPr kumimoji="1" lang="en-US" sz="3200" b="1">
              <a:solidFill>
                <a:srgbClr val="000000"/>
              </a:solidFill>
            </a:endParaRPr>
          </a:p>
        </p:txBody>
      </p:sp>
      <p:sp>
        <p:nvSpPr>
          <p:cNvPr id="192535" name="Line 23"/>
          <p:cNvSpPr>
            <a:spLocks noChangeShapeType="1"/>
          </p:cNvSpPr>
          <p:nvPr/>
        </p:nvSpPr>
        <p:spPr bwMode="auto">
          <a:xfrm flipV="1">
            <a:off x="6877050" y="1773238"/>
            <a:ext cx="0" cy="19431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fontAlgn="base">
              <a:spcBef>
                <a:spcPct val="20000"/>
              </a:spcBef>
              <a:spcAft>
                <a:spcPct val="0"/>
              </a:spcAft>
              <a:buFontTx/>
              <a:buChar char=" "/>
              <a:defRPr/>
            </a:pPr>
            <a:endParaRPr kumimoji="1" lang="en-US" sz="3200" b="1">
              <a:solidFill>
                <a:srgbClr val="000000"/>
              </a:solidFill>
            </a:endParaRPr>
          </a:p>
        </p:txBody>
      </p:sp>
      <p:sp>
        <p:nvSpPr>
          <p:cNvPr id="192536" name="Line 24"/>
          <p:cNvSpPr>
            <a:spLocks noChangeShapeType="1"/>
          </p:cNvSpPr>
          <p:nvPr/>
        </p:nvSpPr>
        <p:spPr bwMode="auto">
          <a:xfrm>
            <a:off x="6084888" y="1844675"/>
            <a:ext cx="0" cy="1871663"/>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fontAlgn="base">
              <a:spcBef>
                <a:spcPct val="20000"/>
              </a:spcBef>
              <a:spcAft>
                <a:spcPct val="0"/>
              </a:spcAft>
              <a:buFontTx/>
              <a:buChar char=" "/>
              <a:defRPr/>
            </a:pPr>
            <a:endParaRPr kumimoji="1" lang="en-US" sz="3200" b="1">
              <a:solidFill>
                <a:srgbClr val="000000"/>
              </a:solidFill>
            </a:endParaRPr>
          </a:p>
        </p:txBody>
      </p:sp>
      <p:sp>
        <p:nvSpPr>
          <p:cNvPr id="192537" name="Line 25"/>
          <p:cNvSpPr>
            <a:spLocks noChangeShapeType="1"/>
          </p:cNvSpPr>
          <p:nvPr/>
        </p:nvSpPr>
        <p:spPr bwMode="auto">
          <a:xfrm>
            <a:off x="611188" y="1700213"/>
            <a:ext cx="3602037"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38" name="Line 26"/>
          <p:cNvSpPr>
            <a:spLocks noChangeShapeType="1"/>
          </p:cNvSpPr>
          <p:nvPr/>
        </p:nvSpPr>
        <p:spPr bwMode="auto">
          <a:xfrm>
            <a:off x="4643438" y="3860800"/>
            <a:ext cx="3810000"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20000"/>
              </a:spcBef>
              <a:spcAft>
                <a:spcPct val="0"/>
              </a:spcAft>
              <a:buFontTx/>
              <a:buChar char=" "/>
              <a:defRPr/>
            </a:pPr>
            <a:endParaRPr kumimoji="1" lang="en-US" sz="3200" b="1">
              <a:solidFill>
                <a:srgbClr val="000000"/>
              </a:solidFill>
            </a:endParaRPr>
          </a:p>
        </p:txBody>
      </p:sp>
      <p:sp>
        <p:nvSpPr>
          <p:cNvPr id="192539" name="Line 27"/>
          <p:cNvSpPr>
            <a:spLocks noChangeShapeType="1"/>
          </p:cNvSpPr>
          <p:nvPr/>
        </p:nvSpPr>
        <p:spPr bwMode="auto">
          <a:xfrm>
            <a:off x="4643438" y="1773238"/>
            <a:ext cx="2233612"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fontAlgn="base">
              <a:spcBef>
                <a:spcPct val="20000"/>
              </a:spcBef>
              <a:spcAft>
                <a:spcPct val="0"/>
              </a:spcAft>
              <a:buFontTx/>
              <a:buChar char=" "/>
              <a:defRPr/>
            </a:pPr>
            <a:endParaRPr kumimoji="1" lang="en-US" sz="3200" b="1">
              <a:solidFill>
                <a:srgbClr val="000000"/>
              </a:solidFill>
            </a:endParaRPr>
          </a:p>
        </p:txBody>
      </p:sp>
      <p:sp>
        <p:nvSpPr>
          <p:cNvPr id="2" name="Slide Number Placeholder 1">
            <a:extLst>
              <a:ext uri="{FF2B5EF4-FFF2-40B4-BE49-F238E27FC236}">
                <a16:creationId xmlns:a16="http://schemas.microsoft.com/office/drawing/2014/main" id="{D6EA59F2-9A51-1047-96A8-F95C0695591D}"/>
              </a:ext>
            </a:extLst>
          </p:cNvPr>
          <p:cNvSpPr>
            <a:spLocks noGrp="1"/>
          </p:cNvSpPr>
          <p:nvPr>
            <p:ph type="sldNum" sz="quarter" idx="12"/>
          </p:nvPr>
        </p:nvSpPr>
        <p:spPr/>
        <p:txBody>
          <a:bodyPr/>
          <a:lstStyle/>
          <a:p>
            <a:pPr>
              <a:defRPr/>
            </a:pPr>
            <a:fld id="{DA6499D7-49A7-5D42-B21D-79CDE5F1FAAB}" type="slidenum">
              <a:rPr lang="en-US" altLang="zh-CN" smtClean="0">
                <a:solidFill>
                  <a:srgbClr val="000000"/>
                </a:solidFill>
              </a:rPr>
              <a:pPr>
                <a:defRPr/>
              </a:pPr>
              <a:t>50</a:t>
            </a:fld>
            <a:endParaRPr lang="en-US" altLang="zh-CN">
              <a:solidFill>
                <a:srgbClr val="000000"/>
              </a:solidFill>
            </a:endParaRPr>
          </a:p>
        </p:txBody>
      </p:sp>
    </p:spTree>
    <p:extLst>
      <p:ext uri="{BB962C8B-B14F-4D97-AF65-F5344CB8AC3E}">
        <p14:creationId xmlns:p14="http://schemas.microsoft.com/office/powerpoint/2010/main" val="1870414057"/>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AM2901</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51</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2339752" y="152400"/>
            <a:ext cx="6538476" cy="6372944"/>
          </a:xfrm>
          <a:prstGeom prst="rect">
            <a:avLst/>
          </a:prstGeom>
        </p:spPr>
      </p:pic>
    </p:spTree>
    <p:extLst>
      <p:ext uri="{BB962C8B-B14F-4D97-AF65-F5344CB8AC3E}">
        <p14:creationId xmlns:p14="http://schemas.microsoft.com/office/powerpoint/2010/main" val="16602423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小结</a:t>
            </a:r>
            <a:endParaRPr kumimoji="1" lang="zh-CN" altLang="en-US" dirty="0"/>
          </a:p>
        </p:txBody>
      </p:sp>
      <p:sp>
        <p:nvSpPr>
          <p:cNvPr id="3" name="Content Placeholder 2"/>
          <p:cNvSpPr>
            <a:spLocks noGrp="1"/>
          </p:cNvSpPr>
          <p:nvPr>
            <p:ph idx="1"/>
          </p:nvPr>
        </p:nvSpPr>
        <p:spPr/>
        <p:txBody>
          <a:bodyPr/>
          <a:lstStyle/>
          <a:p>
            <a:r>
              <a:rPr lang="zh-CN" altLang="en-US" dirty="0"/>
              <a:t>运算器基本组成</a:t>
            </a:r>
          </a:p>
          <a:p>
            <a:r>
              <a:rPr lang="zh-CN" altLang="en-US" dirty="0"/>
              <a:t>运算器的基本设计过程</a:t>
            </a:r>
          </a:p>
          <a:p>
            <a:r>
              <a:rPr lang="zh-CN" altLang="en-US" dirty="0"/>
              <a:t>运算器</a:t>
            </a:r>
            <a:r>
              <a:rPr lang="en-US" altLang="zh-CN" dirty="0"/>
              <a:t>Am2901</a:t>
            </a:r>
          </a:p>
          <a:p>
            <a:pPr lvl="1"/>
            <a:r>
              <a:rPr lang="en-US" altLang="zh-CN" dirty="0"/>
              <a:t>4</a:t>
            </a:r>
            <a:r>
              <a:rPr lang="zh-CN" altLang="en-US" dirty="0"/>
              <a:t>位运算器</a:t>
            </a:r>
            <a:endParaRPr lang="en-US" altLang="zh-CN" dirty="0"/>
          </a:p>
          <a:p>
            <a:pPr lvl="1"/>
            <a:r>
              <a:rPr lang="en-US" altLang="zh-CN" dirty="0"/>
              <a:t>8</a:t>
            </a:r>
            <a:r>
              <a:rPr lang="zh-CN" altLang="en-US" dirty="0"/>
              <a:t>种运算功能</a:t>
            </a:r>
            <a:endParaRPr lang="en-US" altLang="zh-CN" dirty="0"/>
          </a:p>
          <a:p>
            <a:pPr lvl="1"/>
            <a:r>
              <a:rPr lang="en-US" altLang="zh-CN" dirty="0"/>
              <a:t>8</a:t>
            </a:r>
            <a:r>
              <a:rPr lang="zh-CN" altLang="en-US" dirty="0"/>
              <a:t>种数据来源组合</a:t>
            </a:r>
            <a:endParaRPr lang="en-US" altLang="zh-CN" dirty="0"/>
          </a:p>
          <a:p>
            <a:pPr lvl="1"/>
            <a:r>
              <a:rPr lang="en-US" altLang="zh-CN" dirty="0"/>
              <a:t>8</a:t>
            </a:r>
            <a:r>
              <a:rPr lang="zh-CN" altLang="en-US" dirty="0"/>
              <a:t>种数据输出方式</a:t>
            </a:r>
          </a:p>
          <a:p>
            <a:pPr lvl="1"/>
            <a:r>
              <a:rPr lang="en-US" altLang="zh-CN" dirty="0"/>
              <a:t>Verilog</a:t>
            </a:r>
            <a:r>
              <a:rPr lang="zh-CN" altLang="en-US" dirty="0"/>
              <a:t>实现举例</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52</a:t>
            </a:fld>
            <a:endParaRPr lang="zh-CN" altLang="en-US">
              <a:solidFill>
                <a:srgbClr val="1F497D"/>
              </a:solidFill>
            </a:endParaRPr>
          </a:p>
        </p:txBody>
      </p:sp>
    </p:spTree>
    <p:extLst>
      <p:ext uri="{BB962C8B-B14F-4D97-AF65-F5344CB8AC3E}">
        <p14:creationId xmlns:p14="http://schemas.microsoft.com/office/powerpoint/2010/main" val="20398971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阅读和思考</a:t>
            </a:r>
          </a:p>
        </p:txBody>
      </p:sp>
      <p:sp>
        <p:nvSpPr>
          <p:cNvPr id="3" name="Content Placeholder 2"/>
          <p:cNvSpPr>
            <a:spLocks noGrp="1"/>
          </p:cNvSpPr>
          <p:nvPr>
            <p:ph idx="1"/>
          </p:nvPr>
        </p:nvSpPr>
        <p:spPr/>
        <p:txBody>
          <a:bodyPr/>
          <a:lstStyle/>
          <a:p>
            <a:r>
              <a:rPr lang="zh-CN" altLang="en-US" dirty="0"/>
              <a:t>阅读</a:t>
            </a:r>
          </a:p>
          <a:p>
            <a:pPr lvl="1"/>
            <a:r>
              <a:rPr lang="en-US" altLang="zh-CN" dirty="0"/>
              <a:t>Am2901</a:t>
            </a:r>
            <a:r>
              <a:rPr lang="zh-CN" altLang="en-US" dirty="0"/>
              <a:t>的有关材料</a:t>
            </a:r>
            <a:endParaRPr lang="en-US" altLang="zh-CN" dirty="0"/>
          </a:p>
          <a:p>
            <a:r>
              <a:rPr lang="zh-CN" altLang="en-US"/>
              <a:t>思考</a:t>
            </a:r>
            <a:endParaRPr lang="en-US" altLang="zh-CN" dirty="0"/>
          </a:p>
          <a:p>
            <a:pPr lvl="1"/>
            <a:r>
              <a:rPr lang="zh-CN" altLang="en-US" dirty="0"/>
              <a:t>用</a:t>
            </a:r>
            <a:r>
              <a:rPr lang="en-US" altLang="zh-CN" dirty="0"/>
              <a:t>Verilog</a:t>
            </a:r>
            <a:r>
              <a:rPr lang="zh-CN" altLang="en-US" dirty="0"/>
              <a:t>语言实现完整的</a:t>
            </a:r>
            <a:r>
              <a:rPr lang="en-US" altLang="zh-CN" dirty="0"/>
              <a:t>Am2901.</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53</a:t>
            </a:fld>
            <a:endParaRPr lang="zh-CN" altLang="en-US">
              <a:solidFill>
                <a:srgbClr val="1F497D"/>
              </a:solidFill>
            </a:endParaRPr>
          </a:p>
        </p:txBody>
      </p:sp>
    </p:spTree>
    <p:extLst>
      <p:ext uri="{BB962C8B-B14F-4D97-AF65-F5344CB8AC3E}">
        <p14:creationId xmlns:p14="http://schemas.microsoft.com/office/powerpoint/2010/main" val="14764334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谢谢</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555F886C-0A22-6F4D-BC08-A1674DBCDE43}" type="slidenum">
              <a:rPr lang="en-US" altLang="zh-CN" smtClean="0">
                <a:solidFill>
                  <a:srgbClr val="1F497D"/>
                </a:solidFill>
              </a:rPr>
              <a:pPr>
                <a:defRPr/>
              </a:pPr>
              <a:t>54</a:t>
            </a:fld>
            <a:endParaRPr lang="zh-CN" altLang="en-US">
              <a:solidFill>
                <a:srgbClr val="1F497D"/>
              </a:solidFill>
            </a:endParaRPr>
          </a:p>
        </p:txBody>
      </p:sp>
    </p:spTree>
    <p:extLst>
      <p:ext uri="{BB962C8B-B14F-4D97-AF65-F5344CB8AC3E}">
        <p14:creationId xmlns:p14="http://schemas.microsoft.com/office/powerpoint/2010/main" val="246637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8" name="Slide Number Placeholder 3"/>
          <p:cNvSpPr>
            <a:spLocks noGrp="1"/>
          </p:cNvSpPr>
          <p:nvPr>
            <p:ph type="sldNum" sz="quarter" idx="10"/>
          </p:nvPr>
        </p:nvSpPr>
        <p:spPr/>
        <p:txBody>
          <a:bodyPr/>
          <a:lstStyle/>
          <a:p>
            <a:fld id="{C07A9D73-EEEB-C243-971D-A3B23475C027}" type="slidenum">
              <a:rPr lang="en-US" altLang="zh-CN">
                <a:solidFill>
                  <a:srgbClr val="FFFFFF"/>
                </a:solidFill>
              </a:rPr>
              <a:pPr/>
              <a:t>6</a:t>
            </a:fld>
            <a:endParaRPr lang="en-US" altLang="zh-CN">
              <a:solidFill>
                <a:srgbClr val="FFFFFF"/>
              </a:solidFill>
            </a:endParaRPr>
          </a:p>
        </p:txBody>
      </p:sp>
      <p:sp>
        <p:nvSpPr>
          <p:cNvPr id="376834" name="Rectangle 2"/>
          <p:cNvSpPr>
            <a:spLocks noGrp="1" noChangeArrowheads="1"/>
          </p:cNvSpPr>
          <p:nvPr>
            <p:ph type="title"/>
          </p:nvPr>
        </p:nvSpPr>
        <p:spPr>
          <a:xfrm>
            <a:off x="395288" y="188913"/>
            <a:ext cx="8208962" cy="576262"/>
          </a:xfrm>
        </p:spPr>
        <p:txBody>
          <a:bodyPr/>
          <a:lstStyle/>
          <a:p>
            <a:r>
              <a:rPr lang="zh-CN" altLang="en-US" sz="3200" dirty="0">
                <a:solidFill>
                  <a:schemeClr val="tx2"/>
                </a:solidFill>
              </a:rPr>
              <a:t>设计支持 </a:t>
            </a:r>
            <a:r>
              <a:rPr lang="en-US" altLang="zh-CN" dirty="0">
                <a:solidFill>
                  <a:schemeClr val="tx2"/>
                </a:solidFill>
              </a:rPr>
              <a:t>+</a:t>
            </a:r>
            <a:r>
              <a:rPr lang="zh-CN" altLang="en-US" sz="3200" dirty="0">
                <a:solidFill>
                  <a:schemeClr val="tx2"/>
                </a:solidFill>
              </a:rPr>
              <a:t>、 </a:t>
            </a:r>
            <a:r>
              <a:rPr lang="en-US" altLang="en-US" sz="2800" dirty="0">
                <a:solidFill>
                  <a:schemeClr val="tx2"/>
                </a:solidFill>
              </a:rPr>
              <a:t>∧</a:t>
            </a:r>
            <a:r>
              <a:rPr lang="zh-CN" altLang="en-US" sz="2800" dirty="0">
                <a:solidFill>
                  <a:schemeClr val="tx2"/>
                </a:solidFill>
              </a:rPr>
              <a:t>、 </a:t>
            </a:r>
            <a:r>
              <a:rPr lang="en-US" altLang="en-US" sz="2800" dirty="0">
                <a:solidFill>
                  <a:schemeClr val="tx2"/>
                </a:solidFill>
              </a:rPr>
              <a:t>∨</a:t>
            </a:r>
            <a:r>
              <a:rPr lang="zh-CN" altLang="en-US" sz="3200" dirty="0">
                <a:solidFill>
                  <a:schemeClr val="tx2"/>
                </a:solidFill>
              </a:rPr>
              <a:t> 功能的 </a:t>
            </a:r>
            <a:r>
              <a:rPr lang="en-US" altLang="zh-CN" sz="3200" dirty="0">
                <a:solidFill>
                  <a:schemeClr val="tx2"/>
                </a:solidFill>
              </a:rPr>
              <a:t>ALU </a:t>
            </a:r>
            <a:r>
              <a:rPr lang="zh-CN" altLang="en-US" sz="3200" dirty="0">
                <a:solidFill>
                  <a:schemeClr val="tx2"/>
                </a:solidFill>
              </a:rPr>
              <a:t>线路</a:t>
            </a:r>
          </a:p>
        </p:txBody>
      </p:sp>
      <p:sp>
        <p:nvSpPr>
          <p:cNvPr id="376835" name="Rectangle 3"/>
          <p:cNvSpPr>
            <a:spLocks noGrp="1" noChangeArrowheads="1"/>
          </p:cNvSpPr>
          <p:nvPr>
            <p:ph type="body" idx="1"/>
          </p:nvPr>
        </p:nvSpPr>
        <p:spPr>
          <a:xfrm>
            <a:off x="323850" y="908050"/>
            <a:ext cx="8497888" cy="5400675"/>
          </a:xfrm>
        </p:spPr>
        <p:txBody>
          <a:bodyPr/>
          <a:lstStyle/>
          <a:p>
            <a:pPr>
              <a:spcBef>
                <a:spcPct val="0"/>
              </a:spcBef>
              <a:buFontTx/>
              <a:buNone/>
            </a:pPr>
            <a:r>
              <a:rPr lang="zh-CN" altLang="en-US" b="1">
                <a:solidFill>
                  <a:schemeClr val="tx2"/>
                </a:solidFill>
              </a:rPr>
              <a:t>一位的</a:t>
            </a:r>
            <a:r>
              <a:rPr lang="en-US" altLang="zh-CN" b="1">
                <a:solidFill>
                  <a:schemeClr val="tx2"/>
                </a:solidFill>
              </a:rPr>
              <a:t>ALU</a:t>
            </a:r>
            <a:r>
              <a:rPr lang="zh-CN" altLang="en-US" b="1">
                <a:solidFill>
                  <a:schemeClr val="tx2"/>
                </a:solidFill>
              </a:rPr>
              <a:t>的线路设计</a:t>
            </a:r>
            <a:r>
              <a:rPr lang="zh-CN" altLang="en-US" b="1">
                <a:solidFill>
                  <a:srgbClr val="333399"/>
                </a:solidFill>
              </a:rPr>
              <a:t>：</a:t>
            </a:r>
            <a:r>
              <a:rPr lang="en-US" altLang="zh-CN" b="1">
                <a:solidFill>
                  <a:srgbClr val="333399"/>
                </a:solidFill>
              </a:rPr>
              <a:t>1</a:t>
            </a:r>
            <a:r>
              <a:rPr lang="zh-CN" altLang="en-US" b="1">
                <a:solidFill>
                  <a:srgbClr val="333399"/>
                </a:solidFill>
              </a:rPr>
              <a:t>、首先画出其组成示意图</a:t>
            </a:r>
            <a:r>
              <a:rPr lang="zh-CN" altLang="en-US" b="1"/>
              <a:t>    </a:t>
            </a:r>
            <a:endParaRPr lang="zh-CN" altLang="en-US" b="1">
              <a:solidFill>
                <a:srgbClr val="333399"/>
              </a:solidFill>
            </a:endParaRPr>
          </a:p>
        </p:txBody>
      </p:sp>
      <p:sp>
        <p:nvSpPr>
          <p:cNvPr id="376936" name="Text Box 104"/>
          <p:cNvSpPr txBox="1">
            <a:spLocks noChangeArrowheads="1"/>
          </p:cNvSpPr>
          <p:nvPr/>
        </p:nvSpPr>
        <p:spPr bwMode="auto">
          <a:xfrm>
            <a:off x="5651500" y="1914525"/>
            <a:ext cx="3241675"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60000"/>
              </a:spcBef>
              <a:spcAft>
                <a:spcPct val="0"/>
              </a:spcAft>
            </a:pPr>
            <a:r>
              <a:rPr kumimoji="1" lang="zh-CN" altLang="en-US" sz="2400" b="1">
                <a:solidFill>
                  <a:srgbClr val="333399"/>
                </a:solidFill>
              </a:rPr>
              <a:t>输入数据  </a:t>
            </a:r>
            <a:r>
              <a:rPr kumimoji="1" lang="en-US" altLang="zh-CN" sz="2400" b="1">
                <a:solidFill>
                  <a:srgbClr val="333399"/>
                </a:solidFill>
              </a:rPr>
              <a:t>A</a:t>
            </a:r>
            <a:r>
              <a:rPr kumimoji="1" lang="zh-CN" altLang="en-US" sz="2400" b="1">
                <a:solidFill>
                  <a:srgbClr val="333399"/>
                </a:solidFill>
              </a:rPr>
              <a:t>、</a:t>
            </a:r>
            <a:r>
              <a:rPr kumimoji="1" lang="en-US" altLang="zh-CN" sz="2400" b="1">
                <a:solidFill>
                  <a:srgbClr val="333399"/>
                </a:solidFill>
              </a:rPr>
              <a:t>B</a:t>
            </a:r>
          </a:p>
          <a:p>
            <a:pPr fontAlgn="base">
              <a:spcBef>
                <a:spcPct val="60000"/>
              </a:spcBef>
              <a:spcAft>
                <a:spcPct val="0"/>
              </a:spcAft>
            </a:pPr>
            <a:r>
              <a:rPr kumimoji="1" lang="zh-CN" altLang="en-US" sz="2400" b="1">
                <a:solidFill>
                  <a:srgbClr val="333399"/>
                </a:solidFill>
              </a:rPr>
              <a:t>加减进位输入 </a:t>
            </a:r>
            <a:r>
              <a:rPr kumimoji="1" lang="en-US" altLang="zh-CN" sz="2400" b="1">
                <a:solidFill>
                  <a:srgbClr val="333399"/>
                </a:solidFill>
              </a:rPr>
              <a:t>Cin</a:t>
            </a:r>
          </a:p>
          <a:p>
            <a:pPr fontAlgn="base">
              <a:spcBef>
                <a:spcPct val="60000"/>
              </a:spcBef>
              <a:spcAft>
                <a:spcPct val="0"/>
              </a:spcAft>
            </a:pPr>
            <a:r>
              <a:rPr kumimoji="1" lang="zh-CN" altLang="en-US" sz="2400" b="1">
                <a:solidFill>
                  <a:srgbClr val="000000"/>
                </a:solidFill>
              </a:rPr>
              <a:t>加减进位输出 </a:t>
            </a:r>
            <a:r>
              <a:rPr kumimoji="1" lang="en-US" altLang="zh-CN" sz="2400" b="1">
                <a:solidFill>
                  <a:srgbClr val="A50021"/>
                </a:solidFill>
              </a:rPr>
              <a:t>Cout</a:t>
            </a:r>
          </a:p>
          <a:p>
            <a:pPr fontAlgn="base">
              <a:spcBef>
                <a:spcPct val="60000"/>
              </a:spcBef>
              <a:spcAft>
                <a:spcPct val="0"/>
              </a:spcAft>
            </a:pPr>
            <a:r>
              <a:rPr lang="en-US" altLang="zh-CN" sz="2400" b="1">
                <a:solidFill>
                  <a:srgbClr val="000000"/>
                </a:solidFill>
              </a:rPr>
              <a:t>3</a:t>
            </a:r>
            <a:r>
              <a:rPr lang="zh-CN" altLang="en-US" sz="2400" b="1">
                <a:solidFill>
                  <a:srgbClr val="000000"/>
                </a:solidFill>
              </a:rPr>
              <a:t>种运算用</a:t>
            </a:r>
            <a:r>
              <a:rPr lang="en-US" altLang="zh-CN" sz="2400" b="1">
                <a:solidFill>
                  <a:srgbClr val="000000"/>
                </a:solidFill>
              </a:rPr>
              <a:t>3</a:t>
            </a:r>
            <a:r>
              <a:rPr lang="zh-CN" altLang="en-US" sz="2400" b="1">
                <a:solidFill>
                  <a:srgbClr val="000000"/>
                </a:solidFill>
              </a:rPr>
              <a:t>部分电路</a:t>
            </a:r>
          </a:p>
          <a:p>
            <a:pPr fontAlgn="base">
              <a:spcBef>
                <a:spcPct val="60000"/>
              </a:spcBef>
              <a:spcAft>
                <a:spcPct val="0"/>
              </a:spcAft>
            </a:pPr>
            <a:r>
              <a:rPr kumimoji="1" lang="zh-CN" altLang="en-US" sz="2400" b="1">
                <a:solidFill>
                  <a:srgbClr val="000000"/>
                </a:solidFill>
              </a:rPr>
              <a:t>运算结果</a:t>
            </a:r>
            <a:r>
              <a:rPr kumimoji="1" lang="en-US" altLang="zh-CN" sz="2400" b="1">
                <a:solidFill>
                  <a:srgbClr val="000000"/>
                </a:solidFill>
              </a:rPr>
              <a:t>S,  3</a:t>
            </a:r>
            <a:r>
              <a:rPr kumimoji="1" lang="zh-CN" altLang="en-US" sz="2400" b="1">
                <a:solidFill>
                  <a:srgbClr val="000000"/>
                </a:solidFill>
              </a:rPr>
              <a:t>选</a:t>
            </a:r>
            <a:r>
              <a:rPr kumimoji="1" lang="en-US" altLang="zh-CN" sz="2400" b="1">
                <a:solidFill>
                  <a:srgbClr val="000000"/>
                </a:solidFill>
              </a:rPr>
              <a:t>1</a:t>
            </a:r>
            <a:r>
              <a:rPr kumimoji="1" lang="zh-CN" altLang="en-US" sz="2400" b="1">
                <a:solidFill>
                  <a:srgbClr val="000000"/>
                </a:solidFill>
              </a:rPr>
              <a:t>得到</a:t>
            </a:r>
            <a:endParaRPr lang="zh-CN" altLang="en-US" sz="2400" b="1">
              <a:solidFill>
                <a:srgbClr val="000000"/>
              </a:solidFill>
            </a:endParaRPr>
          </a:p>
          <a:p>
            <a:pPr fontAlgn="base">
              <a:spcBef>
                <a:spcPct val="60000"/>
              </a:spcBef>
              <a:spcAft>
                <a:spcPct val="0"/>
              </a:spcAft>
            </a:pPr>
            <a:r>
              <a:rPr lang="zh-CN" altLang="en-US" sz="2400" b="1">
                <a:solidFill>
                  <a:srgbClr val="CC6600"/>
                </a:solidFill>
              </a:rPr>
              <a:t>运算功能选择控制</a:t>
            </a:r>
          </a:p>
          <a:p>
            <a:pPr fontAlgn="base">
              <a:spcBef>
                <a:spcPct val="60000"/>
              </a:spcBef>
              <a:spcAft>
                <a:spcPct val="0"/>
              </a:spcAft>
            </a:pPr>
            <a:r>
              <a:rPr lang="en-US" altLang="zh-CN" sz="2400" b="1">
                <a:solidFill>
                  <a:srgbClr val="CC6600"/>
                </a:solidFill>
              </a:rPr>
              <a:t>+/-</a:t>
            </a:r>
            <a:r>
              <a:rPr lang="zh-CN" altLang="en-US" sz="2400" b="1">
                <a:solidFill>
                  <a:srgbClr val="CC6600"/>
                </a:solidFill>
              </a:rPr>
              <a:t>选择 </a:t>
            </a:r>
            <a:r>
              <a:rPr lang="en-US" altLang="zh-CN" sz="2400" b="1">
                <a:solidFill>
                  <a:srgbClr val="CC6600"/>
                </a:solidFill>
              </a:rPr>
              <a:t>B </a:t>
            </a:r>
            <a:r>
              <a:rPr lang="zh-CN" altLang="en-US" sz="2400" b="1">
                <a:solidFill>
                  <a:srgbClr val="CC6600"/>
                </a:solidFill>
              </a:rPr>
              <a:t>或 </a:t>
            </a:r>
            <a:r>
              <a:rPr lang="en-US" altLang="zh-CN" sz="2400" b="1">
                <a:solidFill>
                  <a:srgbClr val="CC6600"/>
                </a:solidFill>
              </a:rPr>
              <a:t>/B </a:t>
            </a:r>
            <a:r>
              <a:rPr lang="zh-CN" altLang="en-US" sz="2400" b="1">
                <a:solidFill>
                  <a:srgbClr val="CC6600"/>
                </a:solidFill>
              </a:rPr>
              <a:t>的控制</a:t>
            </a:r>
          </a:p>
        </p:txBody>
      </p:sp>
      <p:grpSp>
        <p:nvGrpSpPr>
          <p:cNvPr id="376959" name="Group 127"/>
          <p:cNvGrpSpPr>
            <a:grpSpLocks/>
          </p:cNvGrpSpPr>
          <p:nvPr/>
        </p:nvGrpSpPr>
        <p:grpSpPr bwMode="auto">
          <a:xfrm>
            <a:off x="323850" y="1628775"/>
            <a:ext cx="5184775" cy="4494213"/>
            <a:chOff x="204" y="1026"/>
            <a:chExt cx="3266" cy="2831"/>
          </a:xfrm>
        </p:grpSpPr>
        <p:sp>
          <p:nvSpPr>
            <p:cNvPr id="376899" name="Text Box 67"/>
            <p:cNvSpPr txBox="1">
              <a:spLocks noChangeArrowheads="1"/>
            </p:cNvSpPr>
            <p:nvPr/>
          </p:nvSpPr>
          <p:spPr bwMode="auto">
            <a:xfrm>
              <a:off x="1701" y="1473"/>
              <a:ext cx="816"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zh-CN" altLang="en-US" sz="2400" b="1">
                  <a:solidFill>
                    <a:srgbClr val="000000"/>
                  </a:solidFill>
                </a:rPr>
                <a:t>三选一</a:t>
              </a:r>
            </a:p>
          </p:txBody>
        </p:sp>
        <p:sp>
          <p:nvSpPr>
            <p:cNvPr id="376900" name="Text Box 68"/>
            <p:cNvSpPr txBox="1">
              <a:spLocks noChangeArrowheads="1"/>
            </p:cNvSpPr>
            <p:nvPr/>
          </p:nvSpPr>
          <p:spPr bwMode="auto">
            <a:xfrm>
              <a:off x="703" y="2157"/>
              <a:ext cx="862"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zh-CN" altLang="en-US" sz="2400" b="1">
                  <a:solidFill>
                    <a:srgbClr val="000000"/>
                  </a:solidFill>
                </a:rPr>
                <a:t>加法器</a:t>
              </a:r>
            </a:p>
          </p:txBody>
        </p:sp>
        <p:sp>
          <p:nvSpPr>
            <p:cNvPr id="376901" name="Text Box 69"/>
            <p:cNvSpPr txBox="1">
              <a:spLocks noChangeArrowheads="1"/>
            </p:cNvSpPr>
            <p:nvPr/>
          </p:nvSpPr>
          <p:spPr bwMode="auto">
            <a:xfrm>
              <a:off x="1837" y="2157"/>
              <a:ext cx="726"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zh-CN" altLang="en-US" sz="2400" b="1">
                  <a:solidFill>
                    <a:srgbClr val="000000"/>
                  </a:solidFill>
                </a:rPr>
                <a:t>与运算</a:t>
              </a:r>
            </a:p>
          </p:txBody>
        </p:sp>
        <p:sp>
          <p:nvSpPr>
            <p:cNvPr id="376902" name="Text Box 70"/>
            <p:cNvSpPr txBox="1">
              <a:spLocks noChangeArrowheads="1"/>
            </p:cNvSpPr>
            <p:nvPr/>
          </p:nvSpPr>
          <p:spPr bwMode="auto">
            <a:xfrm>
              <a:off x="2744" y="2157"/>
              <a:ext cx="726"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zh-CN" altLang="en-US" sz="2400" b="1">
                  <a:solidFill>
                    <a:srgbClr val="000000"/>
                  </a:solidFill>
                </a:rPr>
                <a:t>或运算</a:t>
              </a:r>
            </a:p>
          </p:txBody>
        </p:sp>
        <p:sp>
          <p:nvSpPr>
            <p:cNvPr id="376903" name="Line 71"/>
            <p:cNvSpPr>
              <a:spLocks noChangeShapeType="1"/>
            </p:cNvSpPr>
            <p:nvPr/>
          </p:nvSpPr>
          <p:spPr bwMode="auto">
            <a:xfrm flipV="1">
              <a:off x="2109" y="1771"/>
              <a:ext cx="0" cy="363"/>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05" name="Line 73"/>
            <p:cNvSpPr>
              <a:spLocks noChangeShapeType="1"/>
            </p:cNvSpPr>
            <p:nvPr/>
          </p:nvSpPr>
          <p:spPr bwMode="auto">
            <a:xfrm flipV="1">
              <a:off x="1247" y="1952"/>
              <a:ext cx="0" cy="18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06" name="Line 74"/>
            <p:cNvSpPr>
              <a:spLocks noChangeShapeType="1"/>
            </p:cNvSpPr>
            <p:nvPr/>
          </p:nvSpPr>
          <p:spPr bwMode="auto">
            <a:xfrm>
              <a:off x="1247" y="1952"/>
              <a:ext cx="59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07" name="Line 75"/>
            <p:cNvSpPr>
              <a:spLocks noChangeShapeType="1"/>
            </p:cNvSpPr>
            <p:nvPr/>
          </p:nvSpPr>
          <p:spPr bwMode="auto">
            <a:xfrm flipV="1">
              <a:off x="1837" y="1771"/>
              <a:ext cx="0" cy="181"/>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08" name="Line 76"/>
            <p:cNvSpPr>
              <a:spLocks noChangeShapeType="1"/>
            </p:cNvSpPr>
            <p:nvPr/>
          </p:nvSpPr>
          <p:spPr bwMode="auto">
            <a:xfrm flipH="1" flipV="1">
              <a:off x="3107" y="1952"/>
              <a:ext cx="0" cy="18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09" name="Line 77"/>
            <p:cNvSpPr>
              <a:spLocks noChangeShapeType="1"/>
            </p:cNvSpPr>
            <p:nvPr/>
          </p:nvSpPr>
          <p:spPr bwMode="auto">
            <a:xfrm flipH="1">
              <a:off x="2381" y="1952"/>
              <a:ext cx="726"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10" name="Line 78"/>
            <p:cNvSpPr>
              <a:spLocks noChangeShapeType="1"/>
            </p:cNvSpPr>
            <p:nvPr/>
          </p:nvSpPr>
          <p:spPr bwMode="auto">
            <a:xfrm flipH="1" flipV="1">
              <a:off x="2381" y="1771"/>
              <a:ext cx="0" cy="181"/>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11" name="Line 79"/>
            <p:cNvSpPr>
              <a:spLocks noChangeShapeType="1"/>
            </p:cNvSpPr>
            <p:nvPr/>
          </p:nvSpPr>
          <p:spPr bwMode="auto">
            <a:xfrm flipH="1">
              <a:off x="1565" y="2315"/>
              <a:ext cx="136"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12" name="Line 80"/>
            <p:cNvSpPr>
              <a:spLocks noChangeShapeType="1"/>
            </p:cNvSpPr>
            <p:nvPr/>
          </p:nvSpPr>
          <p:spPr bwMode="auto">
            <a:xfrm flipV="1">
              <a:off x="1338" y="2451"/>
              <a:ext cx="0" cy="1270"/>
            </a:xfrm>
            <a:prstGeom prst="line">
              <a:avLst/>
            </a:prstGeom>
            <a:noFill/>
            <a:ln w="28575">
              <a:solidFill>
                <a:srgbClr val="3333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13" name="Line 81"/>
            <p:cNvSpPr>
              <a:spLocks noChangeShapeType="1"/>
            </p:cNvSpPr>
            <p:nvPr/>
          </p:nvSpPr>
          <p:spPr bwMode="auto">
            <a:xfrm flipV="1">
              <a:off x="884" y="2451"/>
              <a:ext cx="0" cy="27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14" name="Text Box 82"/>
            <p:cNvSpPr txBox="1">
              <a:spLocks noChangeArrowheads="1"/>
            </p:cNvSpPr>
            <p:nvPr/>
          </p:nvSpPr>
          <p:spPr bwMode="auto">
            <a:xfrm>
              <a:off x="567" y="2723"/>
              <a:ext cx="635" cy="25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zh-CN" altLang="en-US" sz="2000" b="1">
                  <a:solidFill>
                    <a:srgbClr val="000000"/>
                  </a:solidFill>
                </a:rPr>
                <a:t>二选一</a:t>
              </a:r>
            </a:p>
          </p:txBody>
        </p:sp>
        <p:sp>
          <p:nvSpPr>
            <p:cNvPr id="376915" name="Line 83"/>
            <p:cNvSpPr>
              <a:spLocks noChangeShapeType="1"/>
            </p:cNvSpPr>
            <p:nvPr/>
          </p:nvSpPr>
          <p:spPr bwMode="auto">
            <a:xfrm flipV="1">
              <a:off x="1048" y="2995"/>
              <a:ext cx="0" cy="726"/>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16" name="Line 84"/>
            <p:cNvSpPr>
              <a:spLocks noChangeShapeType="1"/>
            </p:cNvSpPr>
            <p:nvPr/>
          </p:nvSpPr>
          <p:spPr bwMode="auto">
            <a:xfrm flipH="1" flipV="1">
              <a:off x="775" y="2976"/>
              <a:ext cx="0" cy="137"/>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17" name="Line 85"/>
            <p:cNvSpPr>
              <a:spLocks noChangeShapeType="1"/>
            </p:cNvSpPr>
            <p:nvPr/>
          </p:nvSpPr>
          <p:spPr bwMode="auto">
            <a:xfrm>
              <a:off x="884" y="2633"/>
              <a:ext cx="208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18" name="Line 86"/>
            <p:cNvSpPr>
              <a:spLocks noChangeShapeType="1"/>
            </p:cNvSpPr>
            <p:nvPr/>
          </p:nvSpPr>
          <p:spPr bwMode="auto">
            <a:xfrm flipV="1">
              <a:off x="2971" y="2451"/>
              <a:ext cx="0" cy="18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19" name="Line 87"/>
            <p:cNvSpPr>
              <a:spLocks noChangeShapeType="1"/>
            </p:cNvSpPr>
            <p:nvPr/>
          </p:nvSpPr>
          <p:spPr bwMode="auto">
            <a:xfrm flipV="1">
              <a:off x="2019" y="2451"/>
              <a:ext cx="0" cy="18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20" name="Line 88"/>
            <p:cNvSpPr>
              <a:spLocks noChangeShapeType="1"/>
            </p:cNvSpPr>
            <p:nvPr/>
          </p:nvSpPr>
          <p:spPr bwMode="auto">
            <a:xfrm>
              <a:off x="1338" y="2769"/>
              <a:ext cx="1950" cy="0"/>
            </a:xfrm>
            <a:prstGeom prst="line">
              <a:avLst/>
            </a:prstGeom>
            <a:noFill/>
            <a:ln w="28575">
              <a:solidFill>
                <a:srgbClr val="3333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21" name="Line 89"/>
            <p:cNvSpPr>
              <a:spLocks noChangeShapeType="1"/>
            </p:cNvSpPr>
            <p:nvPr/>
          </p:nvSpPr>
          <p:spPr bwMode="auto">
            <a:xfrm flipV="1">
              <a:off x="3288" y="2451"/>
              <a:ext cx="0" cy="318"/>
            </a:xfrm>
            <a:prstGeom prst="line">
              <a:avLst/>
            </a:prstGeom>
            <a:noFill/>
            <a:ln w="28575">
              <a:solidFill>
                <a:srgbClr val="3333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22" name="Line 90"/>
            <p:cNvSpPr>
              <a:spLocks noChangeShapeType="1"/>
            </p:cNvSpPr>
            <p:nvPr/>
          </p:nvSpPr>
          <p:spPr bwMode="auto">
            <a:xfrm flipV="1">
              <a:off x="2336" y="2451"/>
              <a:ext cx="0" cy="318"/>
            </a:xfrm>
            <a:prstGeom prst="line">
              <a:avLst/>
            </a:prstGeom>
            <a:noFill/>
            <a:ln w="28575">
              <a:solidFill>
                <a:srgbClr val="3333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23" name="Line 91"/>
            <p:cNvSpPr>
              <a:spLocks noChangeShapeType="1"/>
            </p:cNvSpPr>
            <p:nvPr/>
          </p:nvSpPr>
          <p:spPr bwMode="auto">
            <a:xfrm flipV="1">
              <a:off x="2064" y="1156"/>
              <a:ext cx="0" cy="318"/>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24" name="Line 92"/>
            <p:cNvSpPr>
              <a:spLocks noChangeShapeType="1"/>
            </p:cNvSpPr>
            <p:nvPr/>
          </p:nvSpPr>
          <p:spPr bwMode="auto">
            <a:xfrm flipH="1">
              <a:off x="567" y="2315"/>
              <a:ext cx="136"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25" name="AutoShape 93"/>
            <p:cNvSpPr>
              <a:spLocks noChangeArrowheads="1"/>
            </p:cNvSpPr>
            <p:nvPr/>
          </p:nvSpPr>
          <p:spPr bwMode="auto">
            <a:xfrm>
              <a:off x="658" y="3158"/>
              <a:ext cx="226" cy="227"/>
            </a:xfrm>
            <a:prstGeom prst="triangle">
              <a:avLst>
                <a:gd name="adj" fmla="val 5000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50000"/>
                </a:spcBef>
                <a:spcAft>
                  <a:spcPct val="0"/>
                </a:spcAft>
              </a:pPr>
              <a:endParaRPr kumimoji="1" lang="en-US" sz="2400">
                <a:solidFill>
                  <a:srgbClr val="000000"/>
                </a:solidFill>
              </a:endParaRPr>
            </a:p>
          </p:txBody>
        </p:sp>
        <p:sp>
          <p:nvSpPr>
            <p:cNvPr id="376926" name="Line 94"/>
            <p:cNvSpPr>
              <a:spLocks noChangeShapeType="1"/>
            </p:cNvSpPr>
            <p:nvPr/>
          </p:nvSpPr>
          <p:spPr bwMode="auto">
            <a:xfrm flipV="1">
              <a:off x="766" y="3385"/>
              <a:ext cx="0" cy="181"/>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27" name="Line 95"/>
            <p:cNvSpPr>
              <a:spLocks noChangeShapeType="1"/>
            </p:cNvSpPr>
            <p:nvPr/>
          </p:nvSpPr>
          <p:spPr bwMode="auto">
            <a:xfrm>
              <a:off x="766" y="3566"/>
              <a:ext cx="27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28" name="Text Box 96"/>
            <p:cNvSpPr txBox="1">
              <a:spLocks noChangeArrowheads="1"/>
            </p:cNvSpPr>
            <p:nvPr/>
          </p:nvSpPr>
          <p:spPr bwMode="auto">
            <a:xfrm>
              <a:off x="1338" y="3569"/>
              <a:ext cx="31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a:solidFill>
                    <a:srgbClr val="333399"/>
                  </a:solidFill>
                </a:rPr>
                <a:t>A</a:t>
              </a:r>
            </a:p>
          </p:txBody>
        </p:sp>
        <p:sp>
          <p:nvSpPr>
            <p:cNvPr id="376929" name="Text Box 97"/>
            <p:cNvSpPr txBox="1">
              <a:spLocks noChangeArrowheads="1"/>
            </p:cNvSpPr>
            <p:nvPr/>
          </p:nvSpPr>
          <p:spPr bwMode="auto">
            <a:xfrm>
              <a:off x="1020" y="3569"/>
              <a:ext cx="31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a:solidFill>
                    <a:srgbClr val="333399"/>
                  </a:solidFill>
                </a:rPr>
                <a:t>B</a:t>
              </a:r>
            </a:p>
          </p:txBody>
        </p:sp>
        <p:sp>
          <p:nvSpPr>
            <p:cNvPr id="376930" name="Text Box 98"/>
            <p:cNvSpPr txBox="1">
              <a:spLocks noChangeArrowheads="1"/>
            </p:cNvSpPr>
            <p:nvPr/>
          </p:nvSpPr>
          <p:spPr bwMode="auto">
            <a:xfrm>
              <a:off x="1746" y="1090"/>
              <a:ext cx="318"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a:solidFill>
                    <a:srgbClr val="000000"/>
                  </a:solidFill>
                </a:rPr>
                <a:t>S</a:t>
              </a:r>
            </a:p>
          </p:txBody>
        </p:sp>
        <p:sp>
          <p:nvSpPr>
            <p:cNvPr id="376931" name="Text Box 99"/>
            <p:cNvSpPr txBox="1">
              <a:spLocks noChangeArrowheads="1"/>
            </p:cNvSpPr>
            <p:nvPr/>
          </p:nvSpPr>
          <p:spPr bwMode="auto">
            <a:xfrm>
              <a:off x="249" y="1982"/>
              <a:ext cx="5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a:solidFill>
                    <a:srgbClr val="A50021"/>
                  </a:solidFill>
                </a:rPr>
                <a:t>Cout</a:t>
              </a:r>
            </a:p>
          </p:txBody>
        </p:sp>
        <p:sp>
          <p:nvSpPr>
            <p:cNvPr id="376932" name="Text Box 100"/>
            <p:cNvSpPr txBox="1">
              <a:spLocks noChangeArrowheads="1"/>
            </p:cNvSpPr>
            <p:nvPr/>
          </p:nvSpPr>
          <p:spPr bwMode="auto">
            <a:xfrm>
              <a:off x="1474" y="1998"/>
              <a:ext cx="45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a:solidFill>
                    <a:srgbClr val="000000"/>
                  </a:solidFill>
                </a:rPr>
                <a:t>Cin</a:t>
              </a:r>
            </a:p>
          </p:txBody>
        </p:sp>
        <p:sp>
          <p:nvSpPr>
            <p:cNvPr id="376933" name="Line 101"/>
            <p:cNvSpPr>
              <a:spLocks noChangeShapeType="1"/>
            </p:cNvSpPr>
            <p:nvPr/>
          </p:nvSpPr>
          <p:spPr bwMode="auto">
            <a:xfrm flipH="1">
              <a:off x="2517" y="1589"/>
              <a:ext cx="227" cy="0"/>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34" name="Text Box 102"/>
            <p:cNvSpPr txBox="1">
              <a:spLocks noChangeArrowheads="1"/>
            </p:cNvSpPr>
            <p:nvPr/>
          </p:nvSpPr>
          <p:spPr bwMode="auto">
            <a:xfrm>
              <a:off x="2472" y="1026"/>
              <a:ext cx="725" cy="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zh-CN" altLang="en-US" sz="2000" b="1">
                  <a:solidFill>
                    <a:srgbClr val="CC6600"/>
                  </a:solidFill>
                </a:rPr>
                <a:t>运算功能选择</a:t>
              </a:r>
              <a:r>
                <a:rPr kumimoji="1" lang="en-US" altLang="zh-CN" sz="2000" b="1">
                  <a:solidFill>
                    <a:srgbClr val="CC6600"/>
                  </a:solidFill>
                </a:rPr>
                <a:t>OP</a:t>
              </a:r>
            </a:p>
          </p:txBody>
        </p:sp>
        <p:sp>
          <p:nvSpPr>
            <p:cNvPr id="376935" name="Oval 103"/>
            <p:cNvSpPr>
              <a:spLocks noChangeArrowheads="1"/>
            </p:cNvSpPr>
            <p:nvPr/>
          </p:nvSpPr>
          <p:spPr bwMode="auto">
            <a:xfrm>
              <a:off x="728" y="3092"/>
              <a:ext cx="91" cy="91"/>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50000"/>
                </a:spcBef>
                <a:spcAft>
                  <a:spcPct val="0"/>
                </a:spcAft>
              </a:pPr>
              <a:endParaRPr kumimoji="1" lang="en-US" sz="2400">
                <a:solidFill>
                  <a:srgbClr val="000000"/>
                </a:solidFill>
              </a:endParaRPr>
            </a:p>
          </p:txBody>
        </p:sp>
        <p:sp>
          <p:nvSpPr>
            <p:cNvPr id="376937" name="Line 105"/>
            <p:cNvSpPr>
              <a:spLocks noChangeShapeType="1"/>
            </p:cNvSpPr>
            <p:nvPr/>
          </p:nvSpPr>
          <p:spPr bwMode="auto">
            <a:xfrm>
              <a:off x="295" y="2814"/>
              <a:ext cx="272" cy="0"/>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6938" name="Text Box 106"/>
            <p:cNvSpPr txBox="1">
              <a:spLocks noChangeArrowheads="1"/>
            </p:cNvSpPr>
            <p:nvPr/>
          </p:nvSpPr>
          <p:spPr bwMode="auto">
            <a:xfrm>
              <a:off x="204" y="2526"/>
              <a:ext cx="54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endParaRPr kumimoji="1" lang="en-US" altLang="en-US" sz="2000" b="1">
                <a:solidFill>
                  <a:srgbClr val="CC6600"/>
                </a:solidFill>
              </a:endParaRPr>
            </a:p>
          </p:txBody>
        </p:sp>
      </p:grpSp>
      <p:sp>
        <p:nvSpPr>
          <p:cNvPr id="376999" name="Line 167"/>
          <p:cNvSpPr>
            <a:spLocks noChangeShapeType="1"/>
          </p:cNvSpPr>
          <p:nvPr/>
        </p:nvSpPr>
        <p:spPr bwMode="auto">
          <a:xfrm flipH="1">
            <a:off x="3995738" y="2708275"/>
            <a:ext cx="360362" cy="0"/>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7000" name="Rectangle 168"/>
          <p:cNvSpPr>
            <a:spLocks noChangeArrowheads="1"/>
          </p:cNvSpPr>
          <p:nvPr/>
        </p:nvSpPr>
        <p:spPr bwMode="auto">
          <a:xfrm>
            <a:off x="323850" y="4292600"/>
            <a:ext cx="1727200" cy="210026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ctr" fontAlgn="base">
              <a:spcBef>
                <a:spcPct val="50000"/>
              </a:spcBef>
              <a:spcAft>
                <a:spcPct val="0"/>
              </a:spcAft>
            </a:pPr>
            <a:endParaRPr kumimoji="1" lang="en-US" altLang="zh-CN" sz="2400">
              <a:solidFill>
                <a:srgbClr val="000000"/>
              </a:solidFill>
            </a:endParaRPr>
          </a:p>
          <a:p>
            <a:pPr algn="ctr" fontAlgn="base">
              <a:spcBef>
                <a:spcPct val="50000"/>
              </a:spcBef>
              <a:spcAft>
                <a:spcPct val="0"/>
              </a:spcAft>
            </a:pPr>
            <a:endParaRPr kumimoji="1" lang="en-US" altLang="zh-CN" sz="2400">
              <a:solidFill>
                <a:srgbClr val="000000"/>
              </a:solidFill>
            </a:endParaRPr>
          </a:p>
          <a:p>
            <a:pPr algn="ctr" fontAlgn="base">
              <a:spcBef>
                <a:spcPct val="50000"/>
              </a:spcBef>
              <a:spcAft>
                <a:spcPct val="0"/>
              </a:spcAft>
            </a:pPr>
            <a:endParaRPr kumimoji="1" lang="en-US" altLang="zh-CN" sz="2400">
              <a:solidFill>
                <a:srgbClr val="000000"/>
              </a:solidFill>
            </a:endParaRPr>
          </a:p>
          <a:p>
            <a:pPr algn="ctr" fontAlgn="base">
              <a:spcBef>
                <a:spcPct val="50000"/>
              </a:spcBef>
              <a:spcAft>
                <a:spcPct val="0"/>
              </a:spcAft>
            </a:pPr>
            <a:endParaRPr kumimoji="1" lang="en-US" altLang="zh-CN" sz="2400">
              <a:solidFill>
                <a:srgbClr val="000000"/>
              </a:solidFill>
            </a:endParaRPr>
          </a:p>
        </p:txBody>
      </p:sp>
      <p:sp>
        <p:nvSpPr>
          <p:cNvPr id="377001" name="Line 169"/>
          <p:cNvSpPr>
            <a:spLocks noChangeShapeType="1"/>
          </p:cNvSpPr>
          <p:nvPr/>
        </p:nvSpPr>
        <p:spPr bwMode="auto">
          <a:xfrm>
            <a:off x="1403350" y="4292600"/>
            <a:ext cx="0" cy="15843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77002" name="Text Box 170"/>
          <p:cNvSpPr txBox="1">
            <a:spLocks noChangeArrowheads="1"/>
          </p:cNvSpPr>
          <p:nvPr/>
        </p:nvSpPr>
        <p:spPr bwMode="auto">
          <a:xfrm>
            <a:off x="1476375" y="5661025"/>
            <a:ext cx="43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a:solidFill>
                  <a:srgbClr val="333399"/>
                </a:solidFill>
              </a:rPr>
              <a:t>B</a:t>
            </a:r>
          </a:p>
        </p:txBody>
      </p:sp>
    </p:spTree>
    <p:extLst>
      <p:ext uri="{BB962C8B-B14F-4D97-AF65-F5344CB8AC3E}">
        <p14:creationId xmlns:p14="http://schemas.microsoft.com/office/powerpoint/2010/main" val="1896683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 name="Slide Number Placeholder 3"/>
          <p:cNvSpPr>
            <a:spLocks noGrp="1"/>
          </p:cNvSpPr>
          <p:nvPr>
            <p:ph type="sldNum" sz="quarter" idx="10"/>
          </p:nvPr>
        </p:nvSpPr>
        <p:spPr/>
        <p:txBody>
          <a:bodyPr/>
          <a:lstStyle/>
          <a:p>
            <a:fld id="{3C13FB20-17D0-354C-ACA7-2281A219A06F}" type="slidenum">
              <a:rPr lang="en-US" altLang="zh-CN">
                <a:solidFill>
                  <a:srgbClr val="FFFFFF"/>
                </a:solidFill>
              </a:rPr>
              <a:pPr/>
              <a:t>7</a:t>
            </a:fld>
            <a:endParaRPr lang="en-US" altLang="zh-CN">
              <a:solidFill>
                <a:srgbClr val="FFFFFF"/>
              </a:solidFill>
            </a:endParaRPr>
          </a:p>
        </p:txBody>
      </p:sp>
      <p:sp>
        <p:nvSpPr>
          <p:cNvPr id="385026" name="Rectangle 2"/>
          <p:cNvSpPr>
            <a:spLocks noGrp="1" noChangeArrowheads="1"/>
          </p:cNvSpPr>
          <p:nvPr>
            <p:ph type="title"/>
          </p:nvPr>
        </p:nvSpPr>
        <p:spPr>
          <a:xfrm>
            <a:off x="395288" y="188913"/>
            <a:ext cx="7200900" cy="576262"/>
          </a:xfrm>
        </p:spPr>
        <p:txBody>
          <a:bodyPr/>
          <a:lstStyle/>
          <a:p>
            <a:r>
              <a:rPr lang="zh-CN" altLang="en-US" sz="3200">
                <a:solidFill>
                  <a:schemeClr val="tx2"/>
                </a:solidFill>
              </a:rPr>
              <a:t>设计支持 </a:t>
            </a:r>
            <a:r>
              <a:rPr lang="en-US" altLang="zh-CN">
                <a:solidFill>
                  <a:schemeClr val="tx2"/>
                </a:solidFill>
              </a:rPr>
              <a:t>+</a:t>
            </a:r>
            <a:r>
              <a:rPr lang="zh-CN" altLang="en-US" sz="3200">
                <a:solidFill>
                  <a:schemeClr val="tx2"/>
                </a:solidFill>
              </a:rPr>
              <a:t>、 </a:t>
            </a:r>
            <a:r>
              <a:rPr lang="en-US" altLang="en-US" sz="2800">
                <a:solidFill>
                  <a:schemeClr val="tx2"/>
                </a:solidFill>
              </a:rPr>
              <a:t>∧</a:t>
            </a:r>
            <a:r>
              <a:rPr lang="zh-CN" altLang="en-US" sz="2800">
                <a:solidFill>
                  <a:schemeClr val="tx2"/>
                </a:solidFill>
              </a:rPr>
              <a:t>、 </a:t>
            </a:r>
            <a:r>
              <a:rPr lang="en-US" altLang="en-US" sz="2800">
                <a:solidFill>
                  <a:schemeClr val="tx2"/>
                </a:solidFill>
              </a:rPr>
              <a:t>∨</a:t>
            </a:r>
            <a:r>
              <a:rPr lang="zh-CN" altLang="en-US" sz="3200">
                <a:solidFill>
                  <a:schemeClr val="tx2"/>
                </a:solidFill>
              </a:rPr>
              <a:t> 功能的 </a:t>
            </a:r>
            <a:r>
              <a:rPr lang="en-US" altLang="zh-CN" sz="3200">
                <a:solidFill>
                  <a:schemeClr val="tx2"/>
                </a:solidFill>
              </a:rPr>
              <a:t>ALU </a:t>
            </a:r>
            <a:r>
              <a:rPr lang="zh-CN" altLang="en-US" sz="3200">
                <a:solidFill>
                  <a:schemeClr val="tx2"/>
                </a:solidFill>
              </a:rPr>
              <a:t>线路</a:t>
            </a:r>
          </a:p>
        </p:txBody>
      </p:sp>
      <p:sp>
        <p:nvSpPr>
          <p:cNvPr id="385027" name="Rectangle 3"/>
          <p:cNvSpPr>
            <a:spLocks noGrp="1" noChangeArrowheads="1"/>
          </p:cNvSpPr>
          <p:nvPr>
            <p:ph type="body" idx="1"/>
          </p:nvPr>
        </p:nvSpPr>
        <p:spPr>
          <a:xfrm>
            <a:off x="322263" y="908050"/>
            <a:ext cx="8497887" cy="5400675"/>
          </a:xfrm>
        </p:spPr>
        <p:txBody>
          <a:bodyPr/>
          <a:lstStyle/>
          <a:p>
            <a:pPr>
              <a:spcBef>
                <a:spcPct val="0"/>
              </a:spcBef>
              <a:buFontTx/>
              <a:buNone/>
            </a:pPr>
            <a:r>
              <a:rPr lang="zh-CN" altLang="en-US" b="1">
                <a:solidFill>
                  <a:schemeClr val="tx2"/>
                </a:solidFill>
              </a:rPr>
              <a:t>一位的</a:t>
            </a:r>
            <a:r>
              <a:rPr lang="en-US" altLang="zh-CN" b="1">
                <a:solidFill>
                  <a:schemeClr val="tx2"/>
                </a:solidFill>
              </a:rPr>
              <a:t>ALU</a:t>
            </a:r>
            <a:r>
              <a:rPr lang="zh-CN" altLang="en-US" b="1">
                <a:solidFill>
                  <a:schemeClr val="tx2"/>
                </a:solidFill>
              </a:rPr>
              <a:t>的线路设计</a:t>
            </a:r>
            <a:r>
              <a:rPr lang="zh-CN" altLang="en-US" b="1">
                <a:solidFill>
                  <a:srgbClr val="333399"/>
                </a:solidFill>
              </a:rPr>
              <a:t>：</a:t>
            </a:r>
            <a:r>
              <a:rPr lang="en-US" altLang="zh-CN" b="1">
                <a:solidFill>
                  <a:srgbClr val="333399"/>
                </a:solidFill>
              </a:rPr>
              <a:t>2</a:t>
            </a:r>
            <a:r>
              <a:rPr lang="zh-CN" altLang="en-US" b="1">
                <a:solidFill>
                  <a:srgbClr val="333399"/>
                </a:solidFill>
              </a:rPr>
              <a:t>、接着写出功能的真值表</a:t>
            </a:r>
          </a:p>
        </p:txBody>
      </p:sp>
      <p:grpSp>
        <p:nvGrpSpPr>
          <p:cNvPr id="385028" name="Group 4"/>
          <p:cNvGrpSpPr>
            <a:grpSpLocks/>
          </p:cNvGrpSpPr>
          <p:nvPr/>
        </p:nvGrpSpPr>
        <p:grpSpPr bwMode="auto">
          <a:xfrm>
            <a:off x="539750" y="1603375"/>
            <a:ext cx="3744913" cy="4273550"/>
            <a:chOff x="340" y="1010"/>
            <a:chExt cx="2359" cy="2692"/>
          </a:xfrm>
        </p:grpSpPr>
        <p:sp>
          <p:nvSpPr>
            <p:cNvPr id="385029" name="Text Box 5"/>
            <p:cNvSpPr txBox="1">
              <a:spLocks noChangeArrowheads="1"/>
            </p:cNvSpPr>
            <p:nvPr/>
          </p:nvSpPr>
          <p:spPr bwMode="auto">
            <a:xfrm>
              <a:off x="340" y="1010"/>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OP   </a:t>
              </a:r>
              <a:r>
                <a:rPr kumimoji="1" lang="en-US" altLang="zh-CN" sz="2400" b="1">
                  <a:solidFill>
                    <a:srgbClr val="333399"/>
                  </a:solidFill>
                </a:rPr>
                <a:t>A    B   Cin</a:t>
              </a:r>
              <a:r>
                <a:rPr kumimoji="1" lang="en-US" altLang="zh-CN" sz="2400" b="1">
                  <a:solidFill>
                    <a:srgbClr val="CC6600"/>
                  </a:solidFill>
                </a:rPr>
                <a:t>     </a:t>
              </a:r>
              <a:r>
                <a:rPr kumimoji="1" lang="en-US" altLang="zh-CN" sz="2400" b="1">
                  <a:solidFill>
                    <a:srgbClr val="000000"/>
                  </a:solidFill>
                </a:rPr>
                <a:t>S   Cout</a:t>
              </a:r>
            </a:p>
          </p:txBody>
        </p:sp>
        <p:sp>
          <p:nvSpPr>
            <p:cNvPr id="385030" name="Text Box 6"/>
            <p:cNvSpPr txBox="1">
              <a:spLocks noChangeArrowheads="1"/>
            </p:cNvSpPr>
            <p:nvPr/>
          </p:nvSpPr>
          <p:spPr bwMode="auto">
            <a:xfrm>
              <a:off x="340" y="1298"/>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0 0</a:t>
              </a:r>
              <a:r>
                <a:rPr kumimoji="1" lang="en-US" altLang="zh-CN" sz="2400" b="1">
                  <a:solidFill>
                    <a:srgbClr val="000000"/>
                  </a:solidFill>
                </a:rPr>
                <a:t>    </a:t>
              </a:r>
              <a:r>
                <a:rPr kumimoji="1" lang="en-US" altLang="zh-CN" sz="2400" b="1">
                  <a:solidFill>
                    <a:srgbClr val="333399"/>
                  </a:solidFill>
                </a:rPr>
                <a:t>0     0     0</a:t>
              </a:r>
              <a:r>
                <a:rPr kumimoji="1" lang="en-US" altLang="zh-CN" sz="2400" b="1">
                  <a:solidFill>
                    <a:srgbClr val="000000"/>
                  </a:solidFill>
                </a:rPr>
                <a:t>       0     0</a:t>
              </a:r>
            </a:p>
          </p:txBody>
        </p:sp>
        <p:sp>
          <p:nvSpPr>
            <p:cNvPr id="385031" name="Text Box 7"/>
            <p:cNvSpPr txBox="1">
              <a:spLocks noChangeArrowheads="1"/>
            </p:cNvSpPr>
            <p:nvPr/>
          </p:nvSpPr>
          <p:spPr bwMode="auto">
            <a:xfrm>
              <a:off x="340" y="1594"/>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0 0</a:t>
              </a:r>
              <a:r>
                <a:rPr kumimoji="1" lang="en-US" altLang="zh-CN" sz="2400" b="1">
                  <a:solidFill>
                    <a:srgbClr val="000000"/>
                  </a:solidFill>
                </a:rPr>
                <a:t>    </a:t>
              </a:r>
              <a:r>
                <a:rPr kumimoji="1" lang="en-US" altLang="zh-CN" sz="2400" b="1">
                  <a:solidFill>
                    <a:srgbClr val="333399"/>
                  </a:solidFill>
                </a:rPr>
                <a:t>0     1     0</a:t>
              </a:r>
              <a:r>
                <a:rPr kumimoji="1" lang="en-US" altLang="zh-CN" sz="2400" b="1">
                  <a:solidFill>
                    <a:srgbClr val="000000"/>
                  </a:solidFill>
                </a:rPr>
                <a:t>       1     0</a:t>
              </a:r>
            </a:p>
          </p:txBody>
        </p:sp>
        <p:sp>
          <p:nvSpPr>
            <p:cNvPr id="385032" name="Text Box 8"/>
            <p:cNvSpPr txBox="1">
              <a:spLocks noChangeArrowheads="1"/>
            </p:cNvSpPr>
            <p:nvPr/>
          </p:nvSpPr>
          <p:spPr bwMode="auto">
            <a:xfrm>
              <a:off x="340" y="1911"/>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0 0</a:t>
              </a:r>
              <a:r>
                <a:rPr kumimoji="1" lang="en-US" altLang="zh-CN" sz="2400" b="1">
                  <a:solidFill>
                    <a:srgbClr val="000000"/>
                  </a:solidFill>
                </a:rPr>
                <a:t>    </a:t>
              </a:r>
              <a:r>
                <a:rPr kumimoji="1" lang="en-US" altLang="zh-CN" sz="2400" b="1">
                  <a:solidFill>
                    <a:srgbClr val="333399"/>
                  </a:solidFill>
                </a:rPr>
                <a:t>1     0     0</a:t>
              </a:r>
              <a:r>
                <a:rPr kumimoji="1" lang="en-US" altLang="zh-CN" sz="2400" b="1">
                  <a:solidFill>
                    <a:srgbClr val="000000"/>
                  </a:solidFill>
                </a:rPr>
                <a:t>       1     0</a:t>
              </a:r>
            </a:p>
          </p:txBody>
        </p:sp>
        <p:sp>
          <p:nvSpPr>
            <p:cNvPr id="385033" name="Text Box 9"/>
            <p:cNvSpPr txBox="1">
              <a:spLocks noChangeArrowheads="1"/>
            </p:cNvSpPr>
            <p:nvPr/>
          </p:nvSpPr>
          <p:spPr bwMode="auto">
            <a:xfrm>
              <a:off x="340" y="2205"/>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0 0</a:t>
              </a:r>
              <a:r>
                <a:rPr kumimoji="1" lang="en-US" altLang="zh-CN" sz="2400" b="1">
                  <a:solidFill>
                    <a:srgbClr val="000000"/>
                  </a:solidFill>
                </a:rPr>
                <a:t>    </a:t>
              </a:r>
              <a:r>
                <a:rPr kumimoji="1" lang="en-US" altLang="zh-CN" sz="2400" b="1">
                  <a:solidFill>
                    <a:srgbClr val="333399"/>
                  </a:solidFill>
                </a:rPr>
                <a:t>1     1     0</a:t>
              </a:r>
              <a:r>
                <a:rPr kumimoji="1" lang="en-US" altLang="zh-CN" sz="2400" b="1">
                  <a:solidFill>
                    <a:srgbClr val="000000"/>
                  </a:solidFill>
                </a:rPr>
                <a:t>       0     1</a:t>
              </a:r>
            </a:p>
          </p:txBody>
        </p:sp>
        <p:sp>
          <p:nvSpPr>
            <p:cNvPr id="385034" name="Text Box 10"/>
            <p:cNvSpPr txBox="1">
              <a:spLocks noChangeArrowheads="1"/>
            </p:cNvSpPr>
            <p:nvPr/>
          </p:nvSpPr>
          <p:spPr bwMode="auto">
            <a:xfrm>
              <a:off x="340" y="2501"/>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0 0</a:t>
              </a:r>
              <a:r>
                <a:rPr kumimoji="1" lang="en-US" altLang="zh-CN" sz="2400" b="1">
                  <a:solidFill>
                    <a:srgbClr val="000000"/>
                  </a:solidFill>
                </a:rPr>
                <a:t>    </a:t>
              </a:r>
              <a:r>
                <a:rPr kumimoji="1" lang="en-US" altLang="zh-CN" sz="2400" b="1">
                  <a:solidFill>
                    <a:srgbClr val="333399"/>
                  </a:solidFill>
                </a:rPr>
                <a:t>0     0     1</a:t>
              </a:r>
              <a:r>
                <a:rPr kumimoji="1" lang="en-US" altLang="zh-CN" sz="2400" b="1">
                  <a:solidFill>
                    <a:srgbClr val="000000"/>
                  </a:solidFill>
                </a:rPr>
                <a:t>       1     0</a:t>
              </a:r>
            </a:p>
          </p:txBody>
        </p:sp>
        <p:sp>
          <p:nvSpPr>
            <p:cNvPr id="385035" name="Text Box 11"/>
            <p:cNvSpPr txBox="1">
              <a:spLocks noChangeArrowheads="1"/>
            </p:cNvSpPr>
            <p:nvPr/>
          </p:nvSpPr>
          <p:spPr bwMode="auto">
            <a:xfrm>
              <a:off x="340" y="2795"/>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0 0</a:t>
              </a:r>
              <a:r>
                <a:rPr kumimoji="1" lang="en-US" altLang="zh-CN" sz="2400" b="1">
                  <a:solidFill>
                    <a:srgbClr val="000000"/>
                  </a:solidFill>
                </a:rPr>
                <a:t>    </a:t>
              </a:r>
              <a:r>
                <a:rPr kumimoji="1" lang="en-US" altLang="zh-CN" sz="2400" b="1">
                  <a:solidFill>
                    <a:srgbClr val="333399"/>
                  </a:solidFill>
                </a:rPr>
                <a:t>0     1     1</a:t>
              </a:r>
              <a:r>
                <a:rPr kumimoji="1" lang="en-US" altLang="zh-CN" sz="2400" b="1">
                  <a:solidFill>
                    <a:srgbClr val="000000"/>
                  </a:solidFill>
                </a:rPr>
                <a:t>       0     1</a:t>
              </a:r>
            </a:p>
          </p:txBody>
        </p:sp>
        <p:sp>
          <p:nvSpPr>
            <p:cNvPr id="385036" name="Text Box 12"/>
            <p:cNvSpPr txBox="1">
              <a:spLocks noChangeArrowheads="1"/>
            </p:cNvSpPr>
            <p:nvPr/>
          </p:nvSpPr>
          <p:spPr bwMode="auto">
            <a:xfrm>
              <a:off x="340" y="3113"/>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0 0</a:t>
              </a:r>
              <a:r>
                <a:rPr kumimoji="1" lang="en-US" altLang="zh-CN" sz="2400" b="1">
                  <a:solidFill>
                    <a:srgbClr val="000000"/>
                  </a:solidFill>
                </a:rPr>
                <a:t>    </a:t>
              </a:r>
              <a:r>
                <a:rPr kumimoji="1" lang="en-US" altLang="zh-CN" sz="2400" b="1">
                  <a:solidFill>
                    <a:srgbClr val="333399"/>
                  </a:solidFill>
                </a:rPr>
                <a:t>1     0     1</a:t>
              </a:r>
              <a:r>
                <a:rPr kumimoji="1" lang="en-US" altLang="zh-CN" sz="2400" b="1">
                  <a:solidFill>
                    <a:srgbClr val="000000"/>
                  </a:solidFill>
                </a:rPr>
                <a:t>       0     1</a:t>
              </a:r>
            </a:p>
          </p:txBody>
        </p:sp>
        <p:sp>
          <p:nvSpPr>
            <p:cNvPr id="385037" name="Text Box 13"/>
            <p:cNvSpPr txBox="1">
              <a:spLocks noChangeArrowheads="1"/>
            </p:cNvSpPr>
            <p:nvPr/>
          </p:nvSpPr>
          <p:spPr bwMode="auto">
            <a:xfrm>
              <a:off x="340" y="3408"/>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0 0</a:t>
              </a:r>
              <a:r>
                <a:rPr kumimoji="1" lang="en-US" altLang="zh-CN" sz="2400" b="1">
                  <a:solidFill>
                    <a:srgbClr val="000000"/>
                  </a:solidFill>
                </a:rPr>
                <a:t>    </a:t>
              </a:r>
              <a:r>
                <a:rPr kumimoji="1" lang="en-US" altLang="zh-CN" sz="2400" b="1">
                  <a:solidFill>
                    <a:srgbClr val="333399"/>
                  </a:solidFill>
                </a:rPr>
                <a:t>1     1     1</a:t>
              </a:r>
              <a:r>
                <a:rPr kumimoji="1" lang="en-US" altLang="zh-CN" sz="2400" b="1">
                  <a:solidFill>
                    <a:srgbClr val="000000"/>
                  </a:solidFill>
                </a:rPr>
                <a:t>       1     1</a:t>
              </a:r>
            </a:p>
          </p:txBody>
        </p:sp>
        <p:sp>
          <p:nvSpPr>
            <p:cNvPr id="385038" name="Line 14"/>
            <p:cNvSpPr>
              <a:spLocks noChangeShapeType="1"/>
            </p:cNvSpPr>
            <p:nvPr/>
          </p:nvSpPr>
          <p:spPr bwMode="auto">
            <a:xfrm>
              <a:off x="1791" y="1026"/>
              <a:ext cx="0" cy="2676"/>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grpSp>
      <p:grpSp>
        <p:nvGrpSpPr>
          <p:cNvPr id="385039" name="Group 15"/>
          <p:cNvGrpSpPr>
            <a:grpSpLocks/>
          </p:cNvGrpSpPr>
          <p:nvPr/>
        </p:nvGrpSpPr>
        <p:grpSpPr bwMode="auto">
          <a:xfrm>
            <a:off x="4714875" y="1484313"/>
            <a:ext cx="3744913" cy="2376487"/>
            <a:chOff x="2970" y="935"/>
            <a:chExt cx="2359" cy="1497"/>
          </a:xfrm>
        </p:grpSpPr>
        <p:sp>
          <p:nvSpPr>
            <p:cNvPr id="385040" name="Text Box 16"/>
            <p:cNvSpPr txBox="1">
              <a:spLocks noChangeArrowheads="1"/>
            </p:cNvSpPr>
            <p:nvPr/>
          </p:nvSpPr>
          <p:spPr bwMode="auto">
            <a:xfrm>
              <a:off x="2970" y="935"/>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OP   </a:t>
              </a:r>
              <a:r>
                <a:rPr kumimoji="1" lang="en-US" altLang="zh-CN" sz="2400" b="1">
                  <a:solidFill>
                    <a:srgbClr val="333399"/>
                  </a:solidFill>
                </a:rPr>
                <a:t>A    B</a:t>
              </a:r>
              <a:r>
                <a:rPr kumimoji="1" lang="en-US" altLang="zh-CN" sz="2400" b="1">
                  <a:solidFill>
                    <a:srgbClr val="CC6600"/>
                  </a:solidFill>
                </a:rPr>
                <a:t>              </a:t>
              </a:r>
              <a:r>
                <a:rPr kumimoji="1" lang="en-US" altLang="zh-CN" sz="2400" b="1">
                  <a:solidFill>
                    <a:srgbClr val="000000"/>
                  </a:solidFill>
                </a:rPr>
                <a:t>S  </a:t>
              </a:r>
              <a:r>
                <a:rPr kumimoji="1" lang="en-US" altLang="zh-CN" sz="2400" b="1">
                  <a:solidFill>
                    <a:srgbClr val="333399"/>
                  </a:solidFill>
                </a:rPr>
                <a:t> </a:t>
              </a:r>
            </a:p>
          </p:txBody>
        </p:sp>
        <p:sp>
          <p:nvSpPr>
            <p:cNvPr id="385041" name="Text Box 17"/>
            <p:cNvSpPr txBox="1">
              <a:spLocks noChangeArrowheads="1"/>
            </p:cNvSpPr>
            <p:nvPr/>
          </p:nvSpPr>
          <p:spPr bwMode="auto">
            <a:xfrm>
              <a:off x="2970" y="1223"/>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1 0</a:t>
              </a:r>
              <a:r>
                <a:rPr kumimoji="1" lang="en-US" altLang="zh-CN" sz="2400" b="1">
                  <a:solidFill>
                    <a:srgbClr val="000000"/>
                  </a:solidFill>
                </a:rPr>
                <a:t>    </a:t>
              </a:r>
              <a:r>
                <a:rPr kumimoji="1" lang="en-US" altLang="zh-CN" sz="2400" b="1">
                  <a:solidFill>
                    <a:srgbClr val="333399"/>
                  </a:solidFill>
                </a:rPr>
                <a:t>0     0</a:t>
              </a:r>
              <a:r>
                <a:rPr kumimoji="1" lang="en-US" altLang="zh-CN" sz="2400" b="1">
                  <a:solidFill>
                    <a:srgbClr val="000000"/>
                  </a:solidFill>
                </a:rPr>
                <a:t>              0    </a:t>
              </a:r>
            </a:p>
          </p:txBody>
        </p:sp>
        <p:sp>
          <p:nvSpPr>
            <p:cNvPr id="385042" name="Text Box 18"/>
            <p:cNvSpPr txBox="1">
              <a:spLocks noChangeArrowheads="1"/>
            </p:cNvSpPr>
            <p:nvPr/>
          </p:nvSpPr>
          <p:spPr bwMode="auto">
            <a:xfrm>
              <a:off x="2970" y="1519"/>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1 0</a:t>
              </a:r>
              <a:r>
                <a:rPr kumimoji="1" lang="en-US" altLang="zh-CN" sz="2400" b="1">
                  <a:solidFill>
                    <a:srgbClr val="000000"/>
                  </a:solidFill>
                </a:rPr>
                <a:t>    </a:t>
              </a:r>
              <a:r>
                <a:rPr kumimoji="1" lang="en-US" altLang="zh-CN" sz="2400" b="1">
                  <a:solidFill>
                    <a:srgbClr val="333399"/>
                  </a:solidFill>
                </a:rPr>
                <a:t>0     1</a:t>
              </a:r>
              <a:r>
                <a:rPr kumimoji="1" lang="en-US" altLang="zh-CN" sz="2400" b="1">
                  <a:solidFill>
                    <a:srgbClr val="000000"/>
                  </a:solidFill>
                </a:rPr>
                <a:t>              0     </a:t>
              </a:r>
            </a:p>
          </p:txBody>
        </p:sp>
        <p:sp>
          <p:nvSpPr>
            <p:cNvPr id="385043" name="Text Box 19"/>
            <p:cNvSpPr txBox="1">
              <a:spLocks noChangeArrowheads="1"/>
            </p:cNvSpPr>
            <p:nvPr/>
          </p:nvSpPr>
          <p:spPr bwMode="auto">
            <a:xfrm>
              <a:off x="2970" y="1836"/>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1 0</a:t>
              </a:r>
              <a:r>
                <a:rPr kumimoji="1" lang="en-US" altLang="zh-CN" sz="2400" b="1">
                  <a:solidFill>
                    <a:srgbClr val="000000"/>
                  </a:solidFill>
                </a:rPr>
                <a:t>    </a:t>
              </a:r>
              <a:r>
                <a:rPr kumimoji="1" lang="en-US" altLang="zh-CN" sz="2400" b="1">
                  <a:solidFill>
                    <a:srgbClr val="333399"/>
                  </a:solidFill>
                </a:rPr>
                <a:t>1     0</a:t>
              </a:r>
              <a:r>
                <a:rPr kumimoji="1" lang="en-US" altLang="zh-CN" sz="2400" b="1">
                  <a:solidFill>
                    <a:srgbClr val="000000"/>
                  </a:solidFill>
                </a:rPr>
                <a:t>              0     </a:t>
              </a:r>
            </a:p>
          </p:txBody>
        </p:sp>
        <p:sp>
          <p:nvSpPr>
            <p:cNvPr id="385044" name="Text Box 20"/>
            <p:cNvSpPr txBox="1">
              <a:spLocks noChangeArrowheads="1"/>
            </p:cNvSpPr>
            <p:nvPr/>
          </p:nvSpPr>
          <p:spPr bwMode="auto">
            <a:xfrm>
              <a:off x="2970" y="2130"/>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1 0</a:t>
              </a:r>
              <a:r>
                <a:rPr kumimoji="1" lang="en-US" altLang="zh-CN" sz="2400" b="1">
                  <a:solidFill>
                    <a:srgbClr val="000000"/>
                  </a:solidFill>
                </a:rPr>
                <a:t>    </a:t>
              </a:r>
              <a:r>
                <a:rPr kumimoji="1" lang="en-US" altLang="zh-CN" sz="2400" b="1">
                  <a:solidFill>
                    <a:srgbClr val="333399"/>
                  </a:solidFill>
                </a:rPr>
                <a:t>1     1</a:t>
              </a:r>
              <a:r>
                <a:rPr kumimoji="1" lang="en-US" altLang="zh-CN" sz="2400" b="1">
                  <a:solidFill>
                    <a:srgbClr val="000000"/>
                  </a:solidFill>
                </a:rPr>
                <a:t>              1     </a:t>
              </a:r>
            </a:p>
          </p:txBody>
        </p:sp>
        <p:sp>
          <p:nvSpPr>
            <p:cNvPr id="385045" name="Line 21"/>
            <p:cNvSpPr>
              <a:spLocks noChangeShapeType="1"/>
            </p:cNvSpPr>
            <p:nvPr/>
          </p:nvSpPr>
          <p:spPr bwMode="auto">
            <a:xfrm>
              <a:off x="4377" y="935"/>
              <a:ext cx="0" cy="149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grpSp>
      <p:grpSp>
        <p:nvGrpSpPr>
          <p:cNvPr id="385046" name="Group 22"/>
          <p:cNvGrpSpPr>
            <a:grpSpLocks/>
          </p:cNvGrpSpPr>
          <p:nvPr/>
        </p:nvGrpSpPr>
        <p:grpSpPr bwMode="auto">
          <a:xfrm>
            <a:off x="4714875" y="4005263"/>
            <a:ext cx="3744913" cy="2376487"/>
            <a:chOff x="2970" y="2523"/>
            <a:chExt cx="2359" cy="1497"/>
          </a:xfrm>
        </p:grpSpPr>
        <p:sp>
          <p:nvSpPr>
            <p:cNvPr id="385047" name="Text Box 23"/>
            <p:cNvSpPr txBox="1">
              <a:spLocks noChangeArrowheads="1"/>
            </p:cNvSpPr>
            <p:nvPr/>
          </p:nvSpPr>
          <p:spPr bwMode="auto">
            <a:xfrm>
              <a:off x="2970" y="2531"/>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OP   </a:t>
              </a:r>
              <a:r>
                <a:rPr kumimoji="1" lang="en-US" altLang="zh-CN" sz="2400" b="1">
                  <a:solidFill>
                    <a:srgbClr val="333399"/>
                  </a:solidFill>
                </a:rPr>
                <a:t>A    B</a:t>
              </a:r>
              <a:r>
                <a:rPr kumimoji="1" lang="en-US" altLang="zh-CN" sz="2400" b="1">
                  <a:solidFill>
                    <a:srgbClr val="CC6600"/>
                  </a:solidFill>
                </a:rPr>
                <a:t>              </a:t>
              </a:r>
              <a:r>
                <a:rPr kumimoji="1" lang="en-US" altLang="zh-CN" sz="2400" b="1">
                  <a:solidFill>
                    <a:srgbClr val="000000"/>
                  </a:solidFill>
                </a:rPr>
                <a:t>S</a:t>
              </a:r>
              <a:r>
                <a:rPr kumimoji="1" lang="en-US" altLang="zh-CN" sz="2400" b="1">
                  <a:solidFill>
                    <a:srgbClr val="CC6600"/>
                  </a:solidFill>
                </a:rPr>
                <a:t> </a:t>
              </a:r>
              <a:r>
                <a:rPr kumimoji="1" lang="en-US" altLang="zh-CN" sz="2400" b="1">
                  <a:solidFill>
                    <a:srgbClr val="000000"/>
                  </a:solidFill>
                </a:rPr>
                <a:t>   </a:t>
              </a:r>
            </a:p>
          </p:txBody>
        </p:sp>
        <p:sp>
          <p:nvSpPr>
            <p:cNvPr id="385048" name="Text Box 24"/>
            <p:cNvSpPr txBox="1">
              <a:spLocks noChangeArrowheads="1"/>
            </p:cNvSpPr>
            <p:nvPr/>
          </p:nvSpPr>
          <p:spPr bwMode="auto">
            <a:xfrm>
              <a:off x="2970" y="2819"/>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1 1</a:t>
              </a:r>
              <a:r>
                <a:rPr kumimoji="1" lang="en-US" altLang="zh-CN" sz="2400" b="1">
                  <a:solidFill>
                    <a:srgbClr val="000000"/>
                  </a:solidFill>
                </a:rPr>
                <a:t>    </a:t>
              </a:r>
              <a:r>
                <a:rPr kumimoji="1" lang="en-US" altLang="zh-CN" sz="2400" b="1">
                  <a:solidFill>
                    <a:srgbClr val="333399"/>
                  </a:solidFill>
                </a:rPr>
                <a:t>0     0</a:t>
              </a:r>
              <a:r>
                <a:rPr kumimoji="1" lang="en-US" altLang="zh-CN" sz="2400" b="1">
                  <a:solidFill>
                    <a:srgbClr val="000000"/>
                  </a:solidFill>
                </a:rPr>
                <a:t>              0     </a:t>
              </a:r>
            </a:p>
          </p:txBody>
        </p:sp>
        <p:sp>
          <p:nvSpPr>
            <p:cNvPr id="385049" name="Text Box 25"/>
            <p:cNvSpPr txBox="1">
              <a:spLocks noChangeArrowheads="1"/>
            </p:cNvSpPr>
            <p:nvPr/>
          </p:nvSpPr>
          <p:spPr bwMode="auto">
            <a:xfrm>
              <a:off x="2970" y="3115"/>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1 1</a:t>
              </a:r>
              <a:r>
                <a:rPr kumimoji="1" lang="en-US" altLang="zh-CN" sz="2400" b="1">
                  <a:solidFill>
                    <a:srgbClr val="000000"/>
                  </a:solidFill>
                </a:rPr>
                <a:t>    </a:t>
              </a:r>
              <a:r>
                <a:rPr kumimoji="1" lang="en-US" altLang="zh-CN" sz="2400" b="1">
                  <a:solidFill>
                    <a:srgbClr val="333399"/>
                  </a:solidFill>
                </a:rPr>
                <a:t>0     1</a:t>
              </a:r>
              <a:r>
                <a:rPr kumimoji="1" lang="en-US" altLang="zh-CN" sz="2400" b="1">
                  <a:solidFill>
                    <a:srgbClr val="000000"/>
                  </a:solidFill>
                </a:rPr>
                <a:t>              1     </a:t>
              </a:r>
            </a:p>
          </p:txBody>
        </p:sp>
        <p:sp>
          <p:nvSpPr>
            <p:cNvPr id="385050" name="Text Box 26"/>
            <p:cNvSpPr txBox="1">
              <a:spLocks noChangeArrowheads="1"/>
            </p:cNvSpPr>
            <p:nvPr/>
          </p:nvSpPr>
          <p:spPr bwMode="auto">
            <a:xfrm>
              <a:off x="2970" y="3432"/>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1 1</a:t>
              </a:r>
              <a:r>
                <a:rPr kumimoji="1" lang="en-US" altLang="zh-CN" sz="2400" b="1">
                  <a:solidFill>
                    <a:srgbClr val="000000"/>
                  </a:solidFill>
                </a:rPr>
                <a:t>    </a:t>
              </a:r>
              <a:r>
                <a:rPr kumimoji="1" lang="en-US" altLang="zh-CN" sz="2400" b="1">
                  <a:solidFill>
                    <a:srgbClr val="333399"/>
                  </a:solidFill>
                </a:rPr>
                <a:t>1     0</a:t>
              </a:r>
              <a:r>
                <a:rPr kumimoji="1" lang="en-US" altLang="zh-CN" sz="2400" b="1">
                  <a:solidFill>
                    <a:srgbClr val="000000"/>
                  </a:solidFill>
                </a:rPr>
                <a:t>              1     </a:t>
              </a:r>
            </a:p>
          </p:txBody>
        </p:sp>
        <p:sp>
          <p:nvSpPr>
            <p:cNvPr id="385051" name="Text Box 27"/>
            <p:cNvSpPr txBox="1">
              <a:spLocks noChangeArrowheads="1"/>
            </p:cNvSpPr>
            <p:nvPr/>
          </p:nvSpPr>
          <p:spPr bwMode="auto">
            <a:xfrm>
              <a:off x="2970" y="3726"/>
              <a:ext cx="2359" cy="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CC6600"/>
                  </a:solidFill>
                </a:rPr>
                <a:t>1 1</a:t>
              </a:r>
              <a:r>
                <a:rPr kumimoji="1" lang="en-US" altLang="zh-CN" sz="2400" b="1">
                  <a:solidFill>
                    <a:srgbClr val="000000"/>
                  </a:solidFill>
                </a:rPr>
                <a:t>    </a:t>
              </a:r>
              <a:r>
                <a:rPr kumimoji="1" lang="en-US" altLang="zh-CN" sz="2400" b="1">
                  <a:solidFill>
                    <a:srgbClr val="333399"/>
                  </a:solidFill>
                </a:rPr>
                <a:t>1     1</a:t>
              </a:r>
              <a:r>
                <a:rPr kumimoji="1" lang="en-US" altLang="zh-CN" sz="2400" b="1">
                  <a:solidFill>
                    <a:srgbClr val="000000"/>
                  </a:solidFill>
                </a:rPr>
                <a:t>              1    </a:t>
              </a:r>
            </a:p>
          </p:txBody>
        </p:sp>
        <p:sp>
          <p:nvSpPr>
            <p:cNvPr id="385052" name="Line 28"/>
            <p:cNvSpPr>
              <a:spLocks noChangeShapeType="1"/>
            </p:cNvSpPr>
            <p:nvPr/>
          </p:nvSpPr>
          <p:spPr bwMode="auto">
            <a:xfrm>
              <a:off x="4377" y="2523"/>
              <a:ext cx="0" cy="149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grpSp>
      <p:sp>
        <p:nvSpPr>
          <p:cNvPr id="385053" name="Text Box 29"/>
          <p:cNvSpPr txBox="1">
            <a:spLocks noChangeArrowheads="1"/>
          </p:cNvSpPr>
          <p:nvPr/>
        </p:nvSpPr>
        <p:spPr bwMode="auto">
          <a:xfrm>
            <a:off x="1331913" y="5949950"/>
            <a:ext cx="1727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a:t>
            </a:r>
            <a:r>
              <a:rPr kumimoji="1" lang="zh-CN" altLang="en-US" sz="2400" b="1">
                <a:solidFill>
                  <a:srgbClr val="CC6600"/>
                </a:solidFill>
              </a:rPr>
              <a:t>加法</a:t>
            </a:r>
            <a:r>
              <a:rPr kumimoji="1" lang="en-US" altLang="zh-CN" sz="2400" b="1">
                <a:solidFill>
                  <a:srgbClr val="000000"/>
                </a:solidFill>
              </a:rPr>
              <a:t>)</a:t>
            </a:r>
          </a:p>
        </p:txBody>
      </p:sp>
      <p:sp>
        <p:nvSpPr>
          <p:cNvPr id="385054" name="Text Box 30"/>
          <p:cNvSpPr txBox="1">
            <a:spLocks noChangeArrowheads="1"/>
          </p:cNvSpPr>
          <p:nvPr/>
        </p:nvSpPr>
        <p:spPr bwMode="auto">
          <a:xfrm>
            <a:off x="7524750" y="1484313"/>
            <a:ext cx="9350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a:t>
            </a:r>
            <a:r>
              <a:rPr kumimoji="1" lang="zh-CN" altLang="en-US" sz="2400" b="1">
                <a:solidFill>
                  <a:srgbClr val="CC6600"/>
                </a:solidFill>
              </a:rPr>
              <a:t>与</a:t>
            </a:r>
            <a:r>
              <a:rPr kumimoji="1" lang="en-US" altLang="zh-CN" sz="2400" b="1">
                <a:solidFill>
                  <a:srgbClr val="000000"/>
                </a:solidFill>
              </a:rPr>
              <a:t>)</a:t>
            </a:r>
          </a:p>
        </p:txBody>
      </p:sp>
      <p:sp>
        <p:nvSpPr>
          <p:cNvPr id="385055" name="Text Box 31"/>
          <p:cNvSpPr txBox="1">
            <a:spLocks noChangeArrowheads="1"/>
          </p:cNvSpPr>
          <p:nvPr/>
        </p:nvSpPr>
        <p:spPr bwMode="auto">
          <a:xfrm>
            <a:off x="7524750" y="4005263"/>
            <a:ext cx="863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a:t>
            </a:r>
            <a:r>
              <a:rPr kumimoji="1" lang="zh-CN" altLang="en-US" sz="2400" b="1">
                <a:solidFill>
                  <a:srgbClr val="CC6600"/>
                </a:solidFill>
              </a:rPr>
              <a:t>或</a:t>
            </a:r>
            <a:r>
              <a:rPr kumimoji="1" lang="en-US" altLang="zh-CN" sz="2400" b="1">
                <a:solidFill>
                  <a:srgbClr val="000000"/>
                </a:solidFill>
              </a:rPr>
              <a:t>)</a:t>
            </a:r>
          </a:p>
        </p:txBody>
      </p:sp>
    </p:spTree>
    <p:extLst>
      <p:ext uri="{BB962C8B-B14F-4D97-AF65-F5344CB8AC3E}">
        <p14:creationId xmlns:p14="http://schemas.microsoft.com/office/powerpoint/2010/main" val="656156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24B7A050-C9D9-DE42-976D-7E71DBAFEFEA}" type="slidenum">
              <a:rPr lang="en-US" altLang="zh-CN">
                <a:solidFill>
                  <a:srgbClr val="FFFFFF"/>
                </a:solidFill>
              </a:rPr>
              <a:pPr/>
              <a:t>8</a:t>
            </a:fld>
            <a:endParaRPr lang="en-US" altLang="zh-CN">
              <a:solidFill>
                <a:srgbClr val="FFFFFF"/>
              </a:solidFill>
            </a:endParaRPr>
          </a:p>
        </p:txBody>
      </p:sp>
      <p:sp>
        <p:nvSpPr>
          <p:cNvPr id="380930" name="Rectangle 2"/>
          <p:cNvSpPr>
            <a:spLocks noGrp="1" noChangeArrowheads="1"/>
          </p:cNvSpPr>
          <p:nvPr>
            <p:ph type="title"/>
          </p:nvPr>
        </p:nvSpPr>
        <p:spPr>
          <a:xfrm>
            <a:off x="395288" y="188913"/>
            <a:ext cx="7200900" cy="576262"/>
          </a:xfrm>
        </p:spPr>
        <p:txBody>
          <a:bodyPr/>
          <a:lstStyle/>
          <a:p>
            <a:r>
              <a:rPr lang="zh-CN" altLang="en-US" sz="3200">
                <a:solidFill>
                  <a:schemeClr val="tx2"/>
                </a:solidFill>
              </a:rPr>
              <a:t>设计支持 </a:t>
            </a:r>
            <a:r>
              <a:rPr lang="en-US" altLang="zh-CN">
                <a:solidFill>
                  <a:schemeClr val="tx2"/>
                </a:solidFill>
              </a:rPr>
              <a:t>+</a:t>
            </a:r>
            <a:r>
              <a:rPr lang="zh-CN" altLang="en-US" sz="3200">
                <a:solidFill>
                  <a:schemeClr val="tx2"/>
                </a:solidFill>
              </a:rPr>
              <a:t>、 </a:t>
            </a:r>
            <a:r>
              <a:rPr lang="en-US" altLang="en-US" sz="2800">
                <a:solidFill>
                  <a:schemeClr val="tx2"/>
                </a:solidFill>
              </a:rPr>
              <a:t>∧</a:t>
            </a:r>
            <a:r>
              <a:rPr lang="zh-CN" altLang="en-US" sz="2800">
                <a:solidFill>
                  <a:schemeClr val="tx2"/>
                </a:solidFill>
              </a:rPr>
              <a:t>、 </a:t>
            </a:r>
            <a:r>
              <a:rPr lang="en-US" altLang="en-US" sz="2800">
                <a:solidFill>
                  <a:schemeClr val="tx2"/>
                </a:solidFill>
              </a:rPr>
              <a:t>∨</a:t>
            </a:r>
            <a:r>
              <a:rPr lang="zh-CN" altLang="en-US" sz="3200">
                <a:solidFill>
                  <a:schemeClr val="tx2"/>
                </a:solidFill>
              </a:rPr>
              <a:t> 功能的 </a:t>
            </a:r>
            <a:r>
              <a:rPr lang="en-US" altLang="zh-CN" sz="3200">
                <a:solidFill>
                  <a:schemeClr val="tx2"/>
                </a:solidFill>
              </a:rPr>
              <a:t>ALU </a:t>
            </a:r>
            <a:r>
              <a:rPr lang="zh-CN" altLang="en-US" sz="3200">
                <a:solidFill>
                  <a:schemeClr val="tx2"/>
                </a:solidFill>
              </a:rPr>
              <a:t>线路</a:t>
            </a:r>
          </a:p>
        </p:txBody>
      </p:sp>
      <p:sp>
        <p:nvSpPr>
          <p:cNvPr id="380931" name="Rectangle 3"/>
          <p:cNvSpPr>
            <a:spLocks noGrp="1" noChangeArrowheads="1"/>
          </p:cNvSpPr>
          <p:nvPr>
            <p:ph type="body" idx="1"/>
          </p:nvPr>
        </p:nvSpPr>
        <p:spPr>
          <a:xfrm>
            <a:off x="323850" y="1052513"/>
            <a:ext cx="8497888" cy="5329237"/>
          </a:xfrm>
        </p:spPr>
        <p:txBody>
          <a:bodyPr/>
          <a:lstStyle/>
          <a:p>
            <a:pPr>
              <a:lnSpc>
                <a:spcPct val="90000"/>
              </a:lnSpc>
              <a:spcBef>
                <a:spcPct val="0"/>
              </a:spcBef>
              <a:buFontTx/>
              <a:buNone/>
            </a:pPr>
            <a:r>
              <a:rPr lang="zh-CN" altLang="en-US" b="1" dirty="0">
                <a:solidFill>
                  <a:schemeClr val="tx2"/>
                </a:solidFill>
              </a:rPr>
              <a:t>一位的</a:t>
            </a:r>
            <a:r>
              <a:rPr lang="en-US" altLang="zh-CN" b="1" dirty="0">
                <a:solidFill>
                  <a:schemeClr val="tx2"/>
                </a:solidFill>
              </a:rPr>
              <a:t>ALU</a:t>
            </a:r>
            <a:r>
              <a:rPr lang="zh-CN" altLang="en-US" b="1" dirty="0">
                <a:solidFill>
                  <a:schemeClr val="tx2"/>
                </a:solidFill>
              </a:rPr>
              <a:t>的线路设计</a:t>
            </a:r>
            <a:r>
              <a:rPr lang="zh-CN" altLang="en-US" b="1" dirty="0">
                <a:solidFill>
                  <a:srgbClr val="333399"/>
                </a:solidFill>
              </a:rPr>
              <a:t>：</a:t>
            </a:r>
            <a:r>
              <a:rPr lang="en-US" altLang="zh-CN" b="1" dirty="0">
                <a:solidFill>
                  <a:srgbClr val="333399"/>
                </a:solidFill>
              </a:rPr>
              <a:t>3</a:t>
            </a:r>
            <a:r>
              <a:rPr lang="zh-CN" altLang="en-US" b="1" dirty="0">
                <a:solidFill>
                  <a:srgbClr val="333399"/>
                </a:solidFill>
              </a:rPr>
              <a:t>、按真值表写逻辑表达式</a:t>
            </a:r>
          </a:p>
          <a:p>
            <a:pPr>
              <a:lnSpc>
                <a:spcPct val="90000"/>
              </a:lnSpc>
              <a:spcBef>
                <a:spcPct val="50000"/>
              </a:spcBef>
              <a:buFontTx/>
              <a:buNone/>
            </a:pPr>
            <a:r>
              <a:rPr lang="en-US" altLang="zh-CN" b="1" dirty="0"/>
              <a:t>S     =  </a:t>
            </a:r>
            <a:r>
              <a:rPr lang="en-US" altLang="zh-CN" b="1" dirty="0">
                <a:solidFill>
                  <a:srgbClr val="333399"/>
                </a:solidFill>
              </a:rPr>
              <a:t> </a:t>
            </a:r>
            <a:r>
              <a:rPr lang="en-US" altLang="zh-CN" b="1" dirty="0"/>
              <a:t>(/</a:t>
            </a:r>
            <a:r>
              <a:rPr lang="en-US" altLang="zh-CN" b="1" dirty="0">
                <a:solidFill>
                  <a:schemeClr val="tx2"/>
                </a:solidFill>
              </a:rPr>
              <a:t>OP1</a:t>
            </a:r>
            <a:r>
              <a:rPr lang="en-US" altLang="zh-CN" b="1" dirty="0">
                <a:latin typeface="华文楷体" charset="-122"/>
              </a:rPr>
              <a:t>·</a:t>
            </a:r>
            <a:r>
              <a:rPr lang="en-US" altLang="zh-CN" b="1" dirty="0"/>
              <a:t>/</a:t>
            </a:r>
            <a:r>
              <a:rPr lang="en-US" altLang="zh-CN" b="1" dirty="0">
                <a:solidFill>
                  <a:schemeClr val="tx2"/>
                </a:solidFill>
              </a:rPr>
              <a:t>OP0</a:t>
            </a:r>
            <a:r>
              <a:rPr lang="en-US" altLang="zh-CN" b="1" dirty="0"/>
              <a:t>)</a:t>
            </a:r>
            <a:r>
              <a:rPr lang="en-US" altLang="zh-CN" b="1" dirty="0">
                <a:latin typeface="华文楷体" charset="-122"/>
              </a:rPr>
              <a:t>·</a:t>
            </a:r>
            <a:r>
              <a:rPr lang="en-US" altLang="zh-CN" b="1" dirty="0"/>
              <a:t> (</a:t>
            </a:r>
            <a:r>
              <a:rPr lang="en-US" altLang="zh-CN" b="1" dirty="0">
                <a:solidFill>
                  <a:schemeClr val="tx2"/>
                </a:solidFill>
              </a:rPr>
              <a:t> </a:t>
            </a:r>
            <a:r>
              <a:rPr lang="en-US" altLang="zh-CN" b="1" dirty="0"/>
              <a:t>  </a:t>
            </a:r>
            <a:r>
              <a:rPr lang="en-US" altLang="zh-CN" b="1" dirty="0">
                <a:solidFill>
                  <a:srgbClr val="333399"/>
                </a:solidFill>
              </a:rPr>
              <a:t>A</a:t>
            </a:r>
            <a:r>
              <a:rPr lang="en-US" altLang="zh-CN" b="1" dirty="0">
                <a:latin typeface="华文楷体" charset="-122"/>
              </a:rPr>
              <a:t>·</a:t>
            </a:r>
            <a:r>
              <a:rPr lang="en-US" altLang="zh-CN" b="1" dirty="0"/>
              <a:t>/</a:t>
            </a:r>
            <a:r>
              <a:rPr lang="en-US" altLang="zh-CN" b="1" dirty="0">
                <a:solidFill>
                  <a:srgbClr val="333399"/>
                </a:solidFill>
              </a:rPr>
              <a:t>B</a:t>
            </a:r>
            <a:r>
              <a:rPr lang="en-US" altLang="zh-CN" b="1" dirty="0">
                <a:latin typeface="华文楷体" charset="-122"/>
              </a:rPr>
              <a:t>·</a:t>
            </a:r>
            <a:r>
              <a:rPr lang="en-US" altLang="zh-CN" b="1" dirty="0"/>
              <a:t>/</a:t>
            </a:r>
            <a:r>
              <a:rPr lang="en-US" altLang="zh-CN" b="1" dirty="0" err="1">
                <a:solidFill>
                  <a:srgbClr val="333399"/>
                </a:solidFill>
              </a:rPr>
              <a:t>Cin</a:t>
            </a:r>
            <a:r>
              <a:rPr lang="en-US" altLang="zh-CN" b="1" dirty="0"/>
              <a:t>     </a:t>
            </a:r>
            <a:r>
              <a:rPr lang="en-US" altLang="zh-CN" b="1" dirty="0">
                <a:solidFill>
                  <a:srgbClr val="333399"/>
                </a:solidFill>
              </a:rPr>
              <a:t> </a:t>
            </a:r>
            <a:r>
              <a:rPr lang="zh-CN" altLang="en-US" b="1" dirty="0">
                <a:solidFill>
                  <a:schemeClr val="tx2"/>
                </a:solidFill>
              </a:rPr>
              <a:t>加法运算</a:t>
            </a:r>
            <a:r>
              <a:rPr lang="zh-CN" altLang="en-US" b="1" dirty="0"/>
              <a:t> </a:t>
            </a:r>
          </a:p>
          <a:p>
            <a:pPr>
              <a:lnSpc>
                <a:spcPct val="90000"/>
              </a:lnSpc>
              <a:buFontTx/>
              <a:buNone/>
            </a:pPr>
            <a:r>
              <a:rPr lang="zh-CN" altLang="en-US" b="1" dirty="0"/>
              <a:t>                                         </a:t>
            </a:r>
            <a:r>
              <a:rPr lang="en-US" altLang="zh-CN" b="1" dirty="0"/>
              <a:t>+ /</a:t>
            </a:r>
            <a:r>
              <a:rPr lang="en-US" altLang="zh-CN" b="1" dirty="0">
                <a:solidFill>
                  <a:srgbClr val="333399"/>
                </a:solidFill>
              </a:rPr>
              <a:t>A</a:t>
            </a:r>
            <a:r>
              <a:rPr lang="en-US" altLang="zh-CN" b="1" dirty="0">
                <a:latin typeface="华文楷体" charset="-122"/>
              </a:rPr>
              <a:t>·</a:t>
            </a:r>
            <a:r>
              <a:rPr lang="en-US" altLang="zh-CN" b="1" dirty="0"/>
              <a:t> </a:t>
            </a:r>
            <a:r>
              <a:rPr lang="en-US" altLang="zh-CN" b="1" dirty="0">
                <a:solidFill>
                  <a:srgbClr val="333399"/>
                </a:solidFill>
              </a:rPr>
              <a:t>B</a:t>
            </a:r>
            <a:r>
              <a:rPr lang="en-US" altLang="zh-CN" b="1" dirty="0">
                <a:latin typeface="华文楷体" charset="-122"/>
              </a:rPr>
              <a:t>·</a:t>
            </a:r>
            <a:r>
              <a:rPr lang="en-US" altLang="zh-CN" b="1" dirty="0"/>
              <a:t>/</a:t>
            </a:r>
            <a:r>
              <a:rPr lang="en-US" altLang="zh-CN" b="1" dirty="0" err="1">
                <a:solidFill>
                  <a:srgbClr val="333399"/>
                </a:solidFill>
              </a:rPr>
              <a:t>Cin</a:t>
            </a:r>
            <a:endParaRPr lang="en-US" altLang="zh-CN" b="1" dirty="0">
              <a:solidFill>
                <a:srgbClr val="333399"/>
              </a:solidFill>
            </a:endParaRPr>
          </a:p>
          <a:p>
            <a:pPr>
              <a:lnSpc>
                <a:spcPct val="90000"/>
              </a:lnSpc>
              <a:buFontTx/>
              <a:buNone/>
            </a:pPr>
            <a:r>
              <a:rPr lang="en-US" altLang="zh-CN" b="1" dirty="0"/>
              <a:t>                                         + /</a:t>
            </a:r>
            <a:r>
              <a:rPr lang="en-US" altLang="zh-CN" b="1" dirty="0">
                <a:solidFill>
                  <a:srgbClr val="333399"/>
                </a:solidFill>
              </a:rPr>
              <a:t>A</a:t>
            </a:r>
            <a:r>
              <a:rPr lang="en-US" altLang="zh-CN" b="1" dirty="0">
                <a:latin typeface="华文楷体" charset="-122"/>
              </a:rPr>
              <a:t>·</a:t>
            </a:r>
            <a:r>
              <a:rPr lang="en-US" altLang="zh-CN" b="1" dirty="0"/>
              <a:t>/</a:t>
            </a:r>
            <a:r>
              <a:rPr lang="en-US" altLang="zh-CN" b="1" dirty="0">
                <a:solidFill>
                  <a:srgbClr val="333399"/>
                </a:solidFill>
              </a:rPr>
              <a:t>B</a:t>
            </a:r>
            <a:r>
              <a:rPr lang="en-US" altLang="zh-CN" b="1" dirty="0">
                <a:latin typeface="华文楷体" charset="-122"/>
              </a:rPr>
              <a:t>·</a:t>
            </a:r>
            <a:r>
              <a:rPr lang="en-US" altLang="zh-CN" b="1" dirty="0"/>
              <a:t> </a:t>
            </a:r>
            <a:r>
              <a:rPr lang="en-US" altLang="zh-CN" b="1" dirty="0" err="1">
                <a:solidFill>
                  <a:srgbClr val="333399"/>
                </a:solidFill>
              </a:rPr>
              <a:t>Cin</a:t>
            </a:r>
            <a:endParaRPr lang="en-US" altLang="zh-CN" b="1" dirty="0">
              <a:solidFill>
                <a:srgbClr val="333399"/>
              </a:solidFill>
            </a:endParaRPr>
          </a:p>
          <a:p>
            <a:pPr>
              <a:lnSpc>
                <a:spcPct val="90000"/>
              </a:lnSpc>
              <a:buFontTx/>
              <a:buNone/>
            </a:pPr>
            <a:r>
              <a:rPr lang="en-US" altLang="zh-CN" b="1" dirty="0"/>
              <a:t>                                         +  </a:t>
            </a:r>
            <a:r>
              <a:rPr lang="en-US" altLang="zh-CN" b="1" dirty="0">
                <a:solidFill>
                  <a:srgbClr val="333399"/>
                </a:solidFill>
              </a:rPr>
              <a:t>A</a:t>
            </a:r>
            <a:r>
              <a:rPr lang="en-US" altLang="zh-CN" b="1" dirty="0">
                <a:latin typeface="华文楷体" charset="-122"/>
              </a:rPr>
              <a:t>·</a:t>
            </a:r>
            <a:r>
              <a:rPr lang="en-US" altLang="zh-CN" b="1" dirty="0"/>
              <a:t> </a:t>
            </a:r>
            <a:r>
              <a:rPr lang="en-US" altLang="zh-CN" b="1" dirty="0">
                <a:solidFill>
                  <a:srgbClr val="333399"/>
                </a:solidFill>
              </a:rPr>
              <a:t>B</a:t>
            </a:r>
            <a:r>
              <a:rPr lang="en-US" altLang="zh-CN" b="1" dirty="0">
                <a:latin typeface="华文楷体" charset="-122"/>
              </a:rPr>
              <a:t>·</a:t>
            </a:r>
            <a:r>
              <a:rPr lang="en-US" altLang="zh-CN" b="1" dirty="0"/>
              <a:t> </a:t>
            </a:r>
            <a:r>
              <a:rPr lang="en-US" altLang="zh-CN" b="1" dirty="0" err="1">
                <a:solidFill>
                  <a:srgbClr val="333399"/>
                </a:solidFill>
              </a:rPr>
              <a:t>Cin</a:t>
            </a:r>
            <a:r>
              <a:rPr lang="en-US" altLang="zh-CN" b="1" dirty="0"/>
              <a:t>  )</a:t>
            </a:r>
          </a:p>
          <a:p>
            <a:pPr>
              <a:lnSpc>
                <a:spcPct val="90000"/>
              </a:lnSpc>
              <a:buFontTx/>
              <a:buNone/>
            </a:pPr>
            <a:r>
              <a:rPr lang="en-US" altLang="zh-CN" b="1" dirty="0"/>
              <a:t>        +  ( </a:t>
            </a:r>
            <a:r>
              <a:rPr lang="en-US" altLang="zh-CN" b="1" dirty="0">
                <a:solidFill>
                  <a:schemeClr val="tx2"/>
                </a:solidFill>
              </a:rPr>
              <a:t>OP1</a:t>
            </a:r>
            <a:r>
              <a:rPr lang="en-US" altLang="zh-CN" b="1" dirty="0">
                <a:latin typeface="华文楷体" charset="-122"/>
              </a:rPr>
              <a:t>·</a:t>
            </a:r>
            <a:r>
              <a:rPr lang="en-US" altLang="zh-CN" b="1" dirty="0"/>
              <a:t>/</a:t>
            </a:r>
            <a:r>
              <a:rPr lang="en-US" altLang="zh-CN" b="1" dirty="0">
                <a:solidFill>
                  <a:schemeClr val="tx2"/>
                </a:solidFill>
              </a:rPr>
              <a:t>OP0</a:t>
            </a:r>
            <a:r>
              <a:rPr lang="en-US" altLang="zh-CN" b="1" dirty="0"/>
              <a:t>) </a:t>
            </a:r>
            <a:r>
              <a:rPr lang="en-US" altLang="zh-CN" b="1" dirty="0">
                <a:latin typeface="华文楷体" charset="-122"/>
              </a:rPr>
              <a:t>·</a:t>
            </a:r>
            <a:r>
              <a:rPr lang="en-US" altLang="zh-CN" b="1" dirty="0"/>
              <a:t> (</a:t>
            </a:r>
            <a:r>
              <a:rPr lang="en-US" altLang="zh-CN" b="1" dirty="0">
                <a:solidFill>
                  <a:schemeClr val="tx2"/>
                </a:solidFill>
              </a:rPr>
              <a:t>  </a:t>
            </a:r>
            <a:r>
              <a:rPr lang="en-US" altLang="zh-CN" b="1" dirty="0">
                <a:solidFill>
                  <a:srgbClr val="333399"/>
                </a:solidFill>
              </a:rPr>
              <a:t>A</a:t>
            </a:r>
            <a:r>
              <a:rPr lang="en-US" altLang="zh-CN" b="1" dirty="0">
                <a:latin typeface="华文楷体" charset="-122"/>
              </a:rPr>
              <a:t>·</a:t>
            </a:r>
            <a:r>
              <a:rPr lang="en-US" altLang="zh-CN" b="1" dirty="0"/>
              <a:t> </a:t>
            </a:r>
            <a:r>
              <a:rPr lang="en-US" altLang="zh-CN" b="1" dirty="0">
                <a:solidFill>
                  <a:srgbClr val="333399"/>
                </a:solidFill>
              </a:rPr>
              <a:t>B</a:t>
            </a:r>
            <a:r>
              <a:rPr lang="en-US" altLang="zh-CN" b="1" dirty="0"/>
              <a:t>  )</a:t>
            </a:r>
            <a:r>
              <a:rPr lang="en-US" altLang="zh-CN" b="1" dirty="0">
                <a:solidFill>
                  <a:schemeClr val="tx2"/>
                </a:solidFill>
              </a:rPr>
              <a:t> </a:t>
            </a:r>
            <a:r>
              <a:rPr lang="en-US" altLang="zh-CN" b="1" dirty="0"/>
              <a:t>                </a:t>
            </a:r>
            <a:r>
              <a:rPr lang="en-US" altLang="zh-CN" b="1" dirty="0">
                <a:solidFill>
                  <a:srgbClr val="333399"/>
                </a:solidFill>
              </a:rPr>
              <a:t> </a:t>
            </a:r>
            <a:r>
              <a:rPr lang="zh-CN" altLang="en-US" b="1" dirty="0">
                <a:solidFill>
                  <a:schemeClr val="tx2"/>
                </a:solidFill>
              </a:rPr>
              <a:t>与运算</a:t>
            </a:r>
            <a:r>
              <a:rPr lang="zh-CN" altLang="en-US" b="1" dirty="0"/>
              <a:t> </a:t>
            </a:r>
          </a:p>
          <a:p>
            <a:pPr>
              <a:lnSpc>
                <a:spcPct val="90000"/>
              </a:lnSpc>
              <a:buFontTx/>
              <a:buNone/>
            </a:pPr>
            <a:r>
              <a:rPr lang="zh-CN" altLang="en-US" b="1" dirty="0"/>
              <a:t>        </a:t>
            </a:r>
            <a:r>
              <a:rPr lang="en-US" altLang="zh-CN" b="1" dirty="0"/>
              <a:t>+  ( </a:t>
            </a:r>
            <a:r>
              <a:rPr lang="en-US" altLang="zh-CN" b="1" dirty="0">
                <a:solidFill>
                  <a:schemeClr val="tx2"/>
                </a:solidFill>
              </a:rPr>
              <a:t>OP1</a:t>
            </a:r>
            <a:r>
              <a:rPr lang="en-US" altLang="zh-CN" b="1" dirty="0">
                <a:latin typeface="华文楷体" charset="-122"/>
              </a:rPr>
              <a:t>·</a:t>
            </a:r>
            <a:r>
              <a:rPr lang="en-US" altLang="zh-CN" b="1" dirty="0"/>
              <a:t> </a:t>
            </a:r>
            <a:r>
              <a:rPr lang="en-US" altLang="zh-CN" b="1" dirty="0">
                <a:solidFill>
                  <a:schemeClr val="tx2"/>
                </a:solidFill>
              </a:rPr>
              <a:t>OP0</a:t>
            </a:r>
            <a:r>
              <a:rPr lang="en-US" altLang="zh-CN" b="1" dirty="0"/>
              <a:t>) </a:t>
            </a:r>
            <a:r>
              <a:rPr lang="en-US" altLang="zh-CN" b="1" dirty="0">
                <a:latin typeface="华文楷体" charset="-122"/>
              </a:rPr>
              <a:t>·</a:t>
            </a:r>
            <a:r>
              <a:rPr lang="en-US" altLang="zh-CN" b="1" dirty="0"/>
              <a:t> (</a:t>
            </a:r>
            <a:r>
              <a:rPr lang="en-US" altLang="zh-CN" b="1" dirty="0">
                <a:solidFill>
                  <a:schemeClr val="tx2"/>
                </a:solidFill>
              </a:rPr>
              <a:t> </a:t>
            </a:r>
            <a:r>
              <a:rPr lang="en-US" altLang="zh-CN" b="1" dirty="0">
                <a:solidFill>
                  <a:srgbClr val="333399"/>
                </a:solidFill>
              </a:rPr>
              <a:t> A</a:t>
            </a:r>
            <a:r>
              <a:rPr lang="en-US" altLang="zh-CN" b="1" dirty="0"/>
              <a:t> +  </a:t>
            </a:r>
            <a:r>
              <a:rPr lang="en-US" altLang="zh-CN" b="1" dirty="0">
                <a:solidFill>
                  <a:srgbClr val="333399"/>
                </a:solidFill>
              </a:rPr>
              <a:t>B</a:t>
            </a:r>
            <a:r>
              <a:rPr lang="en-US" altLang="zh-CN" b="1" dirty="0"/>
              <a:t>  )                  </a:t>
            </a:r>
            <a:r>
              <a:rPr lang="en-US" altLang="zh-CN" b="1" dirty="0">
                <a:solidFill>
                  <a:srgbClr val="333399"/>
                </a:solidFill>
              </a:rPr>
              <a:t> </a:t>
            </a:r>
            <a:r>
              <a:rPr lang="zh-CN" altLang="en-US" b="1" dirty="0">
                <a:solidFill>
                  <a:schemeClr val="tx2"/>
                </a:solidFill>
              </a:rPr>
              <a:t>或运算</a:t>
            </a:r>
            <a:r>
              <a:rPr lang="zh-CN" altLang="en-US" b="1" dirty="0"/>
              <a:t> </a:t>
            </a:r>
          </a:p>
          <a:p>
            <a:pPr>
              <a:lnSpc>
                <a:spcPct val="90000"/>
              </a:lnSpc>
            </a:pPr>
            <a:endParaRPr lang="zh-CN" altLang="en-US" b="1" dirty="0"/>
          </a:p>
          <a:p>
            <a:pPr>
              <a:lnSpc>
                <a:spcPct val="90000"/>
              </a:lnSpc>
              <a:buFontTx/>
              <a:buNone/>
            </a:pPr>
            <a:r>
              <a:rPr lang="en-US" altLang="zh-CN" b="1" dirty="0" err="1"/>
              <a:t>Cout</a:t>
            </a:r>
            <a:r>
              <a:rPr lang="en-US" altLang="zh-CN" b="1" dirty="0"/>
              <a:t> = (/</a:t>
            </a:r>
            <a:r>
              <a:rPr lang="en-US" altLang="zh-CN" b="1" dirty="0">
                <a:solidFill>
                  <a:schemeClr val="tx2"/>
                </a:solidFill>
              </a:rPr>
              <a:t>OP1</a:t>
            </a:r>
            <a:r>
              <a:rPr lang="en-US" altLang="zh-CN" b="1" dirty="0">
                <a:latin typeface="华文楷体" charset="-122"/>
              </a:rPr>
              <a:t>·</a:t>
            </a:r>
            <a:r>
              <a:rPr lang="en-US" altLang="zh-CN" b="1" dirty="0"/>
              <a:t>/</a:t>
            </a:r>
            <a:r>
              <a:rPr lang="en-US" altLang="zh-CN" b="1" dirty="0">
                <a:solidFill>
                  <a:schemeClr val="tx2"/>
                </a:solidFill>
              </a:rPr>
              <a:t>OP0</a:t>
            </a:r>
            <a:r>
              <a:rPr lang="en-US" altLang="zh-CN" b="1" dirty="0"/>
              <a:t>)</a:t>
            </a:r>
            <a:r>
              <a:rPr lang="en-US" altLang="zh-CN" b="1" dirty="0">
                <a:latin typeface="华文楷体" charset="-122"/>
              </a:rPr>
              <a:t>·</a:t>
            </a:r>
            <a:r>
              <a:rPr lang="en-US" altLang="zh-CN" b="1" dirty="0"/>
              <a:t> (</a:t>
            </a:r>
            <a:r>
              <a:rPr lang="en-US" altLang="zh-CN" b="1" dirty="0">
                <a:solidFill>
                  <a:schemeClr val="tx2"/>
                </a:solidFill>
              </a:rPr>
              <a:t>  </a:t>
            </a:r>
            <a:r>
              <a:rPr lang="en-US" altLang="zh-CN" b="1" dirty="0">
                <a:solidFill>
                  <a:srgbClr val="333399"/>
                </a:solidFill>
              </a:rPr>
              <a:t>A</a:t>
            </a:r>
            <a:r>
              <a:rPr lang="en-US" altLang="zh-CN" b="1" dirty="0">
                <a:latin typeface="华文楷体" charset="-122"/>
              </a:rPr>
              <a:t>·</a:t>
            </a:r>
            <a:r>
              <a:rPr lang="en-US" altLang="zh-CN" b="1" dirty="0">
                <a:solidFill>
                  <a:srgbClr val="333399"/>
                </a:solidFill>
              </a:rPr>
              <a:t>B</a:t>
            </a:r>
            <a:r>
              <a:rPr lang="en-US" altLang="zh-CN" b="1" dirty="0"/>
              <a:t>                   </a:t>
            </a:r>
            <a:r>
              <a:rPr lang="en-US" altLang="zh-CN" b="1" dirty="0">
                <a:solidFill>
                  <a:srgbClr val="333399"/>
                </a:solidFill>
              </a:rPr>
              <a:t> </a:t>
            </a:r>
            <a:r>
              <a:rPr lang="zh-CN" altLang="en-US" b="1" dirty="0">
                <a:solidFill>
                  <a:schemeClr val="tx2"/>
                </a:solidFill>
              </a:rPr>
              <a:t>加法运算</a:t>
            </a:r>
            <a:r>
              <a:rPr lang="zh-CN" altLang="en-US" b="1" dirty="0"/>
              <a:t> </a:t>
            </a:r>
          </a:p>
          <a:p>
            <a:pPr>
              <a:lnSpc>
                <a:spcPct val="90000"/>
              </a:lnSpc>
              <a:buFontTx/>
              <a:buNone/>
            </a:pPr>
            <a:r>
              <a:rPr lang="zh-CN" altLang="en-US" b="1" dirty="0"/>
              <a:t>                                         </a:t>
            </a:r>
            <a:r>
              <a:rPr lang="en-US" altLang="zh-CN" b="1" dirty="0"/>
              <a:t>+  </a:t>
            </a:r>
            <a:r>
              <a:rPr lang="en-US" altLang="zh-CN" b="1" dirty="0" err="1">
                <a:solidFill>
                  <a:srgbClr val="333399"/>
                </a:solidFill>
              </a:rPr>
              <a:t>A</a:t>
            </a:r>
            <a:r>
              <a:rPr lang="en-US" altLang="zh-CN" b="1" dirty="0" err="1">
                <a:latin typeface="华文楷体" charset="-122"/>
              </a:rPr>
              <a:t>·</a:t>
            </a:r>
            <a:r>
              <a:rPr lang="en-US" altLang="zh-CN" b="1" dirty="0" err="1">
                <a:solidFill>
                  <a:srgbClr val="333399"/>
                </a:solidFill>
              </a:rPr>
              <a:t>Cin</a:t>
            </a:r>
            <a:r>
              <a:rPr lang="en-US" altLang="zh-CN" b="1" dirty="0"/>
              <a:t> </a:t>
            </a:r>
          </a:p>
          <a:p>
            <a:pPr>
              <a:lnSpc>
                <a:spcPct val="90000"/>
              </a:lnSpc>
              <a:buFontTx/>
              <a:buNone/>
            </a:pPr>
            <a:r>
              <a:rPr lang="en-US" altLang="zh-CN" b="1" dirty="0"/>
              <a:t>                                         +  </a:t>
            </a:r>
            <a:r>
              <a:rPr lang="en-US" altLang="zh-CN" b="1" dirty="0" err="1">
                <a:solidFill>
                  <a:srgbClr val="333399"/>
                </a:solidFill>
              </a:rPr>
              <a:t>B</a:t>
            </a:r>
            <a:r>
              <a:rPr lang="en-US" altLang="zh-CN" b="1" dirty="0" err="1">
                <a:latin typeface="华文楷体" charset="-122"/>
              </a:rPr>
              <a:t>·</a:t>
            </a:r>
            <a:r>
              <a:rPr lang="en-US" altLang="zh-CN" b="1" dirty="0" err="1">
                <a:solidFill>
                  <a:srgbClr val="333399"/>
                </a:solidFill>
              </a:rPr>
              <a:t>Cin</a:t>
            </a:r>
            <a:r>
              <a:rPr lang="en-US" altLang="zh-CN" b="1" dirty="0"/>
              <a:t>  )</a:t>
            </a:r>
          </a:p>
        </p:txBody>
      </p:sp>
    </p:spTree>
    <p:extLst>
      <p:ext uri="{BB962C8B-B14F-4D97-AF65-F5344CB8AC3E}">
        <p14:creationId xmlns:p14="http://schemas.microsoft.com/office/powerpoint/2010/main" val="17297396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0" name="Slide Number Placeholder 4"/>
          <p:cNvSpPr>
            <a:spLocks noGrp="1"/>
          </p:cNvSpPr>
          <p:nvPr>
            <p:ph type="sldNum" sz="quarter" idx="10"/>
          </p:nvPr>
        </p:nvSpPr>
        <p:spPr/>
        <p:txBody>
          <a:bodyPr/>
          <a:lstStyle/>
          <a:p>
            <a:fld id="{F28A380A-8A59-3849-84DC-558FCF23979F}" type="slidenum">
              <a:rPr lang="en-US" altLang="zh-CN">
                <a:solidFill>
                  <a:srgbClr val="FFFFFF"/>
                </a:solidFill>
              </a:rPr>
              <a:pPr/>
              <a:t>9</a:t>
            </a:fld>
            <a:endParaRPr lang="en-US" altLang="zh-CN">
              <a:solidFill>
                <a:srgbClr val="FFFFFF"/>
              </a:solidFill>
            </a:endParaRPr>
          </a:p>
        </p:txBody>
      </p:sp>
      <p:sp>
        <p:nvSpPr>
          <p:cNvPr id="387074" name="Rectangle 2"/>
          <p:cNvSpPr>
            <a:spLocks noGrp="1" noChangeArrowheads="1"/>
          </p:cNvSpPr>
          <p:nvPr>
            <p:ph type="title"/>
          </p:nvPr>
        </p:nvSpPr>
        <p:spPr>
          <a:xfrm>
            <a:off x="250825" y="188913"/>
            <a:ext cx="6985000" cy="766762"/>
          </a:xfrm>
        </p:spPr>
        <p:txBody>
          <a:bodyPr/>
          <a:lstStyle/>
          <a:p>
            <a:r>
              <a:rPr lang="zh-CN" altLang="en-US" sz="3200">
                <a:solidFill>
                  <a:schemeClr val="tx2"/>
                </a:solidFill>
              </a:rPr>
              <a:t>设计支持 </a:t>
            </a:r>
            <a:r>
              <a:rPr lang="en-US" altLang="zh-CN" sz="3200">
                <a:solidFill>
                  <a:schemeClr val="tx2"/>
                </a:solidFill>
              </a:rPr>
              <a:t>+</a:t>
            </a:r>
            <a:r>
              <a:rPr lang="zh-CN" altLang="en-US" sz="2800">
                <a:solidFill>
                  <a:schemeClr val="tx2"/>
                </a:solidFill>
              </a:rPr>
              <a:t>、 </a:t>
            </a:r>
            <a:r>
              <a:rPr lang="en-US" altLang="en-US" sz="2400">
                <a:solidFill>
                  <a:schemeClr val="tx2"/>
                </a:solidFill>
              </a:rPr>
              <a:t>∧</a:t>
            </a:r>
            <a:r>
              <a:rPr lang="zh-CN" altLang="en-US" sz="2400">
                <a:solidFill>
                  <a:schemeClr val="tx2"/>
                </a:solidFill>
              </a:rPr>
              <a:t>、 </a:t>
            </a:r>
            <a:r>
              <a:rPr lang="en-US" altLang="en-US" sz="2400">
                <a:solidFill>
                  <a:schemeClr val="tx2"/>
                </a:solidFill>
              </a:rPr>
              <a:t>∨</a:t>
            </a:r>
            <a:r>
              <a:rPr lang="zh-CN" altLang="en-US" sz="2800">
                <a:solidFill>
                  <a:schemeClr val="tx2"/>
                </a:solidFill>
              </a:rPr>
              <a:t> </a:t>
            </a:r>
            <a:r>
              <a:rPr lang="zh-CN" altLang="en-US" sz="3200">
                <a:solidFill>
                  <a:schemeClr val="tx2"/>
                </a:solidFill>
              </a:rPr>
              <a:t>功能的 </a:t>
            </a:r>
            <a:r>
              <a:rPr lang="en-US" altLang="zh-CN" sz="3200">
                <a:solidFill>
                  <a:schemeClr val="tx2"/>
                </a:solidFill>
              </a:rPr>
              <a:t>ALU </a:t>
            </a:r>
            <a:r>
              <a:rPr lang="zh-CN" altLang="en-US" sz="3200">
                <a:solidFill>
                  <a:schemeClr val="tx2"/>
                </a:solidFill>
              </a:rPr>
              <a:t>线路</a:t>
            </a:r>
          </a:p>
        </p:txBody>
      </p:sp>
      <p:sp>
        <p:nvSpPr>
          <p:cNvPr id="387075" name="Rectangle 3"/>
          <p:cNvSpPr>
            <a:spLocks noGrp="1" noChangeArrowheads="1"/>
          </p:cNvSpPr>
          <p:nvPr>
            <p:ph type="body" sz="half" idx="1"/>
          </p:nvPr>
        </p:nvSpPr>
        <p:spPr>
          <a:xfrm>
            <a:off x="250825" y="1052513"/>
            <a:ext cx="8713788" cy="5184775"/>
          </a:xfrm>
        </p:spPr>
        <p:txBody>
          <a:bodyPr/>
          <a:lstStyle/>
          <a:p>
            <a:pPr>
              <a:spcBef>
                <a:spcPct val="0"/>
              </a:spcBef>
              <a:buFontTx/>
              <a:buNone/>
            </a:pPr>
            <a:r>
              <a:rPr lang="zh-CN" altLang="en-US" sz="2400" b="1">
                <a:solidFill>
                  <a:schemeClr val="tx2"/>
                </a:solidFill>
              </a:rPr>
              <a:t>一位的</a:t>
            </a:r>
            <a:r>
              <a:rPr lang="en-US" altLang="zh-CN" sz="2400" b="1">
                <a:solidFill>
                  <a:schemeClr val="tx2"/>
                </a:solidFill>
              </a:rPr>
              <a:t>ALU</a:t>
            </a:r>
            <a:r>
              <a:rPr lang="zh-CN" altLang="en-US" sz="2400" b="1">
                <a:solidFill>
                  <a:schemeClr val="tx2"/>
                </a:solidFill>
              </a:rPr>
              <a:t>的线路设计</a:t>
            </a:r>
            <a:r>
              <a:rPr lang="zh-CN" altLang="en-US" sz="2400" b="1">
                <a:solidFill>
                  <a:srgbClr val="333399"/>
                </a:solidFill>
              </a:rPr>
              <a:t>：</a:t>
            </a:r>
            <a:r>
              <a:rPr lang="en-US" altLang="zh-CN" sz="2400" b="1">
                <a:solidFill>
                  <a:srgbClr val="333399"/>
                </a:solidFill>
              </a:rPr>
              <a:t>4</a:t>
            </a:r>
            <a:r>
              <a:rPr lang="zh-CN" altLang="en-US" sz="2400" b="1">
                <a:solidFill>
                  <a:srgbClr val="333399"/>
                </a:solidFill>
              </a:rPr>
              <a:t>、按逻辑表达式画出电路图</a:t>
            </a:r>
          </a:p>
        </p:txBody>
      </p:sp>
      <p:grpSp>
        <p:nvGrpSpPr>
          <p:cNvPr id="387109" name="Group 37"/>
          <p:cNvGrpSpPr>
            <a:grpSpLocks/>
          </p:cNvGrpSpPr>
          <p:nvPr/>
        </p:nvGrpSpPr>
        <p:grpSpPr bwMode="auto">
          <a:xfrm>
            <a:off x="323850" y="1628775"/>
            <a:ext cx="5186363" cy="4537075"/>
            <a:chOff x="884" y="1026"/>
            <a:chExt cx="3267" cy="2858"/>
          </a:xfrm>
        </p:grpSpPr>
        <p:sp>
          <p:nvSpPr>
            <p:cNvPr id="387077" name="Text Box 5"/>
            <p:cNvSpPr txBox="1">
              <a:spLocks noChangeArrowheads="1"/>
            </p:cNvSpPr>
            <p:nvPr/>
          </p:nvSpPr>
          <p:spPr bwMode="auto">
            <a:xfrm>
              <a:off x="3198" y="1661"/>
              <a:ext cx="408" cy="121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0"/>
                </a:spcBef>
                <a:spcAft>
                  <a:spcPct val="0"/>
                </a:spcAft>
              </a:pPr>
              <a:endParaRPr kumimoji="1" lang="en-US" altLang="zh-CN" sz="2400" b="1">
                <a:solidFill>
                  <a:srgbClr val="000000"/>
                </a:solidFill>
              </a:endParaRPr>
            </a:p>
            <a:p>
              <a:pPr algn="ctr" fontAlgn="base">
                <a:spcBef>
                  <a:spcPct val="0"/>
                </a:spcBef>
                <a:spcAft>
                  <a:spcPct val="0"/>
                </a:spcAft>
              </a:pPr>
              <a:r>
                <a:rPr kumimoji="1" lang="zh-CN" altLang="en-US" sz="2400" b="1">
                  <a:solidFill>
                    <a:srgbClr val="000000"/>
                  </a:solidFill>
                </a:rPr>
                <a:t>三选</a:t>
              </a:r>
            </a:p>
            <a:p>
              <a:pPr algn="ctr" fontAlgn="base">
                <a:spcBef>
                  <a:spcPct val="0"/>
                </a:spcBef>
                <a:spcAft>
                  <a:spcPct val="0"/>
                </a:spcAft>
              </a:pPr>
              <a:r>
                <a:rPr kumimoji="1" lang="zh-CN" altLang="en-US" sz="2400" b="1">
                  <a:solidFill>
                    <a:srgbClr val="000000"/>
                  </a:solidFill>
                </a:rPr>
                <a:t>一</a:t>
              </a:r>
            </a:p>
            <a:p>
              <a:pPr algn="ctr" fontAlgn="base">
                <a:spcBef>
                  <a:spcPct val="0"/>
                </a:spcBef>
                <a:spcAft>
                  <a:spcPct val="0"/>
                </a:spcAft>
              </a:pPr>
              <a:endParaRPr kumimoji="1" lang="zh-CN" altLang="en-US" sz="2400" b="1">
                <a:solidFill>
                  <a:srgbClr val="000000"/>
                </a:solidFill>
              </a:endParaRPr>
            </a:p>
          </p:txBody>
        </p:sp>
        <p:sp>
          <p:nvSpPr>
            <p:cNvPr id="387080" name="Text Box 8"/>
            <p:cNvSpPr txBox="1">
              <a:spLocks noChangeArrowheads="1"/>
            </p:cNvSpPr>
            <p:nvPr/>
          </p:nvSpPr>
          <p:spPr bwMode="auto">
            <a:xfrm>
              <a:off x="2064" y="2886"/>
              <a:ext cx="498" cy="75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0"/>
                </a:spcBef>
                <a:spcAft>
                  <a:spcPct val="0"/>
                </a:spcAft>
              </a:pPr>
              <a:r>
                <a:rPr kumimoji="1" lang="zh-CN" altLang="en-US" sz="2400" b="1">
                  <a:solidFill>
                    <a:srgbClr val="000000"/>
                  </a:solidFill>
                </a:rPr>
                <a:t>加</a:t>
              </a:r>
            </a:p>
            <a:p>
              <a:pPr algn="ctr" fontAlgn="base">
                <a:spcBef>
                  <a:spcPct val="0"/>
                </a:spcBef>
                <a:spcAft>
                  <a:spcPct val="0"/>
                </a:spcAft>
              </a:pPr>
              <a:r>
                <a:rPr kumimoji="1" lang="zh-CN" altLang="en-US" sz="2400" b="1">
                  <a:solidFill>
                    <a:srgbClr val="000000"/>
                  </a:solidFill>
                </a:rPr>
                <a:t>法</a:t>
              </a:r>
            </a:p>
            <a:p>
              <a:pPr algn="ctr" fontAlgn="base">
                <a:spcBef>
                  <a:spcPct val="0"/>
                </a:spcBef>
                <a:spcAft>
                  <a:spcPct val="0"/>
                </a:spcAft>
              </a:pPr>
              <a:r>
                <a:rPr kumimoji="1" lang="zh-CN" altLang="en-US" sz="2400" b="1">
                  <a:solidFill>
                    <a:srgbClr val="000000"/>
                  </a:solidFill>
                </a:rPr>
                <a:t>器</a:t>
              </a:r>
            </a:p>
          </p:txBody>
        </p:sp>
        <p:sp>
          <p:nvSpPr>
            <p:cNvPr id="387081" name="Text Box 9"/>
            <p:cNvSpPr txBox="1">
              <a:spLocks noChangeArrowheads="1"/>
            </p:cNvSpPr>
            <p:nvPr/>
          </p:nvSpPr>
          <p:spPr bwMode="auto">
            <a:xfrm>
              <a:off x="2064" y="2028"/>
              <a:ext cx="498" cy="52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0"/>
                </a:spcBef>
                <a:spcAft>
                  <a:spcPct val="0"/>
                </a:spcAft>
              </a:pPr>
              <a:r>
                <a:rPr kumimoji="1" lang="zh-CN" altLang="en-US" sz="2400" b="1">
                  <a:solidFill>
                    <a:srgbClr val="000000"/>
                  </a:solidFill>
                </a:rPr>
                <a:t>或门</a:t>
              </a:r>
            </a:p>
          </p:txBody>
        </p:sp>
        <p:sp>
          <p:nvSpPr>
            <p:cNvPr id="387082" name="Text Box 10"/>
            <p:cNvSpPr txBox="1">
              <a:spLocks noChangeArrowheads="1"/>
            </p:cNvSpPr>
            <p:nvPr/>
          </p:nvSpPr>
          <p:spPr bwMode="auto">
            <a:xfrm>
              <a:off x="2064" y="1303"/>
              <a:ext cx="498" cy="52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0"/>
                </a:spcBef>
                <a:spcAft>
                  <a:spcPct val="0"/>
                </a:spcAft>
              </a:pPr>
              <a:r>
                <a:rPr kumimoji="1" lang="zh-CN" altLang="en-US" sz="2400" b="1">
                  <a:solidFill>
                    <a:srgbClr val="000000"/>
                  </a:solidFill>
                </a:rPr>
                <a:t>与门</a:t>
              </a:r>
            </a:p>
          </p:txBody>
        </p:sp>
        <p:sp>
          <p:nvSpPr>
            <p:cNvPr id="387083" name="Line 11"/>
            <p:cNvSpPr>
              <a:spLocks noChangeShapeType="1"/>
            </p:cNvSpPr>
            <p:nvPr/>
          </p:nvSpPr>
          <p:spPr bwMode="auto">
            <a:xfrm>
              <a:off x="1338" y="1464"/>
              <a:ext cx="726"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84" name="Line 12"/>
            <p:cNvSpPr>
              <a:spLocks noChangeShapeType="1"/>
            </p:cNvSpPr>
            <p:nvPr/>
          </p:nvSpPr>
          <p:spPr bwMode="auto">
            <a:xfrm>
              <a:off x="1292" y="3385"/>
              <a:ext cx="772" cy="0"/>
            </a:xfrm>
            <a:prstGeom prst="line">
              <a:avLst/>
            </a:prstGeom>
            <a:noFill/>
            <a:ln w="28575">
              <a:solidFill>
                <a:srgbClr val="3333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86" name="Line 14"/>
            <p:cNvSpPr>
              <a:spLocks noChangeShapeType="1"/>
            </p:cNvSpPr>
            <p:nvPr/>
          </p:nvSpPr>
          <p:spPr bwMode="auto">
            <a:xfrm>
              <a:off x="1519" y="1464"/>
              <a:ext cx="0" cy="160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87" name="Line 15"/>
            <p:cNvSpPr>
              <a:spLocks noChangeShapeType="1"/>
            </p:cNvSpPr>
            <p:nvPr/>
          </p:nvSpPr>
          <p:spPr bwMode="auto">
            <a:xfrm>
              <a:off x="1746" y="1645"/>
              <a:ext cx="318" cy="0"/>
            </a:xfrm>
            <a:prstGeom prst="line">
              <a:avLst/>
            </a:prstGeom>
            <a:noFill/>
            <a:ln w="28575">
              <a:solidFill>
                <a:srgbClr val="3333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88" name="Line 16"/>
            <p:cNvSpPr>
              <a:spLocks noChangeShapeType="1"/>
            </p:cNvSpPr>
            <p:nvPr/>
          </p:nvSpPr>
          <p:spPr bwMode="auto">
            <a:xfrm>
              <a:off x="1519" y="2144"/>
              <a:ext cx="545"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89" name="Line 17"/>
            <p:cNvSpPr>
              <a:spLocks noChangeShapeType="1"/>
            </p:cNvSpPr>
            <p:nvPr/>
          </p:nvSpPr>
          <p:spPr bwMode="auto">
            <a:xfrm>
              <a:off x="1746" y="1645"/>
              <a:ext cx="0" cy="1740"/>
            </a:xfrm>
            <a:prstGeom prst="line">
              <a:avLst/>
            </a:prstGeom>
            <a:noFill/>
            <a:ln w="28575">
              <a:solidFill>
                <a:srgbClr val="3333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90" name="Line 18"/>
            <p:cNvSpPr>
              <a:spLocks noChangeShapeType="1"/>
            </p:cNvSpPr>
            <p:nvPr/>
          </p:nvSpPr>
          <p:spPr bwMode="auto">
            <a:xfrm>
              <a:off x="1746" y="2371"/>
              <a:ext cx="318" cy="0"/>
            </a:xfrm>
            <a:prstGeom prst="line">
              <a:avLst/>
            </a:prstGeom>
            <a:noFill/>
            <a:ln w="28575">
              <a:solidFill>
                <a:srgbClr val="3333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91" name="Line 19"/>
            <p:cNvSpPr>
              <a:spLocks noChangeShapeType="1"/>
            </p:cNvSpPr>
            <p:nvPr/>
          </p:nvSpPr>
          <p:spPr bwMode="auto">
            <a:xfrm>
              <a:off x="1519" y="3067"/>
              <a:ext cx="545"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92" name="Text Box 20"/>
            <p:cNvSpPr txBox="1">
              <a:spLocks noChangeArrowheads="1"/>
            </p:cNvSpPr>
            <p:nvPr/>
          </p:nvSpPr>
          <p:spPr bwMode="auto">
            <a:xfrm>
              <a:off x="885" y="1328"/>
              <a:ext cx="31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A</a:t>
              </a:r>
            </a:p>
          </p:txBody>
        </p:sp>
        <p:sp>
          <p:nvSpPr>
            <p:cNvPr id="387093" name="Text Box 21"/>
            <p:cNvSpPr txBox="1">
              <a:spLocks noChangeArrowheads="1"/>
            </p:cNvSpPr>
            <p:nvPr/>
          </p:nvSpPr>
          <p:spPr bwMode="auto">
            <a:xfrm>
              <a:off x="884" y="3126"/>
              <a:ext cx="318"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B</a:t>
              </a:r>
            </a:p>
          </p:txBody>
        </p:sp>
        <p:sp>
          <p:nvSpPr>
            <p:cNvPr id="387094" name="Line 22"/>
            <p:cNvSpPr>
              <a:spLocks noChangeShapeType="1"/>
            </p:cNvSpPr>
            <p:nvPr/>
          </p:nvSpPr>
          <p:spPr bwMode="auto">
            <a:xfrm>
              <a:off x="2336" y="3612"/>
              <a:ext cx="0" cy="256"/>
            </a:xfrm>
            <a:prstGeom prst="line">
              <a:avLst/>
            </a:prstGeom>
            <a:noFill/>
            <a:ln w="28575">
              <a:solidFill>
                <a:srgbClr val="3333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95" name="Text Box 23"/>
            <p:cNvSpPr txBox="1">
              <a:spLocks noChangeArrowheads="1"/>
            </p:cNvSpPr>
            <p:nvPr/>
          </p:nvSpPr>
          <p:spPr bwMode="auto">
            <a:xfrm>
              <a:off x="2472" y="3596"/>
              <a:ext cx="590"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Cout</a:t>
              </a:r>
            </a:p>
          </p:txBody>
        </p:sp>
        <p:sp>
          <p:nvSpPr>
            <p:cNvPr id="387096" name="Line 24"/>
            <p:cNvSpPr>
              <a:spLocks noChangeShapeType="1"/>
            </p:cNvSpPr>
            <p:nvPr/>
          </p:nvSpPr>
          <p:spPr bwMode="auto">
            <a:xfrm>
              <a:off x="2744" y="1026"/>
              <a:ext cx="0" cy="1678"/>
            </a:xfrm>
            <a:prstGeom prst="line">
              <a:avLst/>
            </a:prstGeom>
            <a:noFill/>
            <a:ln w="28575">
              <a:solidFill>
                <a:srgbClr val="3333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97" name="Line 25"/>
            <p:cNvSpPr>
              <a:spLocks noChangeShapeType="1"/>
            </p:cNvSpPr>
            <p:nvPr/>
          </p:nvSpPr>
          <p:spPr bwMode="auto">
            <a:xfrm>
              <a:off x="2381" y="2704"/>
              <a:ext cx="363" cy="0"/>
            </a:xfrm>
            <a:prstGeom prst="line">
              <a:avLst/>
            </a:prstGeom>
            <a:noFill/>
            <a:ln w="28575">
              <a:solidFill>
                <a:srgbClr val="3333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98" name="Line 26"/>
            <p:cNvSpPr>
              <a:spLocks noChangeShapeType="1"/>
            </p:cNvSpPr>
            <p:nvPr/>
          </p:nvSpPr>
          <p:spPr bwMode="auto">
            <a:xfrm>
              <a:off x="2381" y="2704"/>
              <a:ext cx="0" cy="182"/>
            </a:xfrm>
            <a:prstGeom prst="line">
              <a:avLst/>
            </a:prstGeom>
            <a:noFill/>
            <a:ln w="28575">
              <a:solidFill>
                <a:srgbClr val="3333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099" name="Line 27"/>
            <p:cNvSpPr>
              <a:spLocks noChangeShapeType="1"/>
            </p:cNvSpPr>
            <p:nvPr/>
          </p:nvSpPr>
          <p:spPr bwMode="auto">
            <a:xfrm>
              <a:off x="3606" y="2251"/>
              <a:ext cx="363" cy="0"/>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00" name="Text Box 28"/>
            <p:cNvSpPr txBox="1">
              <a:spLocks noChangeArrowheads="1"/>
            </p:cNvSpPr>
            <p:nvPr/>
          </p:nvSpPr>
          <p:spPr bwMode="auto">
            <a:xfrm>
              <a:off x="3833" y="1963"/>
              <a:ext cx="318"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S</a:t>
              </a:r>
            </a:p>
          </p:txBody>
        </p:sp>
        <p:sp>
          <p:nvSpPr>
            <p:cNvPr id="387101" name="Line 29"/>
            <p:cNvSpPr>
              <a:spLocks noChangeShapeType="1"/>
            </p:cNvSpPr>
            <p:nvPr/>
          </p:nvSpPr>
          <p:spPr bwMode="auto">
            <a:xfrm>
              <a:off x="2562" y="1570"/>
              <a:ext cx="409" cy="0"/>
            </a:xfrm>
            <a:prstGeom prst="line">
              <a:avLst/>
            </a:prstGeom>
            <a:noFill/>
            <a:ln w="28575">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02" name="Line 30"/>
            <p:cNvSpPr>
              <a:spLocks noChangeShapeType="1"/>
            </p:cNvSpPr>
            <p:nvPr/>
          </p:nvSpPr>
          <p:spPr bwMode="auto">
            <a:xfrm>
              <a:off x="2562" y="3249"/>
              <a:ext cx="409" cy="0"/>
            </a:xfrm>
            <a:prstGeom prst="line">
              <a:avLst/>
            </a:prstGeom>
            <a:noFill/>
            <a:ln w="28575">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03" name="Line 31"/>
            <p:cNvSpPr>
              <a:spLocks noChangeShapeType="1"/>
            </p:cNvSpPr>
            <p:nvPr/>
          </p:nvSpPr>
          <p:spPr bwMode="auto">
            <a:xfrm>
              <a:off x="2562" y="2251"/>
              <a:ext cx="636" cy="0"/>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04" name="Line 32"/>
            <p:cNvSpPr>
              <a:spLocks noChangeShapeType="1"/>
            </p:cNvSpPr>
            <p:nvPr/>
          </p:nvSpPr>
          <p:spPr bwMode="auto">
            <a:xfrm>
              <a:off x="2971" y="1842"/>
              <a:ext cx="227" cy="0"/>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05" name="Line 33"/>
            <p:cNvSpPr>
              <a:spLocks noChangeShapeType="1"/>
            </p:cNvSpPr>
            <p:nvPr/>
          </p:nvSpPr>
          <p:spPr bwMode="auto">
            <a:xfrm>
              <a:off x="2971" y="2704"/>
              <a:ext cx="227" cy="0"/>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06" name="Line 34"/>
            <p:cNvSpPr>
              <a:spLocks noChangeShapeType="1"/>
            </p:cNvSpPr>
            <p:nvPr/>
          </p:nvSpPr>
          <p:spPr bwMode="auto">
            <a:xfrm>
              <a:off x="2971" y="2704"/>
              <a:ext cx="0" cy="545"/>
            </a:xfrm>
            <a:prstGeom prst="line">
              <a:avLst/>
            </a:prstGeom>
            <a:noFill/>
            <a:ln w="28575">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07" name="Line 35"/>
            <p:cNvSpPr>
              <a:spLocks noChangeShapeType="1"/>
            </p:cNvSpPr>
            <p:nvPr/>
          </p:nvSpPr>
          <p:spPr bwMode="auto">
            <a:xfrm>
              <a:off x="2971" y="1570"/>
              <a:ext cx="0" cy="272"/>
            </a:xfrm>
            <a:prstGeom prst="line">
              <a:avLst/>
            </a:prstGeom>
            <a:noFill/>
            <a:ln w="28575">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08" name="Text Box 36"/>
            <p:cNvSpPr txBox="1">
              <a:spLocks noChangeArrowheads="1"/>
            </p:cNvSpPr>
            <p:nvPr/>
          </p:nvSpPr>
          <p:spPr bwMode="auto">
            <a:xfrm>
              <a:off x="2789" y="1071"/>
              <a:ext cx="590"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Cin</a:t>
              </a:r>
            </a:p>
          </p:txBody>
        </p:sp>
      </p:grpSp>
      <p:grpSp>
        <p:nvGrpSpPr>
          <p:cNvPr id="387125" name="Group 53"/>
          <p:cNvGrpSpPr>
            <a:grpSpLocks/>
          </p:cNvGrpSpPr>
          <p:nvPr/>
        </p:nvGrpSpPr>
        <p:grpSpPr bwMode="auto">
          <a:xfrm>
            <a:off x="5867400" y="2133600"/>
            <a:ext cx="3097213" cy="1825625"/>
            <a:chOff x="3696" y="1645"/>
            <a:chExt cx="1951" cy="1150"/>
          </a:xfrm>
        </p:grpSpPr>
        <p:sp>
          <p:nvSpPr>
            <p:cNvPr id="387110" name="Text Box 38"/>
            <p:cNvSpPr txBox="1">
              <a:spLocks noChangeArrowheads="1"/>
            </p:cNvSpPr>
            <p:nvPr/>
          </p:nvSpPr>
          <p:spPr bwMode="auto">
            <a:xfrm>
              <a:off x="4286" y="1979"/>
              <a:ext cx="816" cy="52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zh-CN" altLang="en-US" sz="2400" b="1">
                  <a:solidFill>
                    <a:srgbClr val="000000"/>
                  </a:solidFill>
                </a:rPr>
                <a:t>一位的</a:t>
              </a:r>
            </a:p>
            <a:p>
              <a:pPr algn="ctr" fontAlgn="base">
                <a:spcBef>
                  <a:spcPct val="0"/>
                </a:spcBef>
                <a:spcAft>
                  <a:spcPct val="0"/>
                </a:spcAft>
              </a:pPr>
              <a:r>
                <a:rPr kumimoji="1" lang="en-US" altLang="zh-CN" sz="2400" b="1">
                  <a:solidFill>
                    <a:srgbClr val="000000"/>
                  </a:solidFill>
                </a:rPr>
                <a:t>ALU</a:t>
              </a:r>
            </a:p>
          </p:txBody>
        </p:sp>
        <p:sp>
          <p:nvSpPr>
            <p:cNvPr id="387111" name="Line 39"/>
            <p:cNvSpPr>
              <a:spLocks noChangeShapeType="1"/>
            </p:cNvSpPr>
            <p:nvPr/>
          </p:nvSpPr>
          <p:spPr bwMode="auto">
            <a:xfrm>
              <a:off x="5103" y="2251"/>
              <a:ext cx="317" cy="1"/>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12" name="Line 40"/>
            <p:cNvSpPr>
              <a:spLocks noChangeShapeType="1"/>
            </p:cNvSpPr>
            <p:nvPr/>
          </p:nvSpPr>
          <p:spPr bwMode="auto">
            <a:xfrm>
              <a:off x="4014" y="2115"/>
              <a:ext cx="272" cy="1"/>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13" name="Line 41"/>
            <p:cNvSpPr>
              <a:spLocks noChangeShapeType="1"/>
            </p:cNvSpPr>
            <p:nvPr/>
          </p:nvSpPr>
          <p:spPr bwMode="auto">
            <a:xfrm>
              <a:off x="4014" y="2341"/>
              <a:ext cx="272" cy="1"/>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14" name="Line 42"/>
            <p:cNvSpPr>
              <a:spLocks noChangeShapeType="1"/>
            </p:cNvSpPr>
            <p:nvPr/>
          </p:nvSpPr>
          <p:spPr bwMode="auto">
            <a:xfrm>
              <a:off x="4830" y="1661"/>
              <a:ext cx="1" cy="318"/>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15" name="Line 43"/>
            <p:cNvSpPr>
              <a:spLocks noChangeShapeType="1"/>
            </p:cNvSpPr>
            <p:nvPr/>
          </p:nvSpPr>
          <p:spPr bwMode="auto">
            <a:xfrm>
              <a:off x="4830" y="2523"/>
              <a:ext cx="1" cy="27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16" name="Text Box 44"/>
            <p:cNvSpPr txBox="1">
              <a:spLocks noChangeArrowheads="1"/>
            </p:cNvSpPr>
            <p:nvPr/>
          </p:nvSpPr>
          <p:spPr bwMode="auto">
            <a:xfrm>
              <a:off x="3696" y="1752"/>
              <a:ext cx="54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A</a:t>
              </a:r>
            </a:p>
          </p:txBody>
        </p:sp>
        <p:sp>
          <p:nvSpPr>
            <p:cNvPr id="387117" name="Text Box 45"/>
            <p:cNvSpPr txBox="1">
              <a:spLocks noChangeArrowheads="1"/>
            </p:cNvSpPr>
            <p:nvPr/>
          </p:nvSpPr>
          <p:spPr bwMode="auto">
            <a:xfrm>
              <a:off x="3696" y="2387"/>
              <a:ext cx="54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B</a:t>
              </a:r>
            </a:p>
          </p:txBody>
        </p:sp>
        <p:sp>
          <p:nvSpPr>
            <p:cNvPr id="387118" name="Text Box 46"/>
            <p:cNvSpPr txBox="1">
              <a:spLocks noChangeArrowheads="1"/>
            </p:cNvSpPr>
            <p:nvPr/>
          </p:nvSpPr>
          <p:spPr bwMode="auto">
            <a:xfrm>
              <a:off x="4921" y="2478"/>
              <a:ext cx="72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Cout</a:t>
              </a:r>
            </a:p>
          </p:txBody>
        </p:sp>
        <p:sp>
          <p:nvSpPr>
            <p:cNvPr id="387119" name="Text Box 47"/>
            <p:cNvSpPr txBox="1">
              <a:spLocks noChangeArrowheads="1"/>
            </p:cNvSpPr>
            <p:nvPr/>
          </p:nvSpPr>
          <p:spPr bwMode="auto">
            <a:xfrm>
              <a:off x="4830" y="1645"/>
              <a:ext cx="72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Cin</a:t>
              </a:r>
            </a:p>
          </p:txBody>
        </p:sp>
        <p:sp>
          <p:nvSpPr>
            <p:cNvPr id="387120" name="Text Box 48"/>
            <p:cNvSpPr txBox="1">
              <a:spLocks noChangeArrowheads="1"/>
            </p:cNvSpPr>
            <p:nvPr/>
          </p:nvSpPr>
          <p:spPr bwMode="auto">
            <a:xfrm>
              <a:off x="5148" y="1888"/>
              <a:ext cx="45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000000"/>
                  </a:solidFill>
                </a:rPr>
                <a:t>S</a:t>
              </a:r>
            </a:p>
          </p:txBody>
        </p:sp>
        <p:sp>
          <p:nvSpPr>
            <p:cNvPr id="387121" name="Line 49"/>
            <p:cNvSpPr>
              <a:spLocks noChangeShapeType="1"/>
            </p:cNvSpPr>
            <p:nvPr/>
          </p:nvSpPr>
          <p:spPr bwMode="auto">
            <a:xfrm>
              <a:off x="4422" y="1681"/>
              <a:ext cx="1" cy="298"/>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22" name="Line 50"/>
            <p:cNvSpPr>
              <a:spLocks noChangeShapeType="1"/>
            </p:cNvSpPr>
            <p:nvPr/>
          </p:nvSpPr>
          <p:spPr bwMode="auto">
            <a:xfrm>
              <a:off x="4558" y="1706"/>
              <a:ext cx="1" cy="273"/>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grpSp>
      <p:sp>
        <p:nvSpPr>
          <p:cNvPr id="387126" name="Text Box 54"/>
          <p:cNvSpPr txBox="1">
            <a:spLocks noChangeArrowheads="1"/>
          </p:cNvSpPr>
          <p:nvPr/>
        </p:nvSpPr>
        <p:spPr bwMode="auto">
          <a:xfrm>
            <a:off x="4932363" y="4437063"/>
            <a:ext cx="3816350" cy="180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en-US" altLang="zh-CN" sz="2400" b="1">
                <a:solidFill>
                  <a:srgbClr val="000000"/>
                </a:solidFill>
              </a:rPr>
              <a:t> </a:t>
            </a:r>
            <a:r>
              <a:rPr kumimoji="1" lang="en-US" altLang="zh-CN" sz="2800" b="1">
                <a:solidFill>
                  <a:srgbClr val="000000"/>
                </a:solidFill>
              </a:rPr>
              <a:t>       </a:t>
            </a:r>
            <a:r>
              <a:rPr kumimoji="1" lang="zh-CN" altLang="en-US" sz="2800" b="1">
                <a:solidFill>
                  <a:srgbClr val="000000"/>
                </a:solidFill>
              </a:rPr>
              <a:t>这只是个原理性的设计与实现方案，真正的产品功能更全，经过优化后性能也更高。</a:t>
            </a:r>
          </a:p>
        </p:txBody>
      </p:sp>
      <p:sp>
        <p:nvSpPr>
          <p:cNvPr id="387127" name="AutoShape 55"/>
          <p:cNvSpPr>
            <a:spLocks noChangeArrowheads="1"/>
          </p:cNvSpPr>
          <p:nvPr/>
        </p:nvSpPr>
        <p:spPr bwMode="auto">
          <a:xfrm>
            <a:off x="4716463" y="1916113"/>
            <a:ext cx="1800225" cy="288925"/>
          </a:xfrm>
          <a:prstGeom prst="curvedDownArrow">
            <a:avLst>
              <a:gd name="adj1" fmla="val 124615"/>
              <a:gd name="adj2" fmla="val 249231"/>
              <a:gd name="adj3" fmla="val 33333"/>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50000"/>
              </a:spcBef>
              <a:spcAft>
                <a:spcPct val="0"/>
              </a:spcAft>
            </a:pPr>
            <a:endParaRPr kumimoji="1" lang="en-US" sz="2400">
              <a:solidFill>
                <a:srgbClr val="000000"/>
              </a:solidFill>
            </a:endParaRPr>
          </a:p>
        </p:txBody>
      </p:sp>
      <p:sp>
        <p:nvSpPr>
          <p:cNvPr id="387128" name="Text Box 56"/>
          <p:cNvSpPr txBox="1">
            <a:spLocks noChangeArrowheads="1"/>
          </p:cNvSpPr>
          <p:nvPr/>
        </p:nvSpPr>
        <p:spPr bwMode="auto">
          <a:xfrm>
            <a:off x="5076825" y="1519238"/>
            <a:ext cx="10080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zh-CN" altLang="en-US" sz="2000" b="1">
                <a:solidFill>
                  <a:srgbClr val="000000"/>
                </a:solidFill>
              </a:rPr>
              <a:t>简化为</a:t>
            </a:r>
          </a:p>
        </p:txBody>
      </p:sp>
      <p:grpSp>
        <p:nvGrpSpPr>
          <p:cNvPr id="387133" name="Group 61"/>
          <p:cNvGrpSpPr>
            <a:grpSpLocks/>
          </p:cNvGrpSpPr>
          <p:nvPr/>
        </p:nvGrpSpPr>
        <p:grpSpPr bwMode="auto">
          <a:xfrm>
            <a:off x="4284663" y="2349500"/>
            <a:ext cx="215900" cy="287338"/>
            <a:chOff x="2699" y="1480"/>
            <a:chExt cx="136" cy="181"/>
          </a:xfrm>
        </p:grpSpPr>
        <p:sp>
          <p:nvSpPr>
            <p:cNvPr id="387129" name="Line 57"/>
            <p:cNvSpPr>
              <a:spLocks noChangeShapeType="1"/>
            </p:cNvSpPr>
            <p:nvPr/>
          </p:nvSpPr>
          <p:spPr bwMode="auto">
            <a:xfrm>
              <a:off x="2699" y="1480"/>
              <a:ext cx="0" cy="181"/>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sp>
          <p:nvSpPr>
            <p:cNvPr id="387130" name="Line 58"/>
            <p:cNvSpPr>
              <a:spLocks noChangeShapeType="1"/>
            </p:cNvSpPr>
            <p:nvPr/>
          </p:nvSpPr>
          <p:spPr bwMode="auto">
            <a:xfrm>
              <a:off x="2835" y="1480"/>
              <a:ext cx="0" cy="181"/>
            </a:xfrm>
            <a:prstGeom prst="line">
              <a:avLst/>
            </a:prstGeom>
            <a:noFill/>
            <a:ln w="28575">
              <a:solidFill>
                <a:schemeClr val="tx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endParaRPr kumimoji="1" lang="en-US" sz="2400">
                <a:solidFill>
                  <a:srgbClr val="000000"/>
                </a:solidFill>
              </a:endParaRPr>
            </a:p>
          </p:txBody>
        </p:sp>
      </p:grpSp>
      <p:sp>
        <p:nvSpPr>
          <p:cNvPr id="387131" name="Text Box 59"/>
          <p:cNvSpPr txBox="1">
            <a:spLocks noChangeArrowheads="1"/>
          </p:cNvSpPr>
          <p:nvPr/>
        </p:nvSpPr>
        <p:spPr bwMode="auto">
          <a:xfrm>
            <a:off x="3995738" y="1916113"/>
            <a:ext cx="7921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CC6600"/>
                </a:solidFill>
              </a:rPr>
              <a:t>OP</a:t>
            </a:r>
          </a:p>
        </p:txBody>
      </p:sp>
      <p:sp>
        <p:nvSpPr>
          <p:cNvPr id="387132" name="Text Box 60"/>
          <p:cNvSpPr txBox="1">
            <a:spLocks noChangeArrowheads="1"/>
          </p:cNvSpPr>
          <p:nvPr/>
        </p:nvSpPr>
        <p:spPr bwMode="auto">
          <a:xfrm>
            <a:off x="6732588" y="1819275"/>
            <a:ext cx="7921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fontAlgn="base">
              <a:spcBef>
                <a:spcPct val="50000"/>
              </a:spcBef>
              <a:spcAft>
                <a:spcPct val="0"/>
              </a:spcAft>
            </a:pPr>
            <a:r>
              <a:rPr kumimoji="1" lang="en-US" altLang="zh-CN" sz="2400" b="1">
                <a:solidFill>
                  <a:srgbClr val="CC6600"/>
                </a:solidFill>
              </a:rPr>
              <a:t>OP</a:t>
            </a:r>
          </a:p>
        </p:txBody>
      </p:sp>
      <p:sp>
        <p:nvSpPr>
          <p:cNvPr id="387134" name="Text Box 62"/>
          <p:cNvSpPr txBox="1">
            <a:spLocks noChangeArrowheads="1"/>
          </p:cNvSpPr>
          <p:nvPr/>
        </p:nvSpPr>
        <p:spPr bwMode="auto">
          <a:xfrm>
            <a:off x="3563938" y="4760913"/>
            <a:ext cx="10795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zh-CN" altLang="en-US" sz="2000" b="1">
                <a:solidFill>
                  <a:srgbClr val="D60093"/>
                </a:solidFill>
              </a:rPr>
              <a:t>加法和</a:t>
            </a:r>
          </a:p>
        </p:txBody>
      </p:sp>
      <p:sp>
        <p:nvSpPr>
          <p:cNvPr id="387135" name="Text Box 63"/>
          <p:cNvSpPr txBox="1">
            <a:spLocks noChangeArrowheads="1"/>
          </p:cNvSpPr>
          <p:nvPr/>
        </p:nvSpPr>
        <p:spPr bwMode="auto">
          <a:xfrm>
            <a:off x="3176588" y="2060575"/>
            <a:ext cx="10795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zh-CN" altLang="en-US" sz="2000" b="1">
                <a:solidFill>
                  <a:srgbClr val="D60093"/>
                </a:solidFill>
              </a:rPr>
              <a:t>与结果</a:t>
            </a:r>
          </a:p>
        </p:txBody>
      </p:sp>
      <p:sp>
        <p:nvSpPr>
          <p:cNvPr id="387136" name="Text Box 64"/>
          <p:cNvSpPr txBox="1">
            <a:spLocks noChangeArrowheads="1"/>
          </p:cNvSpPr>
          <p:nvPr/>
        </p:nvSpPr>
        <p:spPr bwMode="auto">
          <a:xfrm>
            <a:off x="3176588" y="3141663"/>
            <a:ext cx="10795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fontAlgn="base">
              <a:spcBef>
                <a:spcPct val="50000"/>
              </a:spcBef>
              <a:spcAft>
                <a:spcPct val="0"/>
              </a:spcAft>
            </a:pPr>
            <a:r>
              <a:rPr kumimoji="1" lang="zh-CN" altLang="en-US" sz="2000" b="1">
                <a:solidFill>
                  <a:srgbClr val="D60093"/>
                </a:solidFill>
              </a:rPr>
              <a:t>或结果</a:t>
            </a:r>
          </a:p>
        </p:txBody>
      </p:sp>
      <p:graphicFrame>
        <p:nvGraphicFramePr>
          <p:cNvPr id="387137" name="Object 65"/>
          <p:cNvGraphicFramePr>
            <a:graphicFrameLocks noGrp="1" noChangeAspect="1"/>
          </p:cNvGraphicFramePr>
          <p:nvPr>
            <p:ph sz="half" idx="2"/>
          </p:nvPr>
        </p:nvGraphicFramePr>
        <p:xfrm>
          <a:off x="4691063" y="2212975"/>
          <a:ext cx="4251325" cy="2836863"/>
        </p:xfrm>
        <a:graphic>
          <a:graphicData uri="http://schemas.openxmlformats.org/presentationml/2006/ole">
            <mc:AlternateContent xmlns:mc="http://schemas.openxmlformats.org/markup-compatibility/2006">
              <mc:Choice xmlns:v="urn:schemas-microsoft-com:vml" Requires="v">
                <p:oleObj spid="_x0000_s168028" name="图表" r:id="rId4" imgW="6096000" imgH="4067175" progId="MSGraph.Chart.8">
                  <p:embed followColorScheme="full"/>
                </p:oleObj>
              </mc:Choice>
              <mc:Fallback>
                <p:oleObj name="图表" r:id="rId4" imgW="6096000" imgH="4067175" progId="MSGraph.Chart.8">
                  <p:embed followColorScheme="full"/>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91063" y="2212975"/>
                        <a:ext cx="4251325" cy="28368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pic>
                </p:oleObj>
              </mc:Fallback>
            </mc:AlternateContent>
          </a:graphicData>
        </a:graphic>
      </p:graphicFrame>
    </p:spTree>
    <p:extLst>
      <p:ext uri="{BB962C8B-B14F-4D97-AF65-F5344CB8AC3E}">
        <p14:creationId xmlns:p14="http://schemas.microsoft.com/office/powerpoint/2010/main" val="4903931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主题1">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Arial"/>
        <a:ea typeface="黑体"/>
        <a:cs typeface=""/>
      </a:majorFont>
      <a:minorFont>
        <a:latin typeface="Gill Sans MT"/>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主题1 1">
        <a:dk1>
          <a:srgbClr val="000000"/>
        </a:dk1>
        <a:lt1>
          <a:srgbClr val="FFFFFF"/>
        </a:lt1>
        <a:dk2>
          <a:srgbClr val="464653"/>
        </a:dk2>
        <a:lt2>
          <a:srgbClr val="DDE9EC"/>
        </a:lt2>
        <a:accent1>
          <a:srgbClr val="727CA3"/>
        </a:accent1>
        <a:accent2>
          <a:srgbClr val="9FB8CD"/>
        </a:accent2>
        <a:accent3>
          <a:srgbClr val="FFFFFF"/>
        </a:accent3>
        <a:accent4>
          <a:srgbClr val="000000"/>
        </a:accent4>
        <a:accent5>
          <a:srgbClr val="BCBFCE"/>
        </a:accent5>
        <a:accent6>
          <a:srgbClr val="90A6BA"/>
        </a:accent6>
        <a:hlink>
          <a:srgbClr val="B292CA"/>
        </a:hlink>
        <a:folHlink>
          <a:srgbClr val="6B56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空演示文稿">
  <a:themeElements>
    <a:clrScheme name="空演示文稿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空演示文稿">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342900" marR="0" indent="-342900" algn="l" defTabSz="914400" rtl="0" eaLnBrk="1" fontAlgn="base" latinLnBrk="0" hangingPunct="1">
          <a:lnSpc>
            <a:spcPct val="100000"/>
          </a:lnSpc>
          <a:spcBef>
            <a:spcPct val="20000"/>
          </a:spcBef>
          <a:spcAft>
            <a:spcPct val="0"/>
          </a:spcAft>
          <a:buClrTx/>
          <a:buSzTx/>
          <a:buFontTx/>
          <a:buChar char=" "/>
          <a:tabLst/>
          <a:defRPr kumimoji="1" lang="zh-CN" altLang="en-US" sz="3200" b="1" i="0" u="none" strike="noStrike" cap="none" normalizeH="0" baseline="0">
            <a:ln>
              <a:noFill/>
            </a:ln>
            <a:solidFill>
              <a:schemeClr val="tx1"/>
            </a:solidFill>
            <a:effectLst/>
            <a:latin typeface="Times New Roman" charset="0"/>
            <a:ea typeface="宋体" charset="-122"/>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342900" marR="0" indent="-342900" algn="l" defTabSz="914400" rtl="0" eaLnBrk="1" fontAlgn="base" latinLnBrk="0" hangingPunct="1">
          <a:lnSpc>
            <a:spcPct val="100000"/>
          </a:lnSpc>
          <a:spcBef>
            <a:spcPct val="20000"/>
          </a:spcBef>
          <a:spcAft>
            <a:spcPct val="0"/>
          </a:spcAft>
          <a:buClrTx/>
          <a:buSzTx/>
          <a:buFontTx/>
          <a:buChar char=" "/>
          <a:tabLst/>
          <a:defRPr kumimoji="1" lang="zh-CN" altLang="en-US" sz="3200" b="1" i="0" u="none" strike="noStrike" cap="none" normalizeH="0" baseline="0">
            <a:ln>
              <a:noFill/>
            </a:ln>
            <a:solidFill>
              <a:schemeClr val="tx1"/>
            </a:solidFill>
            <a:effectLst/>
            <a:latin typeface="Times New Roman" charset="0"/>
            <a:ea typeface="宋体" charset="-122"/>
          </a:defRPr>
        </a:defPPr>
      </a:lstStyle>
    </a:lnDef>
  </a:objectDefaults>
  <a:extraClrSchemeLst>
    <a:extraClrScheme>
      <a:clrScheme name="空演示文稿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空演示文稿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空演示文稿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空演示文稿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空演示文稿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空演示文稿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空演示文稿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u-co">
  <a:themeElements>
    <a:clrScheme name="thu-co 2">
      <a:dk1>
        <a:srgbClr val="000000"/>
      </a:dk1>
      <a:lt1>
        <a:srgbClr val="FFFFFF"/>
      </a:lt1>
      <a:dk2>
        <a:srgbClr val="CC6600"/>
      </a:dk2>
      <a:lt2>
        <a:srgbClr val="FFFFFF"/>
      </a:lt2>
      <a:accent1>
        <a:srgbClr val="FFFFCC"/>
      </a:accent1>
      <a:accent2>
        <a:srgbClr val="B5E0E3"/>
      </a:accent2>
      <a:accent3>
        <a:srgbClr val="FFFFFF"/>
      </a:accent3>
      <a:accent4>
        <a:srgbClr val="000000"/>
      </a:accent4>
      <a:accent5>
        <a:srgbClr val="FFFFE2"/>
      </a:accent5>
      <a:accent6>
        <a:srgbClr val="A4CBCE"/>
      </a:accent6>
      <a:hlink>
        <a:srgbClr val="E5D093"/>
      </a:hlink>
      <a:folHlink>
        <a:srgbClr val="CCB374"/>
      </a:folHlink>
    </a:clrScheme>
    <a:fontScheme name="thu-co">
      <a:majorFont>
        <a:latin typeface="Times New Roman"/>
        <a:ea typeface="宋体"/>
        <a:cs typeface=""/>
      </a:majorFont>
      <a:minorFont>
        <a:latin typeface="Times New Roman"/>
        <a:ea typeface="华文楷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Tx/>
          <a:buSzTx/>
          <a:buFontTx/>
          <a:buNone/>
          <a:tabLst/>
          <a:defRPr kumimoji="1" lang="zh-CN" altLang="en-US" sz="2400" b="0" i="0" u="none" strike="noStrike" cap="none" normalizeH="0" baseline="0">
            <a:ln>
              <a:noFill/>
            </a:ln>
            <a:solidFill>
              <a:schemeClr val="tx1"/>
            </a:solidFill>
            <a:effectLst/>
            <a:latin typeface="Times New Roman" charset="0"/>
            <a:ea typeface="华文楷体"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Tx/>
          <a:buSzTx/>
          <a:buFontTx/>
          <a:buNone/>
          <a:tabLst/>
          <a:defRPr kumimoji="1" lang="zh-CN" altLang="en-US" sz="2400" b="0" i="0" u="none" strike="noStrike" cap="none" normalizeH="0" baseline="0">
            <a:ln>
              <a:noFill/>
            </a:ln>
            <a:solidFill>
              <a:schemeClr val="tx1"/>
            </a:solidFill>
            <a:effectLst/>
            <a:latin typeface="Times New Roman" charset="0"/>
            <a:ea typeface="华文楷体" charset="-122"/>
          </a:defRPr>
        </a:defPPr>
      </a:lstStyle>
    </a:lnDef>
  </a:objectDefaults>
  <a:extraClrSchemeLst>
    <a:extraClrScheme>
      <a:clrScheme name="thu-co 1">
        <a:dk1>
          <a:srgbClr val="000000"/>
        </a:dk1>
        <a:lt1>
          <a:srgbClr val="FFFFCC"/>
        </a:lt1>
        <a:dk2>
          <a:srgbClr val="4D4D4D"/>
        </a:dk2>
        <a:lt2>
          <a:srgbClr val="FFCC00"/>
        </a:lt2>
        <a:accent1>
          <a:srgbClr val="FF9900"/>
        </a:accent1>
        <a:accent2>
          <a:srgbClr val="CC9900"/>
        </a:accent2>
        <a:accent3>
          <a:srgbClr val="B2B2B2"/>
        </a:accent3>
        <a:accent4>
          <a:srgbClr val="DADAAE"/>
        </a:accent4>
        <a:accent5>
          <a:srgbClr val="FFCAAA"/>
        </a:accent5>
        <a:accent6>
          <a:srgbClr val="B98A00"/>
        </a:accent6>
        <a:hlink>
          <a:srgbClr val="898743"/>
        </a:hlink>
        <a:folHlink>
          <a:srgbClr val="666633"/>
        </a:folHlink>
      </a:clrScheme>
      <a:clrMap bg1="dk2" tx1="lt1" bg2="dk1" tx2="lt2" accent1="accent1" accent2="accent2" accent3="accent3" accent4="accent4" accent5="accent5" accent6="accent6" hlink="hlink" folHlink="folHlink"/>
    </a:extraClrScheme>
    <a:extraClrScheme>
      <a:clrScheme name="thu-co 2">
        <a:dk1>
          <a:srgbClr val="000000"/>
        </a:dk1>
        <a:lt1>
          <a:srgbClr val="FFFFFF"/>
        </a:lt1>
        <a:dk2>
          <a:srgbClr val="CC6600"/>
        </a:dk2>
        <a:lt2>
          <a:srgbClr val="FFFFFF"/>
        </a:lt2>
        <a:accent1>
          <a:srgbClr val="FFFFCC"/>
        </a:accent1>
        <a:accent2>
          <a:srgbClr val="B5E0E3"/>
        </a:accent2>
        <a:accent3>
          <a:srgbClr val="FFFFFF"/>
        </a:accent3>
        <a:accent4>
          <a:srgbClr val="000000"/>
        </a:accent4>
        <a:accent5>
          <a:srgbClr val="FFFFE2"/>
        </a:accent5>
        <a:accent6>
          <a:srgbClr val="A4CBCE"/>
        </a:accent6>
        <a:hlink>
          <a:srgbClr val="E5D093"/>
        </a:hlink>
        <a:folHlink>
          <a:srgbClr val="CCB374"/>
        </a:folHlink>
      </a:clrScheme>
      <a:clrMap bg1="lt1" tx1="dk1" bg2="lt2" tx2="dk2" accent1="accent1" accent2="accent2" accent3="accent3" accent4="accent4" accent5="accent5" accent6="accent6" hlink="hlink" folHlink="folHlink"/>
    </a:extraClrScheme>
    <a:extraClrScheme>
      <a:clrScheme name="thu-co 3">
        <a:dk1>
          <a:srgbClr val="000000"/>
        </a:dk1>
        <a:lt1>
          <a:srgbClr val="FFFFFF"/>
        </a:lt1>
        <a:dk2>
          <a:srgbClr val="000000"/>
        </a:dk2>
        <a:lt2>
          <a:srgbClr val="FFFFFF"/>
        </a:lt2>
        <a:accent1>
          <a:srgbClr val="F8F8F8"/>
        </a:accent1>
        <a:accent2>
          <a:srgbClr val="969696"/>
        </a:accent2>
        <a:accent3>
          <a:srgbClr val="FFFFFF"/>
        </a:accent3>
        <a:accent4>
          <a:srgbClr val="000000"/>
        </a:accent4>
        <a:accent5>
          <a:srgbClr val="FBFBFB"/>
        </a:accent5>
        <a:accent6>
          <a:srgbClr val="878787"/>
        </a:accent6>
        <a:hlink>
          <a:srgbClr val="DDDDDD"/>
        </a:hlink>
        <a:folHlink>
          <a:srgbClr val="B2B2B2"/>
        </a:folHlink>
      </a:clrScheme>
      <a:clrMap bg1="lt1" tx1="dk1" bg2="lt2" tx2="dk2" accent1="accent1" accent2="accent2" accent3="accent3" accent4="accent4" accent5="accent5" accent6="accent6" hlink="hlink" folHlink="folHlink"/>
    </a:extraClrScheme>
    <a:extraClrScheme>
      <a:clrScheme name="thu-co 4">
        <a:dk1>
          <a:srgbClr val="000000"/>
        </a:dk1>
        <a:lt1>
          <a:srgbClr val="FFFFFF"/>
        </a:lt1>
        <a:dk2>
          <a:srgbClr val="000066"/>
        </a:dk2>
        <a:lt2>
          <a:srgbClr val="FFFFFF"/>
        </a:lt2>
        <a:accent1>
          <a:srgbClr val="FFFFCC"/>
        </a:accent1>
        <a:accent2>
          <a:srgbClr val="B5E0E3"/>
        </a:accent2>
        <a:accent3>
          <a:srgbClr val="FFFFFF"/>
        </a:accent3>
        <a:accent4>
          <a:srgbClr val="000000"/>
        </a:accent4>
        <a:accent5>
          <a:srgbClr val="FFFFE2"/>
        </a:accent5>
        <a:accent6>
          <a:srgbClr val="A4CBCE"/>
        </a:accent6>
        <a:hlink>
          <a:srgbClr val="BFDFFF"/>
        </a:hlink>
        <a:folHlink>
          <a:srgbClr val="99CCFF"/>
        </a:folHlink>
      </a:clrScheme>
      <a:clrMap bg1="lt1" tx1="dk1" bg2="lt2" tx2="dk2" accent1="accent1" accent2="accent2" accent3="accent3" accent4="accent4" accent5="accent5" accent6="accent6" hlink="hlink" folHlink="folHlink"/>
    </a:extraClrScheme>
    <a:extraClrScheme>
      <a:clrScheme name="thu-co 5">
        <a:dk1>
          <a:srgbClr val="000000"/>
        </a:dk1>
        <a:lt1>
          <a:srgbClr val="E9E6D9"/>
        </a:lt1>
        <a:dk2>
          <a:srgbClr val="666633"/>
        </a:dk2>
        <a:lt2>
          <a:srgbClr val="CEC7AA"/>
        </a:lt2>
        <a:accent1>
          <a:srgbClr val="FFFFCC"/>
        </a:accent1>
        <a:accent2>
          <a:srgbClr val="B5E0E3"/>
        </a:accent2>
        <a:accent3>
          <a:srgbClr val="F2F0E9"/>
        </a:accent3>
        <a:accent4>
          <a:srgbClr val="000000"/>
        </a:accent4>
        <a:accent5>
          <a:srgbClr val="FFFFE2"/>
        </a:accent5>
        <a:accent6>
          <a:srgbClr val="A4CBCE"/>
        </a:accent6>
        <a:hlink>
          <a:srgbClr val="B6AB82"/>
        </a:hlink>
        <a:folHlink>
          <a:srgbClr val="A0925E"/>
        </a:folHlink>
      </a:clrScheme>
      <a:clrMap bg1="lt1" tx1="dk1" bg2="lt2" tx2="dk2" accent1="accent1" accent2="accent2" accent3="accent3" accent4="accent4" accent5="accent5" accent6="accent6" hlink="hlink" folHlink="folHlink"/>
    </a:extraClrScheme>
    <a:extraClrScheme>
      <a:clrScheme name="thu-co 6">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93ACC3"/>
        </a:hlink>
        <a:folHlink>
          <a:srgbClr val="7897B4"/>
        </a:folHlink>
      </a:clrScheme>
      <a:clrMap bg1="dk2" tx1="lt1" bg2="dk1" tx2="lt2" accent1="accent1" accent2="accent2" accent3="accent3" accent4="accent4" accent5="accent5" accent6="accent6" hlink="hlink" folHlink="folHlink"/>
    </a:extraClrScheme>
    <a:extraClrScheme>
      <a:clrScheme name="thu-co 7">
        <a:dk1>
          <a:srgbClr val="000000"/>
        </a:dk1>
        <a:lt1>
          <a:srgbClr val="FFFFFF"/>
        </a:lt1>
        <a:dk2>
          <a:srgbClr val="000000"/>
        </a:dk2>
        <a:lt2>
          <a:srgbClr val="FFFFFF"/>
        </a:lt2>
        <a:accent1>
          <a:srgbClr val="FFFFCC"/>
        </a:accent1>
        <a:accent2>
          <a:srgbClr val="FFCC99"/>
        </a:accent2>
        <a:accent3>
          <a:srgbClr val="FFFFFF"/>
        </a:accent3>
        <a:accent4>
          <a:srgbClr val="000000"/>
        </a:accent4>
        <a:accent5>
          <a:srgbClr val="FFFFE2"/>
        </a:accent5>
        <a:accent6>
          <a:srgbClr val="E7B98A"/>
        </a:accent6>
        <a:hlink>
          <a:srgbClr val="FF9999"/>
        </a:hlink>
        <a:folHlink>
          <a:srgbClr val="E06360"/>
        </a:folHlink>
      </a:clrScheme>
      <a:clrMap bg1="lt1" tx1="dk1" bg2="lt2" tx2="dk2" accent1="accent1" accent2="accent2" accent3="accent3" accent4="accent4" accent5="accent5" accent6="accent6" hlink="hlink" folHlink="folHlink"/>
    </a:extraClrScheme>
    <a:extraClrScheme>
      <a:clrScheme name="thu-co 8">
        <a:dk1>
          <a:srgbClr val="000000"/>
        </a:dk1>
        <a:lt1>
          <a:srgbClr val="EAEAEA"/>
        </a:lt1>
        <a:dk2>
          <a:srgbClr val="17118B"/>
        </a:dk2>
        <a:lt2>
          <a:srgbClr val="FFFFCC"/>
        </a:lt2>
        <a:accent1>
          <a:srgbClr val="B2B2B2"/>
        </a:accent1>
        <a:accent2>
          <a:srgbClr val="54ABB2"/>
        </a:accent2>
        <a:accent3>
          <a:srgbClr val="ABAAC4"/>
        </a:accent3>
        <a:accent4>
          <a:srgbClr val="C8C8C8"/>
        </a:accent4>
        <a:accent5>
          <a:srgbClr val="D5D5D5"/>
        </a:accent5>
        <a:accent6>
          <a:srgbClr val="4B9BA1"/>
        </a:accent6>
        <a:hlink>
          <a:srgbClr val="4F49A3"/>
        </a:hlink>
        <a:folHlink>
          <a:srgbClr val="2E2573"/>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thu-co">
  <a:themeElements>
    <a:clrScheme name="thu-co 2">
      <a:dk1>
        <a:srgbClr val="000000"/>
      </a:dk1>
      <a:lt1>
        <a:srgbClr val="FFFFFF"/>
      </a:lt1>
      <a:dk2>
        <a:srgbClr val="CC6600"/>
      </a:dk2>
      <a:lt2>
        <a:srgbClr val="FFFFFF"/>
      </a:lt2>
      <a:accent1>
        <a:srgbClr val="FFFFCC"/>
      </a:accent1>
      <a:accent2>
        <a:srgbClr val="B5E0E3"/>
      </a:accent2>
      <a:accent3>
        <a:srgbClr val="FFFFFF"/>
      </a:accent3>
      <a:accent4>
        <a:srgbClr val="000000"/>
      </a:accent4>
      <a:accent5>
        <a:srgbClr val="FFFFE2"/>
      </a:accent5>
      <a:accent6>
        <a:srgbClr val="A4CBCE"/>
      </a:accent6>
      <a:hlink>
        <a:srgbClr val="E5D093"/>
      </a:hlink>
      <a:folHlink>
        <a:srgbClr val="CCB374"/>
      </a:folHlink>
    </a:clrScheme>
    <a:fontScheme name="thu-co">
      <a:majorFont>
        <a:latin typeface="Times New Roman"/>
        <a:ea typeface="宋体"/>
        <a:cs typeface=""/>
      </a:majorFont>
      <a:minorFont>
        <a:latin typeface="Times New Roman"/>
        <a:ea typeface="华文楷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anose="02020603050405020304" pitchFamily="18" charset="0"/>
            <a:ea typeface="华文楷体" panose="0201060004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anose="02020603050405020304" pitchFamily="18" charset="0"/>
            <a:ea typeface="华文楷体" panose="02010600040101010101" pitchFamily="2" charset="-122"/>
          </a:defRPr>
        </a:defPPr>
      </a:lstStyle>
    </a:lnDef>
  </a:objectDefaults>
  <a:extraClrSchemeLst>
    <a:extraClrScheme>
      <a:clrScheme name="thu-co 1">
        <a:dk1>
          <a:srgbClr val="000000"/>
        </a:dk1>
        <a:lt1>
          <a:srgbClr val="FFFFCC"/>
        </a:lt1>
        <a:dk2>
          <a:srgbClr val="4D4D4D"/>
        </a:dk2>
        <a:lt2>
          <a:srgbClr val="FFCC00"/>
        </a:lt2>
        <a:accent1>
          <a:srgbClr val="FF9900"/>
        </a:accent1>
        <a:accent2>
          <a:srgbClr val="CC9900"/>
        </a:accent2>
        <a:accent3>
          <a:srgbClr val="B2B2B2"/>
        </a:accent3>
        <a:accent4>
          <a:srgbClr val="DADAAE"/>
        </a:accent4>
        <a:accent5>
          <a:srgbClr val="FFCAAA"/>
        </a:accent5>
        <a:accent6>
          <a:srgbClr val="B98A00"/>
        </a:accent6>
        <a:hlink>
          <a:srgbClr val="898743"/>
        </a:hlink>
        <a:folHlink>
          <a:srgbClr val="666633"/>
        </a:folHlink>
      </a:clrScheme>
      <a:clrMap bg1="dk2" tx1="lt1" bg2="dk1" tx2="lt2" accent1="accent1" accent2="accent2" accent3="accent3" accent4="accent4" accent5="accent5" accent6="accent6" hlink="hlink" folHlink="folHlink"/>
    </a:extraClrScheme>
    <a:extraClrScheme>
      <a:clrScheme name="thu-co 2">
        <a:dk1>
          <a:srgbClr val="000000"/>
        </a:dk1>
        <a:lt1>
          <a:srgbClr val="FFFFFF"/>
        </a:lt1>
        <a:dk2>
          <a:srgbClr val="CC6600"/>
        </a:dk2>
        <a:lt2>
          <a:srgbClr val="FFFFFF"/>
        </a:lt2>
        <a:accent1>
          <a:srgbClr val="FFFFCC"/>
        </a:accent1>
        <a:accent2>
          <a:srgbClr val="B5E0E3"/>
        </a:accent2>
        <a:accent3>
          <a:srgbClr val="FFFFFF"/>
        </a:accent3>
        <a:accent4>
          <a:srgbClr val="000000"/>
        </a:accent4>
        <a:accent5>
          <a:srgbClr val="FFFFE2"/>
        </a:accent5>
        <a:accent6>
          <a:srgbClr val="A4CBCE"/>
        </a:accent6>
        <a:hlink>
          <a:srgbClr val="E5D093"/>
        </a:hlink>
        <a:folHlink>
          <a:srgbClr val="CCB374"/>
        </a:folHlink>
      </a:clrScheme>
      <a:clrMap bg1="lt1" tx1="dk1" bg2="lt2" tx2="dk2" accent1="accent1" accent2="accent2" accent3="accent3" accent4="accent4" accent5="accent5" accent6="accent6" hlink="hlink" folHlink="folHlink"/>
    </a:extraClrScheme>
    <a:extraClrScheme>
      <a:clrScheme name="thu-co 3">
        <a:dk1>
          <a:srgbClr val="000000"/>
        </a:dk1>
        <a:lt1>
          <a:srgbClr val="FFFFFF"/>
        </a:lt1>
        <a:dk2>
          <a:srgbClr val="000000"/>
        </a:dk2>
        <a:lt2>
          <a:srgbClr val="FFFFFF"/>
        </a:lt2>
        <a:accent1>
          <a:srgbClr val="F8F8F8"/>
        </a:accent1>
        <a:accent2>
          <a:srgbClr val="969696"/>
        </a:accent2>
        <a:accent3>
          <a:srgbClr val="FFFFFF"/>
        </a:accent3>
        <a:accent4>
          <a:srgbClr val="000000"/>
        </a:accent4>
        <a:accent5>
          <a:srgbClr val="FBFBFB"/>
        </a:accent5>
        <a:accent6>
          <a:srgbClr val="878787"/>
        </a:accent6>
        <a:hlink>
          <a:srgbClr val="DDDDDD"/>
        </a:hlink>
        <a:folHlink>
          <a:srgbClr val="B2B2B2"/>
        </a:folHlink>
      </a:clrScheme>
      <a:clrMap bg1="lt1" tx1="dk1" bg2="lt2" tx2="dk2" accent1="accent1" accent2="accent2" accent3="accent3" accent4="accent4" accent5="accent5" accent6="accent6" hlink="hlink" folHlink="folHlink"/>
    </a:extraClrScheme>
    <a:extraClrScheme>
      <a:clrScheme name="thu-co 4">
        <a:dk1>
          <a:srgbClr val="000000"/>
        </a:dk1>
        <a:lt1>
          <a:srgbClr val="FFFFFF"/>
        </a:lt1>
        <a:dk2>
          <a:srgbClr val="000066"/>
        </a:dk2>
        <a:lt2>
          <a:srgbClr val="FFFFFF"/>
        </a:lt2>
        <a:accent1>
          <a:srgbClr val="FFFFCC"/>
        </a:accent1>
        <a:accent2>
          <a:srgbClr val="B5E0E3"/>
        </a:accent2>
        <a:accent3>
          <a:srgbClr val="FFFFFF"/>
        </a:accent3>
        <a:accent4>
          <a:srgbClr val="000000"/>
        </a:accent4>
        <a:accent5>
          <a:srgbClr val="FFFFE2"/>
        </a:accent5>
        <a:accent6>
          <a:srgbClr val="A4CBCE"/>
        </a:accent6>
        <a:hlink>
          <a:srgbClr val="BFDFFF"/>
        </a:hlink>
        <a:folHlink>
          <a:srgbClr val="99CCFF"/>
        </a:folHlink>
      </a:clrScheme>
      <a:clrMap bg1="lt1" tx1="dk1" bg2="lt2" tx2="dk2" accent1="accent1" accent2="accent2" accent3="accent3" accent4="accent4" accent5="accent5" accent6="accent6" hlink="hlink" folHlink="folHlink"/>
    </a:extraClrScheme>
    <a:extraClrScheme>
      <a:clrScheme name="thu-co 5">
        <a:dk1>
          <a:srgbClr val="000000"/>
        </a:dk1>
        <a:lt1>
          <a:srgbClr val="E9E6D9"/>
        </a:lt1>
        <a:dk2>
          <a:srgbClr val="666633"/>
        </a:dk2>
        <a:lt2>
          <a:srgbClr val="CEC7AA"/>
        </a:lt2>
        <a:accent1>
          <a:srgbClr val="FFFFCC"/>
        </a:accent1>
        <a:accent2>
          <a:srgbClr val="B5E0E3"/>
        </a:accent2>
        <a:accent3>
          <a:srgbClr val="F2F0E9"/>
        </a:accent3>
        <a:accent4>
          <a:srgbClr val="000000"/>
        </a:accent4>
        <a:accent5>
          <a:srgbClr val="FFFFE2"/>
        </a:accent5>
        <a:accent6>
          <a:srgbClr val="A4CBCE"/>
        </a:accent6>
        <a:hlink>
          <a:srgbClr val="B6AB82"/>
        </a:hlink>
        <a:folHlink>
          <a:srgbClr val="A0925E"/>
        </a:folHlink>
      </a:clrScheme>
      <a:clrMap bg1="lt1" tx1="dk1" bg2="lt2" tx2="dk2" accent1="accent1" accent2="accent2" accent3="accent3" accent4="accent4" accent5="accent5" accent6="accent6" hlink="hlink" folHlink="folHlink"/>
    </a:extraClrScheme>
    <a:extraClrScheme>
      <a:clrScheme name="thu-co 6">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93ACC3"/>
        </a:hlink>
        <a:folHlink>
          <a:srgbClr val="7897B4"/>
        </a:folHlink>
      </a:clrScheme>
      <a:clrMap bg1="dk2" tx1="lt1" bg2="dk1" tx2="lt2" accent1="accent1" accent2="accent2" accent3="accent3" accent4="accent4" accent5="accent5" accent6="accent6" hlink="hlink" folHlink="folHlink"/>
    </a:extraClrScheme>
    <a:extraClrScheme>
      <a:clrScheme name="thu-co 7">
        <a:dk1>
          <a:srgbClr val="000000"/>
        </a:dk1>
        <a:lt1>
          <a:srgbClr val="FFFFFF"/>
        </a:lt1>
        <a:dk2>
          <a:srgbClr val="000000"/>
        </a:dk2>
        <a:lt2>
          <a:srgbClr val="FFFFFF"/>
        </a:lt2>
        <a:accent1>
          <a:srgbClr val="FFFFCC"/>
        </a:accent1>
        <a:accent2>
          <a:srgbClr val="FFCC99"/>
        </a:accent2>
        <a:accent3>
          <a:srgbClr val="FFFFFF"/>
        </a:accent3>
        <a:accent4>
          <a:srgbClr val="000000"/>
        </a:accent4>
        <a:accent5>
          <a:srgbClr val="FFFFE2"/>
        </a:accent5>
        <a:accent6>
          <a:srgbClr val="E7B98A"/>
        </a:accent6>
        <a:hlink>
          <a:srgbClr val="FF9999"/>
        </a:hlink>
        <a:folHlink>
          <a:srgbClr val="E06360"/>
        </a:folHlink>
      </a:clrScheme>
      <a:clrMap bg1="lt1" tx1="dk1" bg2="lt2" tx2="dk2" accent1="accent1" accent2="accent2" accent3="accent3" accent4="accent4" accent5="accent5" accent6="accent6" hlink="hlink" folHlink="folHlink"/>
    </a:extraClrScheme>
    <a:extraClrScheme>
      <a:clrScheme name="thu-co 8">
        <a:dk1>
          <a:srgbClr val="000000"/>
        </a:dk1>
        <a:lt1>
          <a:srgbClr val="EAEAEA"/>
        </a:lt1>
        <a:dk2>
          <a:srgbClr val="17118B"/>
        </a:dk2>
        <a:lt2>
          <a:srgbClr val="FFFFCC"/>
        </a:lt2>
        <a:accent1>
          <a:srgbClr val="B2B2B2"/>
        </a:accent1>
        <a:accent2>
          <a:srgbClr val="54ABB2"/>
        </a:accent2>
        <a:accent3>
          <a:srgbClr val="ABAAC4"/>
        </a:accent3>
        <a:accent4>
          <a:srgbClr val="C8C8C8"/>
        </a:accent4>
        <a:accent5>
          <a:srgbClr val="D5D5D5"/>
        </a:accent5>
        <a:accent6>
          <a:srgbClr val="4B9BA1"/>
        </a:accent6>
        <a:hlink>
          <a:srgbClr val="4F49A3"/>
        </a:hlink>
        <a:folHlink>
          <a:srgbClr val="2E2573"/>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4329</TotalTime>
  <Words>6498</Words>
  <Application>Microsoft Office PowerPoint</Application>
  <PresentationFormat>全屏显示(4:3)</PresentationFormat>
  <Paragraphs>1143</Paragraphs>
  <Slides>54</Slides>
  <Notes>13</Notes>
  <HiddenSlides>0</HiddenSlides>
  <MMClips>0</MMClips>
  <ScaleCrop>false</ScaleCrop>
  <HeadingPairs>
    <vt:vector size="8" baseType="variant">
      <vt:variant>
        <vt:lpstr>已用的字体</vt:lpstr>
      </vt:variant>
      <vt:variant>
        <vt:i4>19</vt:i4>
      </vt:variant>
      <vt:variant>
        <vt:lpstr>主题</vt:lpstr>
      </vt:variant>
      <vt:variant>
        <vt:i4>4</vt:i4>
      </vt:variant>
      <vt:variant>
        <vt:lpstr>嵌入 OLE 服务器</vt:lpstr>
      </vt:variant>
      <vt:variant>
        <vt:i4>2</vt:i4>
      </vt:variant>
      <vt:variant>
        <vt:lpstr>幻灯片标题</vt:lpstr>
      </vt:variant>
      <vt:variant>
        <vt:i4>54</vt:i4>
      </vt:variant>
    </vt:vector>
  </HeadingPairs>
  <TitlesOfParts>
    <vt:vector size="79" baseType="lpstr">
      <vt:lpstr>Arial Unicode MS</vt:lpstr>
      <vt:lpstr>Math A</vt:lpstr>
      <vt:lpstr>Math C</vt:lpstr>
      <vt:lpstr>MingLiU</vt:lpstr>
      <vt:lpstr>MS PMincho</vt:lpstr>
      <vt:lpstr>黑体</vt:lpstr>
      <vt:lpstr>华文楷体</vt:lpstr>
      <vt:lpstr>华文楷体</vt:lpstr>
      <vt:lpstr>宋体</vt:lpstr>
      <vt:lpstr>微软雅黑</vt:lpstr>
      <vt:lpstr>Arial</vt:lpstr>
      <vt:lpstr>Calibri</vt:lpstr>
      <vt:lpstr>Comic Sans MS</vt:lpstr>
      <vt:lpstr>Courier New</vt:lpstr>
      <vt:lpstr>Gill Sans MT</vt:lpstr>
      <vt:lpstr>Symbol</vt:lpstr>
      <vt:lpstr>Times New Roman</vt:lpstr>
      <vt:lpstr>Wingdings</vt:lpstr>
      <vt:lpstr>Wingdings 3</vt:lpstr>
      <vt:lpstr>主题1</vt:lpstr>
      <vt:lpstr>空演示文稿</vt:lpstr>
      <vt:lpstr>thu-co</vt:lpstr>
      <vt:lpstr>1_thu-co</vt:lpstr>
      <vt:lpstr>图表</vt:lpstr>
      <vt:lpstr>Visio</vt:lpstr>
      <vt:lpstr>运算器部件组成及设计</vt:lpstr>
      <vt:lpstr>本讲概要</vt:lpstr>
      <vt:lpstr>硬件系统的功能部件</vt:lpstr>
      <vt:lpstr>CPU示例</vt:lpstr>
      <vt:lpstr>运算器的基本功能</vt:lpstr>
      <vt:lpstr>设计支持 +、 ∧、 ∨ 功能的 ALU 线路</vt:lpstr>
      <vt:lpstr>设计支持 +、 ∧、 ∨ 功能的 ALU 线路</vt:lpstr>
      <vt:lpstr>设计支持 +、 ∧、 ∨ 功能的 ALU 线路</vt:lpstr>
      <vt:lpstr>设计支持 +、 ∧、 ∨ 功能的 ALU 线路</vt:lpstr>
      <vt:lpstr>设计支持 +、∧、∨ 功能的16位ALU</vt:lpstr>
      <vt:lpstr>简单的单周期 运算器AM2901</vt:lpstr>
      <vt:lpstr>PowerPoint 演示文稿</vt:lpstr>
      <vt:lpstr>PowerPoint 演示文稿</vt:lpstr>
      <vt:lpstr>运算器功能与组成概述</vt:lpstr>
      <vt:lpstr>PowerPoint 演示文稿</vt:lpstr>
      <vt:lpstr>运算器设计需要解决的问题</vt:lpstr>
      <vt:lpstr>PowerPoint 演示文稿</vt:lpstr>
      <vt:lpstr>定点运算器功能与组成</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8 种结果处理</vt:lpstr>
      <vt:lpstr>Am2901的控制信号</vt:lpstr>
      <vt:lpstr>PowerPoint 演示文稿</vt:lpstr>
      <vt:lpstr>PowerPoint 演示文稿</vt:lpstr>
      <vt:lpstr>运算器的时钟脉冲信号</vt:lpstr>
      <vt:lpstr>PowerPoint 演示文稿</vt:lpstr>
      <vt:lpstr>入出信号及引脚</vt:lpstr>
      <vt:lpstr>PowerPoint 演示文稿</vt:lpstr>
      <vt:lpstr>PowerPoint 演示文稿</vt:lpstr>
      <vt:lpstr>入出信号及引脚</vt:lpstr>
      <vt:lpstr>运算器实用中的几个问题</vt:lpstr>
      <vt:lpstr>如何提供ALU最低位进位信号</vt:lpstr>
      <vt:lpstr>最低位进位信号Cin的逻辑表达式</vt:lpstr>
      <vt:lpstr>16 位运算器最低位进位输入信号Cin</vt:lpstr>
      <vt:lpstr>如何处理计算结果标志位</vt:lpstr>
      <vt:lpstr>几条影响 C触发器的指令</vt:lpstr>
      <vt:lpstr>对乘除法指令的支持</vt:lpstr>
      <vt:lpstr>状态寄存器的控制</vt:lpstr>
      <vt:lpstr>状态寄存器的逻辑表达式</vt:lpstr>
      <vt:lpstr>16 位运算器的状态寄存器</vt:lpstr>
      <vt:lpstr>寄存器移位输入信号</vt:lpstr>
      <vt:lpstr>左右移位输入信号逻辑表达式</vt:lpstr>
      <vt:lpstr>16 位运算器的最高位、最低位移位输入信号</vt:lpstr>
      <vt:lpstr>16 位运算器的完整组成</vt:lpstr>
      <vt:lpstr>运算器用的GAL20V8的控制信号</vt:lpstr>
      <vt:lpstr>AM2901</vt:lpstr>
      <vt:lpstr>小结</vt:lpstr>
      <vt:lpstr>阅读和思考</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运算器部件组成及设计</dc:title>
  <dc:creator/>
  <cp:lastModifiedBy>Kang Chen</cp:lastModifiedBy>
  <cp:revision>634</cp:revision>
  <cp:lastPrinted>2019-09-26T09:28:02Z</cp:lastPrinted>
  <dcterms:created xsi:type="dcterms:W3CDTF">2016-09-06T00:35:26Z</dcterms:created>
  <dcterms:modified xsi:type="dcterms:W3CDTF">2020-08-22T17:55:07Z</dcterms:modified>
</cp:coreProperties>
</file>

<file path=docProps/thumbnail.jpeg>
</file>